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25B5F8-C0CE-DD72-A3A2-D13F95E1F416}" v="218" dt="2024-01-31T19:34:37.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946" y="92633"/>
            <a:ext cx="9144000" cy="2387600"/>
          </a:xfrm>
        </p:spPr>
        <p:txBody>
          <a:bodyPr/>
          <a:lstStyle/>
          <a:p>
            <a:r>
              <a:rPr lang="en-US" dirty="0"/>
              <a:t>Algorithm Analysis &amp;  Asymptotic </a:t>
            </a:r>
          </a:p>
        </p:txBody>
      </p:sp>
      <p:sp>
        <p:nvSpPr>
          <p:cNvPr id="3" name="Subtitle 2"/>
          <p:cNvSpPr>
            <a:spLocks noGrp="1"/>
          </p:cNvSpPr>
          <p:nvPr>
            <p:ph type="subTitle" idx="1"/>
          </p:nvPr>
        </p:nvSpPr>
        <p:spPr>
          <a:xfrm>
            <a:off x="4304270" y="4796525"/>
            <a:ext cx="9144000" cy="1655762"/>
          </a:xfrm>
        </p:spPr>
        <p:txBody>
          <a:bodyPr vert="horz" lIns="91440" tIns="45720" rIns="91440" bIns="45720" rtlCol="0" anchor="t">
            <a:normAutofit/>
          </a:bodyPr>
          <a:lstStyle/>
          <a:p>
            <a:r>
              <a:rPr lang="en-US" dirty="0"/>
              <a:t>Guda Pranay Netha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55F5-CF09-77CD-196E-1AA13BB47045}"/>
              </a:ext>
            </a:extLst>
          </p:cNvPr>
          <p:cNvSpPr>
            <a:spLocks noGrp="1"/>
          </p:cNvSpPr>
          <p:nvPr>
            <p:ph type="title"/>
          </p:nvPr>
        </p:nvSpPr>
        <p:spPr/>
        <p:txBody>
          <a:bodyPr/>
          <a:lstStyle/>
          <a:p>
            <a:r>
              <a:rPr lang="en-US" dirty="0"/>
              <a:t>Example Program</a:t>
            </a:r>
          </a:p>
        </p:txBody>
      </p:sp>
      <p:pic>
        <p:nvPicPr>
          <p:cNvPr id="4" name="Content Placeholder 3" descr="A computer code with text&#10;&#10;Description automatically generated">
            <a:extLst>
              <a:ext uri="{FF2B5EF4-FFF2-40B4-BE49-F238E27FC236}">
                <a16:creationId xmlns:a16="http://schemas.microsoft.com/office/drawing/2014/main" id="{56457D4D-1898-50A2-5251-8D683E9ABFB5}"/>
              </a:ext>
            </a:extLst>
          </p:cNvPr>
          <p:cNvPicPr>
            <a:picLocks noGrp="1" noChangeAspect="1"/>
          </p:cNvPicPr>
          <p:nvPr>
            <p:ph idx="1"/>
          </p:nvPr>
        </p:nvPicPr>
        <p:blipFill>
          <a:blip r:embed="rId2"/>
          <a:stretch>
            <a:fillRect/>
          </a:stretch>
        </p:blipFill>
        <p:spPr>
          <a:xfrm>
            <a:off x="636000" y="1882276"/>
            <a:ext cx="7100592" cy="4313296"/>
          </a:xfrm>
        </p:spPr>
      </p:pic>
    </p:spTree>
    <p:extLst>
      <p:ext uri="{BB962C8B-B14F-4D97-AF65-F5344CB8AC3E}">
        <p14:creationId xmlns:p14="http://schemas.microsoft.com/office/powerpoint/2010/main" val="314296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978E-DC82-FA6B-B6B9-EB87AEED73C4}"/>
              </a:ext>
            </a:extLst>
          </p:cNvPr>
          <p:cNvSpPr>
            <a:spLocks noGrp="1"/>
          </p:cNvSpPr>
          <p:nvPr>
            <p:ph type="title"/>
          </p:nvPr>
        </p:nvSpPr>
        <p:spPr/>
        <p:txBody>
          <a:bodyPr/>
          <a:lstStyle/>
          <a:p>
            <a:r>
              <a:rPr lang="en-US" dirty="0"/>
              <a:t>Big O Notation (O-notation)</a:t>
            </a:r>
          </a:p>
        </p:txBody>
      </p:sp>
      <p:sp>
        <p:nvSpPr>
          <p:cNvPr id="3" name="Content Placeholder 2">
            <a:extLst>
              <a:ext uri="{FF2B5EF4-FFF2-40B4-BE49-F238E27FC236}">
                <a16:creationId xmlns:a16="http://schemas.microsoft.com/office/drawing/2014/main" id="{72633A28-10F7-89C7-D582-E312CE2678B8}"/>
              </a:ext>
            </a:extLst>
          </p:cNvPr>
          <p:cNvSpPr>
            <a:spLocks noGrp="1"/>
          </p:cNvSpPr>
          <p:nvPr>
            <p:ph idx="1"/>
          </p:nvPr>
        </p:nvSpPr>
        <p:spPr/>
        <p:txBody>
          <a:bodyPr/>
          <a:lstStyle/>
          <a:p>
            <a:r>
              <a:rPr lang="en-US" dirty="0"/>
              <a:t>Meaning: Big O tells you the upper bound of an algorithm's running time, essentially the worst-case scenario. It describes how the time taken by the algorithm grows asymptotically (i.e., for very large inputs) </a:t>
            </a:r>
          </a:p>
          <a:p>
            <a:r>
              <a:rPr lang="en-US" dirty="0"/>
              <a:t>Think of it as: An upper limit on how bad things can get. Even if the algorithm usually runs faster, Big O guarantees that it won't exceed a certain order of growth for large enough inputs.</a:t>
            </a:r>
          </a:p>
        </p:txBody>
      </p:sp>
    </p:spTree>
    <p:extLst>
      <p:ext uri="{BB962C8B-B14F-4D97-AF65-F5344CB8AC3E}">
        <p14:creationId xmlns:p14="http://schemas.microsoft.com/office/powerpoint/2010/main" val="105130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7466-24AF-B8DE-0382-A42F3A3A8496}"/>
              </a:ext>
            </a:extLst>
          </p:cNvPr>
          <p:cNvSpPr>
            <a:spLocks noGrp="1"/>
          </p:cNvSpPr>
          <p:nvPr>
            <p:ph type="title"/>
          </p:nvPr>
        </p:nvSpPr>
        <p:spPr/>
        <p:txBody>
          <a:bodyPr/>
          <a:lstStyle/>
          <a:p>
            <a:r>
              <a:rPr lang="en-US" dirty="0"/>
              <a:t>Theta Notation (</a:t>
            </a:r>
            <a:r>
              <a:rPr lang="el-GR" dirty="0"/>
              <a:t>Θ-</a:t>
            </a:r>
            <a:r>
              <a:rPr lang="en-US" dirty="0"/>
              <a:t>notation):</a:t>
            </a:r>
          </a:p>
        </p:txBody>
      </p:sp>
      <p:sp>
        <p:nvSpPr>
          <p:cNvPr id="3" name="Content Placeholder 2">
            <a:extLst>
              <a:ext uri="{FF2B5EF4-FFF2-40B4-BE49-F238E27FC236}">
                <a16:creationId xmlns:a16="http://schemas.microsoft.com/office/drawing/2014/main" id="{AE85F592-6125-EBF2-B782-E4D3A9CE081C}"/>
              </a:ext>
            </a:extLst>
          </p:cNvPr>
          <p:cNvSpPr>
            <a:spLocks noGrp="1"/>
          </p:cNvSpPr>
          <p:nvPr>
            <p:ph idx="1"/>
          </p:nvPr>
        </p:nvSpPr>
        <p:spPr/>
        <p:txBody>
          <a:bodyPr/>
          <a:lstStyle/>
          <a:p>
            <a:r>
              <a:rPr lang="en-US" dirty="0"/>
              <a:t>Meaning: Theta notation captures the exact growth rate of an algorithm, encompassing both the upper and lower bounds. It tells you how tightly the actual running time is bound to a specific order of growth</a:t>
            </a:r>
          </a:p>
          <a:p>
            <a:r>
              <a:rPr lang="en-US" dirty="0"/>
              <a:t>Think of it as: The sweet spot where the best-case, worst-case, and average-case scenarios all coincide in terms of growth rate.</a:t>
            </a:r>
          </a:p>
        </p:txBody>
      </p:sp>
    </p:spTree>
    <p:extLst>
      <p:ext uri="{BB962C8B-B14F-4D97-AF65-F5344CB8AC3E}">
        <p14:creationId xmlns:p14="http://schemas.microsoft.com/office/powerpoint/2010/main" val="261957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CAE9-1A39-AC70-2F7C-7C2DD4B57387}"/>
              </a:ext>
            </a:extLst>
          </p:cNvPr>
          <p:cNvSpPr>
            <a:spLocks noGrp="1"/>
          </p:cNvSpPr>
          <p:nvPr>
            <p:ph type="title"/>
          </p:nvPr>
        </p:nvSpPr>
        <p:spPr/>
        <p:txBody>
          <a:bodyPr/>
          <a:lstStyle/>
          <a:p>
            <a:r>
              <a:rPr lang="en-US" dirty="0"/>
              <a:t>Omega Notation (</a:t>
            </a:r>
            <a:r>
              <a:rPr lang="el-GR" dirty="0"/>
              <a:t>Ω-</a:t>
            </a:r>
            <a:r>
              <a:rPr lang="en-US" dirty="0"/>
              <a:t>notation):</a:t>
            </a:r>
          </a:p>
        </p:txBody>
      </p:sp>
      <p:sp>
        <p:nvSpPr>
          <p:cNvPr id="3" name="Content Placeholder 2">
            <a:extLst>
              <a:ext uri="{FF2B5EF4-FFF2-40B4-BE49-F238E27FC236}">
                <a16:creationId xmlns:a16="http://schemas.microsoft.com/office/drawing/2014/main" id="{BACB3313-7B35-15B7-4399-14E2E8FECDEE}"/>
              </a:ext>
            </a:extLst>
          </p:cNvPr>
          <p:cNvSpPr>
            <a:spLocks noGrp="1"/>
          </p:cNvSpPr>
          <p:nvPr>
            <p:ph idx="1"/>
          </p:nvPr>
        </p:nvSpPr>
        <p:spPr/>
        <p:txBody>
          <a:bodyPr/>
          <a:lstStyle/>
          <a:p>
            <a:r>
              <a:rPr lang="en-US" dirty="0"/>
              <a:t>Meaning: Omega notation defines the lower bound of an algorithm's running time, essentially the best-case scenario. It tells you how much time the algorithm must take at least, regardless of the input.</a:t>
            </a:r>
          </a:p>
          <a:p>
            <a:r>
              <a:rPr lang="en-US" dirty="0"/>
              <a:t>Think of it as: A guaranteed minimum threshold for how fast things can be. Even if the algorithm sometimes takes longer, Omega notation assures you that it won't be slower than a certain order of growth for large enough inputs.</a:t>
            </a:r>
          </a:p>
        </p:txBody>
      </p:sp>
    </p:spTree>
    <p:extLst>
      <p:ext uri="{BB962C8B-B14F-4D97-AF65-F5344CB8AC3E}">
        <p14:creationId xmlns:p14="http://schemas.microsoft.com/office/powerpoint/2010/main" val="76899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CA19-CC4E-1380-DF86-BC640609B1DE}"/>
              </a:ext>
            </a:extLst>
          </p:cNvPr>
          <p:cNvSpPr>
            <a:spLocks noGrp="1"/>
          </p:cNvSpPr>
          <p:nvPr>
            <p:ph type="title"/>
          </p:nvPr>
        </p:nvSpPr>
        <p:spPr/>
        <p:txBody>
          <a:bodyPr/>
          <a:lstStyle/>
          <a:p>
            <a:r>
              <a:rPr lang="en-US" dirty="0"/>
              <a:t>Focus on Worst-Case Scenario:</a:t>
            </a:r>
          </a:p>
        </p:txBody>
      </p:sp>
      <p:sp>
        <p:nvSpPr>
          <p:cNvPr id="3" name="Content Placeholder 2">
            <a:extLst>
              <a:ext uri="{FF2B5EF4-FFF2-40B4-BE49-F238E27FC236}">
                <a16:creationId xmlns:a16="http://schemas.microsoft.com/office/drawing/2014/main" id="{D105A36C-FD58-5305-32B6-ED2CD94E48DD}"/>
              </a:ext>
            </a:extLst>
          </p:cNvPr>
          <p:cNvSpPr>
            <a:spLocks noGrp="1"/>
          </p:cNvSpPr>
          <p:nvPr>
            <p:ph idx="1"/>
          </p:nvPr>
        </p:nvSpPr>
        <p:spPr/>
        <p:txBody>
          <a:bodyPr/>
          <a:lstStyle/>
          <a:p>
            <a:r>
              <a:rPr lang="en-US" dirty="0"/>
              <a:t>Big O prioritizes the upper bound of an algorithm's running time, essentially the worst-case scenario. This is crucial for performance guarantees, especially in critical systems where even occasional hiccups can be unacceptable.</a:t>
            </a:r>
          </a:p>
        </p:txBody>
      </p:sp>
    </p:spTree>
    <p:extLst>
      <p:ext uri="{BB962C8B-B14F-4D97-AF65-F5344CB8AC3E}">
        <p14:creationId xmlns:p14="http://schemas.microsoft.com/office/powerpoint/2010/main" val="106494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F7EF-6B42-4C09-1196-06EDD1730C1E}"/>
              </a:ext>
            </a:extLst>
          </p:cNvPr>
          <p:cNvSpPr>
            <a:spLocks noGrp="1"/>
          </p:cNvSpPr>
          <p:nvPr>
            <p:ph type="title"/>
          </p:nvPr>
        </p:nvSpPr>
        <p:spPr/>
        <p:txBody>
          <a:bodyPr/>
          <a:lstStyle/>
          <a:p>
            <a:r>
              <a:rPr lang="en-US" dirty="0">
                <a:ea typeface="+mj-lt"/>
                <a:cs typeface="+mj-lt"/>
              </a:rPr>
              <a:t>Exceptions in C++</a:t>
            </a:r>
            <a:endParaRPr lang="en-US" dirty="0"/>
          </a:p>
        </p:txBody>
      </p:sp>
      <p:sp>
        <p:nvSpPr>
          <p:cNvPr id="3" name="Content Placeholder 2">
            <a:extLst>
              <a:ext uri="{FF2B5EF4-FFF2-40B4-BE49-F238E27FC236}">
                <a16:creationId xmlns:a16="http://schemas.microsoft.com/office/drawing/2014/main" id="{44E8E029-7677-9608-C8AD-018993648E8E}"/>
              </a:ext>
            </a:extLst>
          </p:cNvPr>
          <p:cNvSpPr>
            <a:spLocks noGrp="1"/>
          </p:cNvSpPr>
          <p:nvPr>
            <p:ph idx="1"/>
          </p:nvPr>
        </p:nvSpPr>
        <p:spPr/>
        <p:txBody>
          <a:bodyPr vert="horz" lIns="91440" tIns="45720" rIns="91440" bIns="45720" rtlCol="0" anchor="t">
            <a:normAutofit/>
          </a:bodyPr>
          <a:lstStyle/>
          <a:p>
            <a:r>
              <a:rPr lang="en-US" dirty="0">
                <a:ea typeface="+mn-lt"/>
                <a:cs typeface="+mn-lt"/>
              </a:rPr>
              <a:t>In C++, exceptions are a mechanism used for handling errors and exceptional conditions in a program.</a:t>
            </a:r>
          </a:p>
          <a:p>
            <a:endParaRPr lang="en-US" dirty="0"/>
          </a:p>
        </p:txBody>
      </p:sp>
      <p:pic>
        <p:nvPicPr>
          <p:cNvPr id="4" name="Picture 3" descr="A computer screen shot of text&#10;&#10;Description automatically generated">
            <a:extLst>
              <a:ext uri="{FF2B5EF4-FFF2-40B4-BE49-F238E27FC236}">
                <a16:creationId xmlns:a16="http://schemas.microsoft.com/office/drawing/2014/main" id="{8930A9B4-9CA1-A6A2-9FBD-FAB089D291F5}"/>
              </a:ext>
            </a:extLst>
          </p:cNvPr>
          <p:cNvPicPr>
            <a:picLocks noChangeAspect="1"/>
          </p:cNvPicPr>
          <p:nvPr/>
        </p:nvPicPr>
        <p:blipFill>
          <a:blip r:embed="rId2"/>
          <a:stretch>
            <a:fillRect/>
          </a:stretch>
        </p:blipFill>
        <p:spPr>
          <a:xfrm>
            <a:off x="2313338" y="2802522"/>
            <a:ext cx="6154325" cy="3695936"/>
          </a:xfrm>
          <a:prstGeom prst="rect">
            <a:avLst/>
          </a:prstGeom>
        </p:spPr>
      </p:pic>
    </p:spTree>
    <p:extLst>
      <p:ext uri="{BB962C8B-B14F-4D97-AF65-F5344CB8AC3E}">
        <p14:creationId xmlns:p14="http://schemas.microsoft.com/office/powerpoint/2010/main" val="291212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5B83-DA79-635A-C9D6-3FE930ABC27A}"/>
              </a:ext>
            </a:extLst>
          </p:cNvPr>
          <p:cNvSpPr>
            <a:spLocks noGrp="1"/>
          </p:cNvSpPr>
          <p:nvPr>
            <p:ph type="title"/>
          </p:nvPr>
        </p:nvSpPr>
        <p:spPr/>
        <p:txBody>
          <a:bodyPr/>
          <a:lstStyle/>
          <a:p>
            <a:r>
              <a:rPr lang="en-US" dirty="0"/>
              <a:t>What is The Problem??</a:t>
            </a:r>
          </a:p>
        </p:txBody>
      </p:sp>
      <p:sp>
        <p:nvSpPr>
          <p:cNvPr id="3" name="Content Placeholder 2">
            <a:extLst>
              <a:ext uri="{FF2B5EF4-FFF2-40B4-BE49-F238E27FC236}">
                <a16:creationId xmlns:a16="http://schemas.microsoft.com/office/drawing/2014/main" id="{C904FCFC-336D-5B7B-920C-ED34BA873186}"/>
              </a:ext>
            </a:extLst>
          </p:cNvPr>
          <p:cNvSpPr>
            <a:spLocks noGrp="1"/>
          </p:cNvSpPr>
          <p:nvPr>
            <p:ph idx="1"/>
          </p:nvPr>
        </p:nvSpPr>
        <p:spPr/>
        <p:txBody>
          <a:bodyPr vert="horz" lIns="91440" tIns="45720" rIns="91440" bIns="45720" rtlCol="0" anchor="t">
            <a:normAutofit/>
          </a:bodyPr>
          <a:lstStyle/>
          <a:p>
            <a:r>
              <a:rPr lang="en-US" dirty="0"/>
              <a:t>Abrupt Termination Of The Program</a:t>
            </a:r>
          </a:p>
          <a:p>
            <a:r>
              <a:rPr lang="en-US" dirty="0"/>
              <a:t>Bad User Experience</a:t>
            </a:r>
          </a:p>
          <a:p>
            <a:r>
              <a:rPr lang="en-US" dirty="0"/>
              <a:t>Unkown Reason for the Termination</a:t>
            </a:r>
          </a:p>
          <a:p>
            <a:endParaRPr lang="en-US" dirty="0"/>
          </a:p>
        </p:txBody>
      </p:sp>
    </p:spTree>
    <p:extLst>
      <p:ext uri="{BB962C8B-B14F-4D97-AF65-F5344CB8AC3E}">
        <p14:creationId xmlns:p14="http://schemas.microsoft.com/office/powerpoint/2010/main" val="92894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501B-7C73-806F-06DA-90C84D7A94F6}"/>
              </a:ext>
            </a:extLst>
          </p:cNvPr>
          <p:cNvSpPr>
            <a:spLocks noGrp="1"/>
          </p:cNvSpPr>
          <p:nvPr>
            <p:ph type="title"/>
          </p:nvPr>
        </p:nvSpPr>
        <p:spPr/>
        <p:txBody>
          <a:bodyPr/>
          <a:lstStyle/>
          <a:p>
            <a:r>
              <a:rPr lang="en-US" dirty="0"/>
              <a:t>Try &amp; Catch Block</a:t>
            </a:r>
          </a:p>
        </p:txBody>
      </p:sp>
      <p:sp>
        <p:nvSpPr>
          <p:cNvPr id="3" name="Content Placeholder 2">
            <a:extLst>
              <a:ext uri="{FF2B5EF4-FFF2-40B4-BE49-F238E27FC236}">
                <a16:creationId xmlns:a16="http://schemas.microsoft.com/office/drawing/2014/main" id="{9B1078C0-4D3F-640A-17C9-BA0434E9ABCC}"/>
              </a:ext>
            </a:extLst>
          </p:cNvPr>
          <p:cNvSpPr>
            <a:spLocks noGrp="1"/>
          </p:cNvSpPr>
          <p:nvPr>
            <p:ph idx="1"/>
          </p:nvPr>
        </p:nvSpPr>
        <p:spPr/>
        <p:txBody>
          <a:bodyPr vert="horz" lIns="91440" tIns="45720" rIns="91440" bIns="45720" rtlCol="0" anchor="t">
            <a:normAutofit lnSpcReduction="10000"/>
          </a:bodyPr>
          <a:lstStyle/>
          <a:p>
            <a:r>
              <a:rPr lang="en-US" dirty="0"/>
              <a:t>Try{</a:t>
            </a:r>
          </a:p>
          <a:p>
            <a:pPr marL="0" indent="0">
              <a:buNone/>
            </a:pPr>
            <a:r>
              <a:rPr lang="en-US" dirty="0"/>
              <a:t>// Try out Something</a:t>
            </a:r>
          </a:p>
          <a:p>
            <a:pPr marL="0" indent="0">
              <a:buNone/>
            </a:pPr>
            <a:r>
              <a:rPr lang="en-US" dirty="0"/>
              <a:t>//If("error"){</a:t>
            </a:r>
          </a:p>
          <a:p>
            <a:pPr marL="0" indent="0">
              <a:buNone/>
            </a:pPr>
            <a:r>
              <a:rPr lang="en-US" dirty="0"/>
              <a:t>  throw     std::</a:t>
            </a:r>
            <a:r>
              <a:rPr lang="en-US" dirty="0" err="1"/>
              <a:t>error_type</a:t>
            </a:r>
            <a:r>
              <a:rPr lang="en-US" dirty="0"/>
              <a:t>("Message ")</a:t>
            </a:r>
          </a:p>
          <a:p>
            <a:pPr marL="0" indent="0">
              <a:buNone/>
            </a:pPr>
            <a:r>
              <a:rPr lang="en-US" dirty="0"/>
              <a:t>       }</a:t>
            </a:r>
          </a:p>
          <a:p>
            <a:pPr marL="0" indent="0">
              <a:buNone/>
            </a:pPr>
            <a:r>
              <a:rPr lang="en-US" dirty="0"/>
              <a:t>}</a:t>
            </a:r>
          </a:p>
          <a:p>
            <a:pPr marL="0" indent="0">
              <a:buNone/>
            </a:pPr>
            <a:r>
              <a:rPr lang="en-US" dirty="0"/>
              <a:t>Catch(</a:t>
            </a:r>
            <a:r>
              <a:rPr lang="en-US" dirty="0">
                <a:ea typeface="+mn-lt"/>
                <a:cs typeface="+mn-lt"/>
              </a:rPr>
              <a:t>const </a:t>
            </a:r>
            <a:r>
              <a:rPr lang="en-US" dirty="0" err="1">
                <a:ea typeface="+mn-lt"/>
                <a:cs typeface="+mn-lt"/>
              </a:rPr>
              <a:t>logic_error</a:t>
            </a:r>
            <a:r>
              <a:rPr lang="en-US" dirty="0">
                <a:ea typeface="+mn-lt"/>
                <a:cs typeface="+mn-lt"/>
              </a:rPr>
              <a:t>&amp; e</a:t>
            </a:r>
            <a:r>
              <a:rPr lang="en-US" dirty="0"/>
              <a:t>){</a:t>
            </a:r>
          </a:p>
          <a:p>
            <a:pPr marL="0" indent="0">
              <a:buNone/>
            </a:pPr>
            <a:r>
              <a:rPr lang="en-US" dirty="0"/>
              <a:t> </a:t>
            </a:r>
            <a:r>
              <a:rPr lang="en-US" dirty="0">
                <a:ea typeface="+mn-lt"/>
                <a:cs typeface="+mn-lt"/>
              </a:rPr>
              <a:t>std::</a:t>
            </a:r>
            <a:r>
              <a:rPr lang="en-US" dirty="0" err="1">
                <a:ea typeface="+mn-lt"/>
                <a:cs typeface="+mn-lt"/>
              </a:rPr>
              <a:t>cerr</a:t>
            </a:r>
            <a:r>
              <a:rPr lang="en-US" dirty="0">
                <a:ea typeface="+mn-lt"/>
                <a:cs typeface="+mn-lt"/>
              </a:rPr>
              <a:t> &lt;&lt; "Exception caught: " &lt;&lt; </a:t>
            </a:r>
            <a:r>
              <a:rPr lang="en-US" dirty="0" err="1">
                <a:ea typeface="+mn-lt"/>
                <a:cs typeface="+mn-lt"/>
              </a:rPr>
              <a:t>e.what</a:t>
            </a:r>
            <a:r>
              <a:rPr lang="en-US" dirty="0">
                <a:ea typeface="+mn-lt"/>
                <a:cs typeface="+mn-lt"/>
              </a:rPr>
              <a:t>() &lt;&lt; std::</a:t>
            </a:r>
            <a:r>
              <a:rPr lang="en-US" dirty="0" err="1">
                <a:ea typeface="+mn-lt"/>
                <a:cs typeface="+mn-lt"/>
              </a:rPr>
              <a:t>endl</a:t>
            </a:r>
            <a:r>
              <a:rPr lang="en-US" dirty="0">
                <a:ea typeface="+mn-lt"/>
                <a:cs typeface="+mn-lt"/>
              </a:rPr>
              <a:t>;</a:t>
            </a:r>
          </a:p>
          <a:p>
            <a:pPr marL="0" indent="0">
              <a:buNone/>
            </a:pPr>
            <a:r>
              <a:rPr lang="en-US" dirty="0"/>
              <a:t>}</a:t>
            </a:r>
          </a:p>
        </p:txBody>
      </p:sp>
    </p:spTree>
    <p:extLst>
      <p:ext uri="{BB962C8B-B14F-4D97-AF65-F5344CB8AC3E}">
        <p14:creationId xmlns:p14="http://schemas.microsoft.com/office/powerpoint/2010/main" val="324520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0E5C-C86B-E32D-0533-62791F53FCBE}"/>
              </a:ext>
            </a:extLst>
          </p:cNvPr>
          <p:cNvSpPr>
            <a:spLocks noGrp="1"/>
          </p:cNvSpPr>
          <p:nvPr>
            <p:ph type="title"/>
          </p:nvPr>
        </p:nvSpPr>
        <p:spPr/>
        <p:txBody>
          <a:bodyPr/>
          <a:lstStyle/>
          <a:p>
            <a:r>
              <a:rPr lang="en-US" dirty="0"/>
              <a:t>Implementation using Try Catch in C++</a:t>
            </a:r>
          </a:p>
        </p:txBody>
      </p:sp>
      <p:pic>
        <p:nvPicPr>
          <p:cNvPr id="4" name="Content Placeholder 3" descr="A screen shot of a computer code&#10;&#10;Description automatically generated">
            <a:extLst>
              <a:ext uri="{FF2B5EF4-FFF2-40B4-BE49-F238E27FC236}">
                <a16:creationId xmlns:a16="http://schemas.microsoft.com/office/drawing/2014/main" id="{BABF7107-80EC-3949-2B63-8823F8D436AD}"/>
              </a:ext>
            </a:extLst>
          </p:cNvPr>
          <p:cNvPicPr>
            <a:picLocks noGrp="1" noChangeAspect="1"/>
          </p:cNvPicPr>
          <p:nvPr>
            <p:ph idx="1"/>
          </p:nvPr>
        </p:nvPicPr>
        <p:blipFill>
          <a:blip r:embed="rId2"/>
          <a:stretch>
            <a:fillRect/>
          </a:stretch>
        </p:blipFill>
        <p:spPr>
          <a:xfrm>
            <a:off x="3046839" y="1665700"/>
            <a:ext cx="5825507" cy="4849930"/>
          </a:xfrm>
        </p:spPr>
      </p:pic>
    </p:spTree>
    <p:extLst>
      <p:ext uri="{BB962C8B-B14F-4D97-AF65-F5344CB8AC3E}">
        <p14:creationId xmlns:p14="http://schemas.microsoft.com/office/powerpoint/2010/main" val="56620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5D34-F91D-C75F-A8F2-CD2361DA6ADA}"/>
              </a:ext>
            </a:extLst>
          </p:cNvPr>
          <p:cNvSpPr>
            <a:spLocks noGrp="1"/>
          </p:cNvSpPr>
          <p:nvPr>
            <p:ph type="title"/>
          </p:nvPr>
        </p:nvSpPr>
        <p:spPr/>
        <p:txBody>
          <a:bodyPr/>
          <a:lstStyle/>
          <a:p>
            <a:r>
              <a:rPr lang="en-US" dirty="0"/>
              <a:t>Algorithm Analysis</a:t>
            </a:r>
          </a:p>
        </p:txBody>
      </p:sp>
      <p:sp>
        <p:nvSpPr>
          <p:cNvPr id="3" name="Content Placeholder 2">
            <a:extLst>
              <a:ext uri="{FF2B5EF4-FFF2-40B4-BE49-F238E27FC236}">
                <a16:creationId xmlns:a16="http://schemas.microsoft.com/office/drawing/2014/main" id="{570F58BB-0557-78D6-3DBE-8240356E05F0}"/>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It is important to be able to measure, or at least make educated statements about, the space and time complexity of an algorithm. This will allow you to compare the merits of two alternative approaches to a problem you need to solve Measuring Time</a:t>
            </a:r>
            <a:endParaRPr lang="en-US" dirty="0"/>
          </a:p>
        </p:txBody>
      </p:sp>
    </p:spTree>
    <p:extLst>
      <p:ext uri="{BB962C8B-B14F-4D97-AF65-F5344CB8AC3E}">
        <p14:creationId xmlns:p14="http://schemas.microsoft.com/office/powerpoint/2010/main" val="304444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7637-D789-9ABB-ABB9-9C0FFF962B2A}"/>
              </a:ext>
            </a:extLst>
          </p:cNvPr>
          <p:cNvSpPr>
            <a:spLocks noGrp="1"/>
          </p:cNvSpPr>
          <p:nvPr>
            <p:ph type="title"/>
          </p:nvPr>
        </p:nvSpPr>
        <p:spPr/>
        <p:txBody>
          <a:bodyPr/>
          <a:lstStyle/>
          <a:p>
            <a:r>
              <a:rPr lang="en-US" dirty="0"/>
              <a:t>Measuring Time</a:t>
            </a:r>
          </a:p>
        </p:txBody>
      </p:sp>
      <p:sp>
        <p:nvSpPr>
          <p:cNvPr id="3" name="Content Placeholder 2">
            <a:extLst>
              <a:ext uri="{FF2B5EF4-FFF2-40B4-BE49-F238E27FC236}">
                <a16:creationId xmlns:a16="http://schemas.microsoft.com/office/drawing/2014/main" id="{823241C6-7F9D-050E-65F8-FC012687AF4F}"/>
              </a:ext>
            </a:extLst>
          </p:cNvPr>
          <p:cNvSpPr>
            <a:spLocks noGrp="1"/>
          </p:cNvSpPr>
          <p:nvPr>
            <p:ph idx="1"/>
          </p:nvPr>
        </p:nvSpPr>
        <p:spPr/>
        <p:txBody>
          <a:bodyPr vert="horz" lIns="91440" tIns="45720" rIns="91440" bIns="45720" rtlCol="0" anchor="t">
            <a:normAutofit/>
          </a:bodyPr>
          <a:lstStyle/>
          <a:p>
            <a:r>
              <a:rPr lang="en-US" dirty="0"/>
              <a:t>The absolute running time of an algorithm cannot be predicted, since this depends on the </a:t>
            </a:r>
            <a:endParaRPr lang="en-US"/>
          </a:p>
          <a:p>
            <a:pPr lvl="1">
              <a:buFont typeface="Courier New" panose="020B0604020202020204" pitchFamily="34" charset="0"/>
              <a:buChar char="o"/>
            </a:pPr>
            <a:r>
              <a:rPr lang="en-US" dirty="0"/>
              <a:t>Programming Language used to implement the algorithm,</a:t>
            </a:r>
          </a:p>
          <a:p>
            <a:pPr lvl="1">
              <a:buFont typeface="Courier New" panose="020B0604020202020204" pitchFamily="34" charset="0"/>
              <a:buChar char="o"/>
            </a:pPr>
            <a:r>
              <a:rPr lang="en-US" dirty="0"/>
              <a:t>The computer the  program runs in</a:t>
            </a:r>
          </a:p>
          <a:p>
            <a:pPr lvl="1">
              <a:buFont typeface="Courier New" panose="020B0604020202020204" pitchFamily="34" charset="0"/>
              <a:buChar char="o"/>
            </a:pPr>
            <a:r>
              <a:rPr lang="en-US" dirty="0"/>
              <a:t>Other  programs running at the same time</a:t>
            </a:r>
          </a:p>
          <a:p>
            <a:pPr lvl="1">
              <a:buFont typeface="Courier New" panose="020B0604020202020204" pitchFamily="34" charset="0"/>
              <a:buChar char="o"/>
            </a:pPr>
            <a:r>
              <a:rPr lang="en-US" dirty="0"/>
              <a:t>The Quality of Operating System</a:t>
            </a:r>
          </a:p>
          <a:p>
            <a:pPr lvl="1">
              <a:buFont typeface="Courier New" panose="020B0604020202020204" pitchFamily="34" charset="0"/>
              <a:buChar char="o"/>
            </a:pPr>
            <a:r>
              <a:rPr lang="en-US" dirty="0"/>
              <a:t>Many Other Factors</a:t>
            </a:r>
          </a:p>
        </p:txBody>
      </p:sp>
    </p:spTree>
    <p:extLst>
      <p:ext uri="{BB962C8B-B14F-4D97-AF65-F5344CB8AC3E}">
        <p14:creationId xmlns:p14="http://schemas.microsoft.com/office/powerpoint/2010/main" val="189802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B1E6-9EF8-71BB-12A0-4A57C40DE567}"/>
              </a:ext>
            </a:extLst>
          </p:cNvPr>
          <p:cNvSpPr>
            <a:spLocks noGrp="1"/>
          </p:cNvSpPr>
          <p:nvPr>
            <p:ph type="title"/>
          </p:nvPr>
        </p:nvSpPr>
        <p:spPr/>
        <p:txBody>
          <a:bodyPr/>
          <a:lstStyle/>
          <a:p>
            <a:r>
              <a:rPr lang="en-US" dirty="0"/>
              <a:t>T(n)~ Relative Run Time</a:t>
            </a:r>
          </a:p>
        </p:txBody>
      </p:sp>
      <p:sp>
        <p:nvSpPr>
          <p:cNvPr id="3" name="Content Placeholder 2">
            <a:extLst>
              <a:ext uri="{FF2B5EF4-FFF2-40B4-BE49-F238E27FC236}">
                <a16:creationId xmlns:a16="http://schemas.microsoft.com/office/drawing/2014/main" id="{99704A36-866A-5B1D-47C4-E7E22DC1E8AC}"/>
              </a:ext>
            </a:extLst>
          </p:cNvPr>
          <p:cNvSpPr>
            <a:spLocks noGrp="1"/>
          </p:cNvSpPr>
          <p:nvPr>
            <p:ph idx="1"/>
          </p:nvPr>
        </p:nvSpPr>
        <p:spPr/>
        <p:txBody>
          <a:bodyPr vert="horz" lIns="91440" tIns="45720" rIns="91440" bIns="45720" rtlCol="0" anchor="t">
            <a:normAutofit/>
          </a:bodyPr>
          <a:lstStyle/>
          <a:p>
            <a:r>
              <a:rPr lang="en-US" dirty="0"/>
              <a:t>It is Not possible the run time in Sec or Milli sec as  the run time is heavily depended on the underlying Hardware and Software</a:t>
            </a:r>
          </a:p>
          <a:p>
            <a:r>
              <a:rPr lang="en-US" dirty="0"/>
              <a:t>So to Generalize the Runtime of an Algorithm universally acceptable we use T(n)</a:t>
            </a:r>
          </a:p>
          <a:p>
            <a:r>
              <a:rPr lang="en-US" dirty="0"/>
              <a:t>T(n)– Algorithms Relative Running Time, as a function of how many items there are in the input</a:t>
            </a:r>
          </a:p>
          <a:p>
            <a:pPr lvl="1">
              <a:buFont typeface="Courier New" panose="020B0604020202020204" pitchFamily="34" charset="0"/>
              <a:buChar char="o"/>
            </a:pPr>
            <a:r>
              <a:rPr lang="en-US" dirty="0"/>
              <a:t>The Number of Items in a Container</a:t>
            </a:r>
          </a:p>
          <a:p>
            <a:pPr lvl="1">
              <a:buFont typeface="Courier New" panose="020B0604020202020204" pitchFamily="34" charset="0"/>
              <a:buChar char="o"/>
            </a:pPr>
            <a:r>
              <a:rPr lang="en-US" dirty="0"/>
              <a:t>The Length of a String or File</a:t>
            </a:r>
          </a:p>
          <a:p>
            <a:endParaRPr lang="en-US" dirty="0"/>
          </a:p>
        </p:txBody>
      </p:sp>
    </p:spTree>
    <p:extLst>
      <p:ext uri="{BB962C8B-B14F-4D97-AF65-F5344CB8AC3E}">
        <p14:creationId xmlns:p14="http://schemas.microsoft.com/office/powerpoint/2010/main" val="101311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B3D7-1445-EBC4-3774-BCB5755C782F}"/>
              </a:ext>
            </a:extLst>
          </p:cNvPr>
          <p:cNvSpPr>
            <a:spLocks noGrp="1"/>
          </p:cNvSpPr>
          <p:nvPr>
            <p:ph type="title"/>
          </p:nvPr>
        </p:nvSpPr>
        <p:spPr/>
        <p:txBody>
          <a:bodyPr/>
          <a:lstStyle/>
          <a:p>
            <a:r>
              <a:rPr lang="en-US" dirty="0"/>
              <a:t>Example-Printing Elements of Array</a:t>
            </a:r>
          </a:p>
        </p:txBody>
      </p:sp>
      <p:pic>
        <p:nvPicPr>
          <p:cNvPr id="5" name="Picture 4" descr="A black text on a white background&#10;&#10;Description automatically generated">
            <a:extLst>
              <a:ext uri="{FF2B5EF4-FFF2-40B4-BE49-F238E27FC236}">
                <a16:creationId xmlns:a16="http://schemas.microsoft.com/office/drawing/2014/main" id="{35DB0E5E-188B-267D-1B29-77583E056A52}"/>
              </a:ext>
            </a:extLst>
          </p:cNvPr>
          <p:cNvPicPr>
            <a:picLocks noChangeAspect="1"/>
          </p:cNvPicPr>
          <p:nvPr/>
        </p:nvPicPr>
        <p:blipFill>
          <a:blip r:embed="rId2"/>
          <a:stretch>
            <a:fillRect/>
          </a:stretch>
        </p:blipFill>
        <p:spPr>
          <a:xfrm>
            <a:off x="4022300" y="4253718"/>
            <a:ext cx="7667625" cy="2428875"/>
          </a:xfrm>
          <a:prstGeom prst="rect">
            <a:avLst/>
          </a:prstGeom>
        </p:spPr>
      </p:pic>
      <p:pic>
        <p:nvPicPr>
          <p:cNvPr id="8" name="Content Placeholder 7" descr="A screen shot of a computer code&#10;&#10;Description automatically generated">
            <a:extLst>
              <a:ext uri="{FF2B5EF4-FFF2-40B4-BE49-F238E27FC236}">
                <a16:creationId xmlns:a16="http://schemas.microsoft.com/office/drawing/2014/main" id="{36357141-D099-AC56-FDD4-92077D7A6380}"/>
              </a:ext>
            </a:extLst>
          </p:cNvPr>
          <p:cNvPicPr>
            <a:picLocks noGrp="1" noChangeAspect="1"/>
          </p:cNvPicPr>
          <p:nvPr>
            <p:ph idx="1"/>
          </p:nvPr>
        </p:nvPicPr>
        <p:blipFill>
          <a:blip r:embed="rId3"/>
          <a:stretch>
            <a:fillRect/>
          </a:stretch>
        </p:blipFill>
        <p:spPr>
          <a:xfrm>
            <a:off x="838602" y="1830667"/>
            <a:ext cx="6200372" cy="1840605"/>
          </a:xfrm>
        </p:spPr>
      </p:pic>
    </p:spTree>
    <p:extLst>
      <p:ext uri="{BB962C8B-B14F-4D97-AF65-F5344CB8AC3E}">
        <p14:creationId xmlns:p14="http://schemas.microsoft.com/office/powerpoint/2010/main" val="88859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1C66-EDDA-147C-6973-D97E580C68E4}"/>
              </a:ext>
            </a:extLst>
          </p:cNvPr>
          <p:cNvSpPr>
            <a:spLocks noGrp="1"/>
          </p:cNvSpPr>
          <p:nvPr>
            <p:ph type="title"/>
          </p:nvPr>
        </p:nvSpPr>
        <p:spPr/>
        <p:txBody>
          <a:bodyPr/>
          <a:lstStyle/>
          <a:p>
            <a:r>
              <a:rPr lang="en-US" dirty="0"/>
              <a:t>Another Example T(n)=3n*2+2n+5</a:t>
            </a:r>
          </a:p>
        </p:txBody>
      </p:sp>
      <p:pic>
        <p:nvPicPr>
          <p:cNvPr id="7" name="Content Placeholder 6" descr="A computer screen shot of a code&#10;&#10;Description automatically generated">
            <a:extLst>
              <a:ext uri="{FF2B5EF4-FFF2-40B4-BE49-F238E27FC236}">
                <a16:creationId xmlns:a16="http://schemas.microsoft.com/office/drawing/2014/main" id="{45D4A771-BEDB-6206-1963-907484FBDEE8}"/>
              </a:ext>
            </a:extLst>
          </p:cNvPr>
          <p:cNvPicPr>
            <a:picLocks noGrp="1" noChangeAspect="1"/>
          </p:cNvPicPr>
          <p:nvPr>
            <p:ph idx="1"/>
          </p:nvPr>
        </p:nvPicPr>
        <p:blipFill>
          <a:blip r:embed="rId2"/>
          <a:stretch>
            <a:fillRect/>
          </a:stretch>
        </p:blipFill>
        <p:spPr>
          <a:xfrm>
            <a:off x="938342" y="2096294"/>
            <a:ext cx="9716913" cy="4292957"/>
          </a:xfrm>
        </p:spPr>
      </p:pic>
    </p:spTree>
    <p:extLst>
      <p:ext uri="{BB962C8B-B14F-4D97-AF65-F5344CB8AC3E}">
        <p14:creationId xmlns:p14="http://schemas.microsoft.com/office/powerpoint/2010/main" val="273609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090B-B0AE-5CBE-0B25-699AE9419F1A}"/>
              </a:ext>
            </a:extLst>
          </p:cNvPr>
          <p:cNvSpPr>
            <a:spLocks noGrp="1"/>
          </p:cNvSpPr>
          <p:nvPr>
            <p:ph type="title"/>
          </p:nvPr>
        </p:nvSpPr>
        <p:spPr/>
        <p:txBody>
          <a:bodyPr>
            <a:normAutofit/>
          </a:bodyPr>
          <a:lstStyle/>
          <a:p>
            <a:r>
              <a:rPr lang="en-US" dirty="0"/>
              <a:t>Example </a:t>
            </a:r>
          </a:p>
        </p:txBody>
      </p:sp>
      <p:sp>
        <p:nvSpPr>
          <p:cNvPr id="3" name="Content Placeholder 2">
            <a:extLst>
              <a:ext uri="{FF2B5EF4-FFF2-40B4-BE49-F238E27FC236}">
                <a16:creationId xmlns:a16="http://schemas.microsoft.com/office/drawing/2014/main" id="{7F9382FF-96F7-0EED-6091-A6F69B6D76B0}"/>
              </a:ext>
            </a:extLst>
          </p:cNvPr>
          <p:cNvSpPr>
            <a:spLocks noGrp="1"/>
          </p:cNvSpPr>
          <p:nvPr>
            <p:ph idx="1"/>
          </p:nvPr>
        </p:nvSpPr>
        <p:spPr/>
        <p:txBody>
          <a:bodyPr vert="horz" lIns="91440" tIns="45720" rIns="91440" bIns="45720" rtlCol="0" anchor="t">
            <a:normAutofit/>
          </a:bodyPr>
          <a:lstStyle/>
          <a:p>
            <a:r>
              <a:rPr lang="en-US" b="1" dirty="0">
                <a:ea typeface="+mn-lt"/>
                <a:cs typeface="+mn-lt"/>
              </a:rPr>
              <a:t>Purpose</a:t>
            </a:r>
            <a:r>
              <a:rPr lang="en-US" dirty="0">
                <a:ea typeface="+mn-lt"/>
                <a:cs typeface="+mn-lt"/>
              </a:rPr>
              <a:t>: Locate a specific page in a book.</a:t>
            </a:r>
            <a:endParaRPr lang="en-US" dirty="0"/>
          </a:p>
          <a:p>
            <a:r>
              <a:rPr lang="en-US" b="1" dirty="0">
                <a:ea typeface="+mn-lt"/>
                <a:cs typeface="+mn-lt"/>
              </a:rPr>
              <a:t>Approach</a:t>
            </a:r>
            <a:r>
              <a:rPr lang="en-US" dirty="0">
                <a:ea typeface="+mn-lt"/>
                <a:cs typeface="+mn-lt"/>
              </a:rPr>
              <a:t>: Open the book to the middle. Check if the target page is before or after the middle page. Repeat the process by opening the relevant half of the book at its middle.</a:t>
            </a:r>
          </a:p>
          <a:p>
            <a:r>
              <a:rPr lang="en-US" b="1" dirty="0">
                <a:ea typeface="+mn-lt"/>
                <a:cs typeface="+mn-lt"/>
              </a:rPr>
              <a:t>Time complexity</a:t>
            </a:r>
            <a:r>
              <a:rPr lang="en-US" dirty="0">
                <a:ea typeface="+mn-lt"/>
                <a:cs typeface="+mn-lt"/>
              </a:rPr>
              <a:t>: T(n) = log2(n), where n is the total number of pages. On average, it takes log2(n) page openings to find the target page.</a:t>
            </a:r>
          </a:p>
        </p:txBody>
      </p:sp>
    </p:spTree>
    <p:extLst>
      <p:ext uri="{BB962C8B-B14F-4D97-AF65-F5344CB8AC3E}">
        <p14:creationId xmlns:p14="http://schemas.microsoft.com/office/powerpoint/2010/main" val="122878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E267-DE60-BC62-9D31-5313245B400D}"/>
              </a:ext>
            </a:extLst>
          </p:cNvPr>
          <p:cNvSpPr>
            <a:spLocks noGrp="1"/>
          </p:cNvSpPr>
          <p:nvPr>
            <p:ph type="title"/>
          </p:nvPr>
        </p:nvSpPr>
        <p:spPr/>
        <p:txBody>
          <a:bodyPr/>
          <a:lstStyle/>
          <a:p>
            <a:r>
              <a:rPr lang="en-US" dirty="0" err="1"/>
              <a:t>BigOh</a:t>
            </a:r>
            <a:r>
              <a:rPr lang="en-US" dirty="0"/>
              <a:t>!!!!!!! Notation(O(n)</a:t>
            </a:r>
          </a:p>
        </p:txBody>
      </p:sp>
      <p:sp>
        <p:nvSpPr>
          <p:cNvPr id="3" name="Content Placeholder 2">
            <a:extLst>
              <a:ext uri="{FF2B5EF4-FFF2-40B4-BE49-F238E27FC236}">
                <a16:creationId xmlns:a16="http://schemas.microsoft.com/office/drawing/2014/main" id="{79BAB646-386D-8A95-3A84-FC8F3498110F}"/>
              </a:ext>
            </a:extLst>
          </p:cNvPr>
          <p:cNvSpPr>
            <a:spLocks noGrp="1"/>
          </p:cNvSpPr>
          <p:nvPr>
            <p:ph idx="1"/>
          </p:nvPr>
        </p:nvSpPr>
        <p:spPr/>
        <p:txBody>
          <a:bodyPr vert="horz" lIns="91440" tIns="45720" rIns="91440" bIns="45720" rtlCol="0" anchor="t">
            <a:normAutofit/>
          </a:bodyPr>
          <a:lstStyle/>
          <a:p>
            <a:pPr marL="457200" indent="-457200"/>
            <a:r>
              <a:rPr lang="en-US" dirty="0">
                <a:ea typeface="+mn-lt"/>
                <a:cs typeface="+mn-lt"/>
              </a:rPr>
              <a:t>T(n): Represents the exact running time of an algorithm as a function of the input size (n). It captures the precise number of operations performed for a given input.</a:t>
            </a:r>
          </a:p>
          <a:p>
            <a:pPr marL="457200" indent="-457200"/>
            <a:r>
              <a:rPr lang="en-US" dirty="0">
                <a:ea typeface="+mn-lt"/>
                <a:cs typeface="+mn-lt"/>
              </a:rPr>
              <a:t>O(n): Represents the asymptotic upper bound of the running time, focusing on its growth rate as n becomes large. It describes the algorithm's behavior for very large inputs, simplifying comparison and avoiding constant factors and lower-order terms that become less significant as n grows.</a:t>
            </a:r>
            <a:endParaRPr lang="en-US" dirty="0"/>
          </a:p>
        </p:txBody>
      </p:sp>
    </p:spTree>
    <p:extLst>
      <p:ext uri="{BB962C8B-B14F-4D97-AF65-F5344CB8AC3E}">
        <p14:creationId xmlns:p14="http://schemas.microsoft.com/office/powerpoint/2010/main" val="256027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text with black text&#10;&#10;Description automatically generated">
            <a:extLst>
              <a:ext uri="{FF2B5EF4-FFF2-40B4-BE49-F238E27FC236}">
                <a16:creationId xmlns:a16="http://schemas.microsoft.com/office/drawing/2014/main" id="{7F801E55-E60A-240F-52E4-73DCBBEFF5FC}"/>
              </a:ext>
            </a:extLst>
          </p:cNvPr>
          <p:cNvPicPr>
            <a:picLocks noGrp="1" noChangeAspect="1"/>
          </p:cNvPicPr>
          <p:nvPr>
            <p:ph idx="1"/>
          </p:nvPr>
        </p:nvPicPr>
        <p:blipFill>
          <a:blip r:embed="rId2"/>
          <a:stretch>
            <a:fillRect/>
          </a:stretch>
        </p:blipFill>
        <p:spPr>
          <a:xfrm>
            <a:off x="660798" y="703220"/>
            <a:ext cx="11385268" cy="5669391"/>
          </a:xfrm>
        </p:spPr>
      </p:pic>
    </p:spTree>
    <p:extLst>
      <p:ext uri="{BB962C8B-B14F-4D97-AF65-F5344CB8AC3E}">
        <p14:creationId xmlns:p14="http://schemas.microsoft.com/office/powerpoint/2010/main" val="2980181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Algorithm Analysis &amp;  Asymptotic </vt:lpstr>
      <vt:lpstr>Algorithm Analysis</vt:lpstr>
      <vt:lpstr>Measuring Time</vt:lpstr>
      <vt:lpstr>T(n)~ Relative Run Time</vt:lpstr>
      <vt:lpstr>Example-Printing Elements of Array</vt:lpstr>
      <vt:lpstr>Another Example T(n)=3n*2+2n+5</vt:lpstr>
      <vt:lpstr>Example </vt:lpstr>
      <vt:lpstr>BigOh!!!!!!! Notation(O(n)</vt:lpstr>
      <vt:lpstr>PowerPoint Presentation</vt:lpstr>
      <vt:lpstr>Example Program</vt:lpstr>
      <vt:lpstr>Big O Notation (O-notation)</vt:lpstr>
      <vt:lpstr>Theta Notation (Θ-notation):</vt:lpstr>
      <vt:lpstr>Omega Notation (Ω-notation):</vt:lpstr>
      <vt:lpstr>Focus on Worst-Case Scenario:</vt:lpstr>
      <vt:lpstr>Exceptions in C++</vt:lpstr>
      <vt:lpstr>What is The Problem??</vt:lpstr>
      <vt:lpstr>Try &amp; Catch Block</vt:lpstr>
      <vt:lpstr>Implementation using Try Catch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 Pranay Netha</cp:lastModifiedBy>
  <cp:revision>208</cp:revision>
  <dcterms:created xsi:type="dcterms:W3CDTF">2024-01-28T00:10:44Z</dcterms:created>
  <dcterms:modified xsi:type="dcterms:W3CDTF">2024-02-01T18:42:56Z</dcterms:modified>
</cp:coreProperties>
</file>