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9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0" r:id="rId11"/>
    <p:sldId id="264" r:id="rId12"/>
    <p:sldId id="291" r:id="rId13"/>
    <p:sldId id="265" r:id="rId14"/>
    <p:sldId id="268" r:id="rId15"/>
    <p:sldId id="266" r:id="rId16"/>
    <p:sldId id="267" r:id="rId17"/>
    <p:sldId id="277" r:id="rId18"/>
    <p:sldId id="296" r:id="rId19"/>
    <p:sldId id="295" r:id="rId20"/>
    <p:sldId id="280" r:id="rId21"/>
    <p:sldId id="294" r:id="rId22"/>
    <p:sldId id="293" r:id="rId23"/>
    <p:sldId id="283" r:id="rId24"/>
    <p:sldId id="297" r:id="rId25"/>
    <p:sldId id="299" r:id="rId26"/>
    <p:sldId id="298" r:id="rId27"/>
    <p:sldId id="300" r:id="rId28"/>
    <p:sldId id="301" r:id="rId29"/>
    <p:sldId id="302" r:id="rId30"/>
    <p:sldId id="292" r:id="rId31"/>
    <p:sldId id="303" r:id="rId32"/>
    <p:sldId id="304" r:id="rId33"/>
    <p:sldId id="305" r:id="rId34"/>
    <p:sldId id="312" r:id="rId35"/>
    <p:sldId id="311" r:id="rId36"/>
    <p:sldId id="310" r:id="rId37"/>
    <p:sldId id="309" r:id="rId38"/>
    <p:sldId id="308" r:id="rId39"/>
    <p:sldId id="307" r:id="rId40"/>
    <p:sldId id="306" r:id="rId41"/>
    <p:sldId id="313" r:id="rId42"/>
    <p:sldId id="317" r:id="rId43"/>
    <p:sldId id="314" r:id="rId44"/>
    <p:sldId id="31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ECE1A-9EC4-1F16-D07E-503CEFB3E5DA}" v="588" dt="2024-01-24T18:31:39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7FD1B-76F6-4B76-9DED-00A4FFE887E0}" type="datetimeFigureOut"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EE2A5-F5CA-4ADF-ADFF-3B96134B0A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6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32bf9084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32bf9084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32bf9084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32bf9084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32bf9084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32bf9084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32bf9084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32bf9084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32bf9084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932bf9084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32bf90844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32bf90844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932bf9084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932bf90844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32bf9084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32bf9084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32bf9084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32bf90844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932bf90844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932bf90844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32bf9084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32bf9084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32bf9084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32bf9084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32bf9084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32bf9084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32bf9084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32bf9084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32bf9084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32bf9084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a954f4a0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a954f4a0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32bf9084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32bf9084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32bf9084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32bf9084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297223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5634800" y="3911400"/>
            <a:ext cx="922400" cy="518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/>
          <p:nvPr/>
        </p:nvSpPr>
        <p:spPr>
          <a:xfrm>
            <a:off x="-33" y="0"/>
            <a:ext cx="12192000" cy="416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48233" y="859067"/>
            <a:ext cx="11043200" cy="2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48233" y="4531000"/>
            <a:ext cx="11043200" cy="16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558233" y="1943716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53667" y="705200"/>
            <a:ext cx="7570800" cy="5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43" name="Google Shape;43;p9"/>
          <p:cNvCxnSpPr/>
          <p:nvPr/>
        </p:nvCxnSpPr>
        <p:spPr>
          <a:xfrm>
            <a:off x="6706233" y="5994000"/>
            <a:ext cx="76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551033" y="3984367"/>
            <a:ext cx="121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Portions of this Slides are Drawn from Prof Wortman, Kevin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rai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ule_of_three_(C%2B%2B_programming)" TargetMode="Externa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901" y="124250"/>
            <a:ext cx="9144000" cy="2387600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C++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9098" y="356984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PRANAY NETHA, GUDA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4CB7D-F9FB-1967-5B74-68774F98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0761-2E1D-518C-2811-3931907C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42" y="333822"/>
            <a:ext cx="10515600" cy="59989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Pointer Arithmetic: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Pointers can be incremented or decremented to navigate through memory.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3F9E65A-A05C-A600-B1FB-74113DA2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2" y="1764137"/>
            <a:ext cx="8467725" cy="187011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15205-AF9F-C01E-F1B9-B1EF2E6B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</p:spTree>
    <p:extLst>
      <p:ext uri="{BB962C8B-B14F-4D97-AF65-F5344CB8AC3E}">
        <p14:creationId xmlns:p14="http://schemas.microsoft.com/office/powerpoint/2010/main" val="107769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6DF4-E2FF-EB44-E8B8-CAD45F00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Invalid Pointer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C14-BA96-A5C3-5931-5576BFBC4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rgbClr val="424242"/>
                </a:solidFill>
                <a:ea typeface="+mn-lt"/>
                <a:cs typeface="+mn-lt"/>
              </a:rPr>
              <a:t>Invalid pointer</a:t>
            </a:r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: does not point to valid object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Uninitialized pointer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string* p1;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Null pointer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double* p2 = </a:t>
            </a:r>
            <a:r>
              <a:rPr lang="en-US" sz="2000" err="1">
                <a:solidFill>
                  <a:srgbClr val="424242"/>
                </a:solidFill>
                <a:ea typeface="+mn-lt"/>
                <a:cs typeface="+mn-lt"/>
              </a:rPr>
              <a:t>nullptr</a:t>
            </a:r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;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424242"/>
                </a:solidFill>
                <a:ea typeface="+mn-lt"/>
                <a:cs typeface="+mn-lt"/>
              </a:rPr>
              <a:t>Dangling pointer</a:t>
            </a:r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: location of deleted object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char* p3 = new char;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delete p3; // p3 is now dangling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424242"/>
                </a:solidFill>
                <a:ea typeface="+mn-lt"/>
                <a:cs typeface="+mn-lt"/>
              </a:rPr>
              <a:t>Dereferencing</a:t>
            </a:r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 an invalid pointer is a </a:t>
            </a:r>
            <a:r>
              <a:rPr lang="en-US" sz="2000" b="1" dirty="0">
                <a:solidFill>
                  <a:srgbClr val="424242"/>
                </a:solidFill>
                <a:ea typeface="+mn-lt"/>
                <a:cs typeface="+mn-lt"/>
              </a:rPr>
              <a:t>logic error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Don’t: *p1, *p2, or *p3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Usually </a:t>
            </a:r>
            <a:r>
              <a:rPr lang="en-US" sz="2000" b="1" dirty="0">
                <a:solidFill>
                  <a:srgbClr val="424242"/>
                </a:solidFill>
                <a:ea typeface="+mn-lt"/>
                <a:cs typeface="+mn-lt"/>
              </a:rPr>
              <a:t>segmentation fault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6DB17-46E9-8E7D-9E38-6DFBC55F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</p:spTree>
    <p:extLst>
      <p:ext uri="{BB962C8B-B14F-4D97-AF65-F5344CB8AC3E}">
        <p14:creationId xmlns:p14="http://schemas.microsoft.com/office/powerpoint/2010/main" val="343599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FB0E-2EAA-5EE1-CA23-4681E633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r>
              <a:rPr lang="en-US" dirty="0">
                <a:ea typeface="+mj-lt"/>
                <a:cs typeface="+mj-lt"/>
              </a:rPr>
              <a:t>Dynamic Memory in C++: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5098-D8EB-DECC-A513-63A1284E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Dynamic Size Allocation:</a:t>
            </a:r>
            <a:endParaRPr lang="en-US" b="1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Dynamic memory allows you to allocate memory at runtime, enabling the creation of data structures with sizes determined during program execution.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Avoiding Wastage:</a:t>
            </a:r>
            <a:endParaRPr lang="en-US" b="1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In static memory allocation, memory is reserved at compile-time, potentially leading to wastage of memory if the actual usage is less than the reserved space. 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7C2C7-1BF2-4546-CEFC-F3F597C3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</p:spTree>
    <p:extLst>
      <p:ext uri="{BB962C8B-B14F-4D97-AF65-F5344CB8AC3E}">
        <p14:creationId xmlns:p14="http://schemas.microsoft.com/office/powerpoint/2010/main" val="92420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9EC6-3E70-3549-AE2E-725AA8DC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Syntax</a:t>
            </a:r>
          </a:p>
        </p:txBody>
      </p:sp>
      <p:pic>
        <p:nvPicPr>
          <p:cNvPr id="4" name="Content Placeholder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57ABC45-467D-4746-56FE-70A80F351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639" y="1896604"/>
            <a:ext cx="6231764" cy="1805322"/>
          </a:xfrm>
        </p:spPr>
      </p:pic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88C6EBD-57DA-D315-FAC6-610DDA647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89" y="4384183"/>
            <a:ext cx="5958088" cy="180304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A6EC6-7644-5879-0180-FC7F64B2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</p:spTree>
    <p:extLst>
      <p:ext uri="{BB962C8B-B14F-4D97-AF65-F5344CB8AC3E}">
        <p14:creationId xmlns:p14="http://schemas.microsoft.com/office/powerpoint/2010/main" val="377154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921B-4937-EB48-54D3-398E94E1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Static Memory</a:t>
            </a:r>
            <a:endParaRPr lang="en-US" dirty="0"/>
          </a:p>
        </p:txBody>
      </p:sp>
      <p:pic>
        <p:nvPicPr>
          <p:cNvPr id="4" name="Content Placeholder 3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96E7F880-6707-7D11-0FEB-36F23D53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81" y="2158721"/>
            <a:ext cx="9336044" cy="382930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74AD0-DF6B-6237-C4C6-A7B9CC58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</p:spTree>
    <p:extLst>
      <p:ext uri="{BB962C8B-B14F-4D97-AF65-F5344CB8AC3E}">
        <p14:creationId xmlns:p14="http://schemas.microsoft.com/office/powerpoint/2010/main" val="130228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CA1B-2572-141D-C15A-D327AD11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Dynamic Memory</a:t>
            </a:r>
            <a:endParaRPr lang="en-US" dirty="0"/>
          </a:p>
        </p:txBody>
      </p:sp>
      <p:pic>
        <p:nvPicPr>
          <p:cNvPr id="4" name="Content Placeholder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340A18BF-9D2B-84F9-496D-7BE6F156E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101" y="1825625"/>
            <a:ext cx="8974202" cy="466025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44B3B-81A4-F955-45A7-67C9199B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</p:spTree>
    <p:extLst>
      <p:ext uri="{BB962C8B-B14F-4D97-AF65-F5344CB8AC3E}">
        <p14:creationId xmlns:p14="http://schemas.microsoft.com/office/powerpoint/2010/main" val="404471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Class Data Members, Constructor, Destructor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Class: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object-oriented data type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Class member: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thing inside a class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Data member: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class member that is a variable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Member function: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class member that is a function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Constructor: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special member function, initializes data members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Destructor: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special member function, destroys data members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Date</a:t>
            </a:r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1867">
                <a:latin typeface="Consolas"/>
                <a:ea typeface="Consolas"/>
                <a:cs typeface="Consolas"/>
                <a:sym typeface="Consolas"/>
              </a:rPr>
              <a:t>class Date {</a:t>
            </a:r>
            <a:br>
              <a:rPr lang="en" sz="18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67"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" sz="18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67">
                <a:latin typeface="Consolas"/>
                <a:ea typeface="Consolas"/>
                <a:cs typeface="Consolas"/>
                <a:sym typeface="Consolas"/>
              </a:rPr>
              <a:t> Date(int year, int month, int day)</a:t>
            </a:r>
            <a:br>
              <a:rPr lang="en" sz="18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67">
                <a:latin typeface="Consolas"/>
                <a:ea typeface="Consolas"/>
                <a:cs typeface="Consolas"/>
                <a:sym typeface="Consolas"/>
              </a:rPr>
              <a:t> : year_(year), month_(month), day_(day) {}</a:t>
            </a:r>
            <a:br>
              <a:rPr lang="en" sz="1867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67">
                <a:latin typeface="Consolas"/>
                <a:ea typeface="Consolas"/>
                <a:cs typeface="Consolas"/>
                <a:sym typeface="Consolas"/>
              </a:rPr>
              <a:t> ~Date() {}</a:t>
            </a:r>
            <a:br>
              <a:rPr lang="en" sz="1867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67">
                <a:latin typeface="Consolas"/>
                <a:ea typeface="Consolas"/>
                <a:cs typeface="Consolas"/>
                <a:sym typeface="Consolas"/>
              </a:rPr>
              <a:t> int year() const { return year_; }</a:t>
            </a:r>
            <a:br>
              <a:rPr lang="en" sz="18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67">
                <a:latin typeface="Consolas"/>
                <a:ea typeface="Consolas"/>
                <a:cs typeface="Consolas"/>
                <a:sym typeface="Consolas"/>
              </a:rPr>
              <a:t>…</a:t>
            </a:r>
            <a:br>
              <a:rPr lang="en" sz="18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67">
                <a:latin typeface="Consolas"/>
                <a:ea typeface="Consolas"/>
                <a:cs typeface="Consolas"/>
                <a:sym typeface="Consolas"/>
              </a:rPr>
              <a:t>private:</a:t>
            </a:r>
            <a:br>
              <a:rPr lang="en" sz="18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67">
                <a:latin typeface="Consolas"/>
                <a:ea typeface="Consolas"/>
                <a:cs typeface="Consolas"/>
                <a:sym typeface="Consolas"/>
              </a:rPr>
              <a:t> int year_, month_, day_;</a:t>
            </a:r>
            <a:br>
              <a:rPr lang="en" sz="18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67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0364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Constructor</a:t>
            </a: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Default constructor: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no-argument constructor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Implicit default constructor: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used unless you write your own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Calls the default constructor on each data member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OK if </a:t>
            </a: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every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data member would be initialized by its own default constructor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0" algn="l" rtl="0">
              <a:spcBef>
                <a:spcPts val="2133"/>
              </a:spcBef>
              <a:spcAft>
                <a:spcPts val="0"/>
              </a:spcAft>
              <a:buNone/>
            </a:pPr>
            <a:r>
              <a:rPr lang="en" sz="1867">
                <a:latin typeface="Consolas"/>
                <a:ea typeface="Consolas"/>
                <a:cs typeface="Consolas"/>
                <a:sym typeface="Consolas"/>
              </a:rPr>
              <a:t>class Name {</a:t>
            </a:r>
            <a:br>
              <a:rPr lang="en" sz="18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67">
                <a:latin typeface="Consolas"/>
                <a:ea typeface="Consolas"/>
                <a:cs typeface="Consolas"/>
                <a:sym typeface="Consolas"/>
              </a:rPr>
              <a:t>…</a:t>
            </a:r>
            <a:br>
              <a:rPr lang="en" sz="18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67">
                <a:latin typeface="Consolas"/>
                <a:ea typeface="Consolas"/>
                <a:cs typeface="Consolas"/>
                <a:sym typeface="Consolas"/>
              </a:rPr>
              <a:t>private:</a:t>
            </a:r>
            <a:br>
              <a:rPr lang="en" sz="18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67">
                <a:latin typeface="Consolas"/>
                <a:ea typeface="Consolas"/>
                <a:cs typeface="Consolas"/>
                <a:sym typeface="Consolas"/>
              </a:rPr>
              <a:t>  string first_, last_;</a:t>
            </a:r>
            <a:br>
              <a:rPr lang="en" sz="18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67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133"/>
              </a:spcBef>
              <a:spcAft>
                <a:spcPts val="2133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4988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Destructor</a:t>
            </a: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Default destructor: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used unless you write your own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Calls the destructor of each data member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OK if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no data members need to be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Not OK if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the constructor allocated dynamic memory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EA67-6D07-746E-8537-A3E7C64A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Calibri Light"/>
                <a:cs typeface="Calibri Light"/>
              </a:rPr>
              <a:t>1.Arrays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229-65D6-D64E-1DC7-CEFB84822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Array: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An ordered collection of elements of the same type, stored in contiguous memory locations, and accessed using an index or a key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In C++, there are multiple ways to declare arrays. Two common ways include the traditional array declaration and the std::array from the C++ Standard Template Library (STL). </a:t>
            </a: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B4C7D-8E21-67F0-16DA-1C7A1A53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53" y="5120074"/>
            <a:ext cx="4345680" cy="8191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7BCF9-782A-761C-CA94-7D702994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</p:spTree>
    <p:extLst>
      <p:ext uri="{BB962C8B-B14F-4D97-AF65-F5344CB8AC3E}">
        <p14:creationId xmlns:p14="http://schemas.microsoft.com/office/powerpoint/2010/main" val="528498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Example: Memory Leak</a:t>
            </a:r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class DynamicDate {</a:t>
            </a:r>
            <a:br>
              <a:rPr lang="en" sz="1600"/>
            </a:br>
            <a:r>
              <a:rPr lang="en" sz="1600"/>
              <a:t>public:</a:t>
            </a:r>
            <a:br>
              <a:rPr lang="en" sz="1600"/>
            </a:br>
            <a:r>
              <a:rPr lang="en" sz="1600"/>
              <a:t>  DynamicDate(int year, int month, int day) {</a:t>
            </a:r>
            <a:br>
              <a:rPr lang="en" sz="1600"/>
            </a:br>
            <a:r>
              <a:rPr lang="en" sz="1600"/>
              <a:t>    year_ = new int(year);</a:t>
            </a:r>
            <a:br>
              <a:rPr lang="en" sz="1600"/>
            </a:br>
            <a:r>
              <a:rPr lang="en" sz="1600"/>
              <a:t>    month_ = new int(month);</a:t>
            </a:r>
            <a:br>
              <a:rPr lang="en" sz="1600"/>
            </a:br>
            <a:r>
              <a:rPr lang="en" sz="1600"/>
              <a:t>    day_ = new int(day);</a:t>
            </a:r>
            <a:br>
              <a:rPr lang="en" sz="1600"/>
            </a:br>
            <a:r>
              <a:rPr lang="en" sz="1600"/>
              <a:t>  }</a:t>
            </a:r>
            <a:br>
              <a:rPr lang="en" sz="1600"/>
            </a:br>
            <a:r>
              <a:rPr lang="en" sz="1600"/>
              <a:t>…</a:t>
            </a:r>
            <a:endParaRPr sz="1600"/>
          </a:p>
          <a:p>
            <a:pPr marL="0" lvl="0" indent="0" algn="l" rtl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1600"/>
              <a:t>private:</a:t>
            </a:r>
            <a:br>
              <a:rPr lang="en" sz="1600"/>
            </a:br>
            <a:r>
              <a:rPr lang="en" sz="1600"/>
              <a:t>  int *year_, *month_, *day_;</a:t>
            </a:r>
            <a:br>
              <a:rPr lang="en" sz="1600"/>
            </a:br>
            <a:r>
              <a:rPr lang="en" sz="1600"/>
              <a:t>};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15711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Destructor Fixes Memory Leak</a:t>
            </a:r>
            <a:endParaRPr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1600"/>
              <a:t>class DynamicDate {</a:t>
            </a:r>
            <a:br>
              <a:rPr lang="en" sz="1600"/>
            </a:br>
            <a:r>
              <a:rPr lang="en" sz="1600"/>
              <a:t>public:</a:t>
            </a:r>
            <a:br>
              <a:rPr lang="en" sz="1600"/>
            </a:br>
            <a:r>
              <a:rPr lang="en" sz="1600"/>
              <a:t>  DynamicDate(int year, int month, int day) {</a:t>
            </a:r>
            <a:br>
              <a:rPr lang="en" sz="1600"/>
            </a:br>
            <a:r>
              <a:rPr lang="en" sz="1600"/>
              <a:t>    year_ = new int(year);</a:t>
            </a:r>
            <a:br>
              <a:rPr lang="en" sz="1600"/>
            </a:br>
            <a:r>
              <a:rPr lang="en" sz="1600"/>
              <a:t>    month_ = new int(month);</a:t>
            </a:r>
            <a:br>
              <a:rPr lang="en" sz="1600"/>
            </a:br>
            <a:r>
              <a:rPr lang="en" sz="1600"/>
              <a:t>    day_ = new int(day);</a:t>
            </a:r>
            <a:br>
              <a:rPr lang="en" sz="1600"/>
            </a:br>
            <a:r>
              <a:rPr lang="en" sz="1600"/>
              <a:t>  }</a:t>
            </a:r>
            <a:br>
              <a:rPr lang="en" sz="1600"/>
            </a:br>
            <a:br>
              <a:rPr lang="en" sz="1600"/>
            </a:br>
            <a:r>
              <a:rPr lang="en" sz="1600"/>
              <a:t>  ~DynamicDate() {</a:t>
            </a:r>
            <a:br>
              <a:rPr lang="en" sz="1600"/>
            </a:br>
            <a:r>
              <a:rPr lang="en" sz="1600"/>
              <a:t>    delete year_;</a:t>
            </a:r>
            <a:br>
              <a:rPr lang="en" sz="1600"/>
            </a:br>
            <a:r>
              <a:rPr lang="en" sz="1600"/>
              <a:t>    delete month_;</a:t>
            </a:r>
            <a:br>
              <a:rPr lang="en" sz="1600"/>
            </a:br>
            <a:r>
              <a:rPr lang="en" sz="1600"/>
              <a:t>    delete day_;</a:t>
            </a:r>
            <a:br>
              <a:rPr lang="en" sz="1600"/>
            </a:br>
            <a:r>
              <a:rPr lang="en" sz="1600"/>
              <a:t>  }</a:t>
            </a:r>
            <a:br>
              <a:rPr lang="en" sz="1600"/>
            </a:br>
            <a:r>
              <a:rPr lang="en" sz="1600"/>
              <a:t>…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294804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Copy Constructor</a:t>
            </a:r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08808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1867"/>
              <a:t>template &lt;typename T&gt;</a:t>
            </a:r>
            <a:br>
              <a:rPr lang="en" sz="1867"/>
            </a:br>
            <a:r>
              <a:rPr lang="en" sz="1867"/>
              <a:t>class Array {</a:t>
            </a:r>
            <a:br>
              <a:rPr lang="en" sz="1867"/>
            </a:br>
            <a:r>
              <a:rPr lang="en" sz="1867"/>
              <a:t>public:</a:t>
            </a:r>
            <a:br>
              <a:rPr lang="en" sz="1867"/>
            </a:br>
            <a:r>
              <a:rPr lang="en" sz="1867"/>
              <a:t>  // breaks const and has a compile error:</a:t>
            </a:r>
            <a:br>
              <a:rPr lang="en" sz="1867"/>
            </a:br>
            <a:r>
              <a:rPr lang="en" sz="1867"/>
              <a:t>  Array(const Array&amp; other)</a:t>
            </a:r>
            <a:br>
              <a:rPr lang="en" sz="1867"/>
            </a:br>
            <a:r>
              <a:rPr lang="en" sz="1867"/>
              <a:t>  : size_(other.size_) {</a:t>
            </a:r>
            <a:br>
              <a:rPr lang="en" sz="1867"/>
            </a:br>
            <a:r>
              <a:rPr lang="en" sz="1867"/>
              <a:t>    // steal other.elements_</a:t>
            </a:r>
            <a:br>
              <a:rPr lang="en" sz="1867"/>
            </a:br>
            <a:r>
              <a:rPr lang="en" sz="1867"/>
              <a:t>    elements_ = other.elements_;</a:t>
            </a:r>
            <a:br>
              <a:rPr lang="en" sz="1867"/>
            </a:br>
            <a:r>
              <a:rPr lang="en" sz="1867"/>
              <a:t>    other.elements_ = nullptr;</a:t>
            </a:r>
            <a:br>
              <a:rPr lang="en" sz="1867"/>
            </a:br>
            <a:r>
              <a:rPr lang="en" sz="1867"/>
              <a:t>  }</a:t>
            </a:r>
            <a:br>
              <a:rPr lang="en" sz="1867"/>
            </a:br>
            <a:br>
              <a:rPr lang="en" sz="1867"/>
            </a:br>
            <a:r>
              <a:rPr lang="en" sz="1867"/>
              <a:t>  … </a:t>
            </a:r>
            <a:br>
              <a:rPr lang="en" sz="1867"/>
            </a:br>
            <a:endParaRPr sz="1867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B795-082C-B30C-739B-06A1EE73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49EB-37B4-07AB-9E6E-6C9D402B6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b="1" i="1" dirty="0"/>
              <a:t>Reference</a:t>
            </a:r>
            <a:r>
              <a:rPr lang="en-US" i="1" dirty="0"/>
              <a:t>: </a:t>
            </a:r>
            <a:r>
              <a:rPr lang="en-US" dirty="0"/>
              <a:t>alternative to a raw * pointer</a:t>
            </a:r>
            <a:endParaRPr lang="en-US"/>
          </a:p>
          <a:p>
            <a:pPr marL="608965" indent="-456565">
              <a:lnSpc>
                <a:spcPct val="114999"/>
              </a:lnSpc>
            </a:pPr>
            <a:endParaRPr lang="en-US" dirty="0"/>
          </a:p>
          <a:p>
            <a:pPr marL="608965" indent="-456565">
              <a:lnSpc>
                <a:spcPct val="114999"/>
              </a:lnSpc>
            </a:pPr>
            <a:endParaRPr lang="en-US" dirty="0"/>
          </a:p>
          <a:p>
            <a:pPr marL="608965" indent="-456565">
              <a:lnSpc>
                <a:spcPct val="114999"/>
              </a:lnSpc>
            </a:pPr>
            <a:endParaRPr lang="en-US" dirty="0"/>
          </a:p>
          <a:p>
            <a:pPr marL="608965" indent="-456565">
              <a:lnSpc>
                <a:spcPct val="114999"/>
              </a:lnSpc>
            </a:pPr>
            <a:endParaRPr lang="en-US" dirty="0"/>
          </a:p>
          <a:p>
            <a:pPr marL="608965" indent="-456565">
              <a:lnSpc>
                <a:spcPct val="114999"/>
              </a:lnSpc>
            </a:pPr>
            <a:endParaRPr lang="en-US" dirty="0"/>
          </a:p>
          <a:p>
            <a:pPr marL="152400" indent="0">
              <a:lnSpc>
                <a:spcPct val="114999"/>
              </a:lnSpc>
              <a:buNone/>
            </a:pPr>
            <a:r>
              <a:rPr lang="en-US" b="1" dirty="0"/>
              <a:t>Syntax for Declaring a References</a:t>
            </a:r>
          </a:p>
          <a:p>
            <a:pPr marL="608965" indent="-456565">
              <a:lnSpc>
                <a:spcPct val="114999"/>
              </a:lnSpc>
            </a:pPr>
            <a:r>
              <a:rPr lang="en-US" dirty="0">
                <a:solidFill>
                  <a:srgbClr val="424242"/>
                </a:solidFill>
              </a:rPr>
              <a:t>A reference is declared using the </a:t>
            </a:r>
            <a:r>
              <a:rPr lang="en-US" dirty="0"/>
              <a:t>&amp;</a:t>
            </a:r>
            <a:r>
              <a:rPr lang="en-US" dirty="0">
                <a:solidFill>
                  <a:srgbClr val="424242"/>
                </a:solidFill>
              </a:rPr>
              <a:t> symbol after the type.</a:t>
            </a:r>
          </a:p>
          <a:p>
            <a:pPr marL="608965" indent="-456565">
              <a:lnSpc>
                <a:spcPct val="114999"/>
              </a:lnSpc>
            </a:pPr>
            <a:r>
              <a:rPr lang="en-US" dirty="0">
                <a:solidFill>
                  <a:srgbClr val="424242"/>
                </a:solidFill>
              </a:rPr>
              <a:t>Once a reference is initialized, it cannot be changed to refer to a different variable.</a:t>
            </a:r>
            <a:endParaRPr lang="en-US" dirty="0"/>
          </a:p>
          <a:p>
            <a:pPr marL="608965" indent="-456565">
              <a:lnSpc>
                <a:spcPct val="114999"/>
              </a:lnSpc>
            </a:pPr>
            <a:endParaRPr lang="en-US" dirty="0"/>
          </a:p>
          <a:p>
            <a:pPr marL="608965" indent="-456565">
              <a:lnSpc>
                <a:spcPct val="114999"/>
              </a:lnSpc>
            </a:pPr>
            <a:endParaRPr lang="en-US" dirty="0"/>
          </a:p>
          <a:p>
            <a:pPr marL="608965" indent="-456565">
              <a:lnSpc>
                <a:spcPct val="114999"/>
              </a:lnSpc>
            </a:pPr>
            <a:endParaRPr lang="en-US" dirty="0"/>
          </a:p>
          <a:p>
            <a:pPr marL="608965" indent="-456565"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12D3679-52E4-7898-1B21-9E44EE56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13" y="2526185"/>
            <a:ext cx="4091373" cy="1064225"/>
          </a:xfrm>
          <a:prstGeom prst="rect">
            <a:avLst/>
          </a:prstGeom>
        </p:spPr>
      </p:pic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4D00E9A-52A7-28AA-98C5-B7352E160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95" y="4986466"/>
            <a:ext cx="7069609" cy="10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18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90E-91CA-FB9E-F45A-453DE873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With 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927B3-89AB-88EB-A3EB-A5BB28B4A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56565"/>
            <a:r>
              <a:rPr lang="en-US" sz="1600" dirty="0"/>
              <a:t>A reference </a:t>
            </a:r>
            <a:r>
              <a:rPr lang="en-US" sz="1600" i="1" dirty="0"/>
              <a:t>refers to</a:t>
            </a:r>
            <a:r>
              <a:rPr lang="en-US" sz="1600" dirty="0"/>
              <a:t> another object</a:t>
            </a:r>
          </a:p>
          <a:p>
            <a:pPr marL="608965" indent="-456565">
              <a:lnSpc>
                <a:spcPct val="114999"/>
              </a:lnSpc>
            </a:pPr>
            <a:r>
              <a:rPr lang="en-US" sz="1600" dirty="0"/>
              <a:t>A pointer </a:t>
            </a:r>
            <a:r>
              <a:rPr lang="en-US" sz="1600" i="1" dirty="0"/>
              <a:t>points to</a:t>
            </a:r>
            <a:r>
              <a:rPr lang="en-US" sz="1600" dirty="0"/>
              <a:t> another object</a:t>
            </a:r>
          </a:p>
          <a:p>
            <a:pPr marL="152400" indent="0">
              <a:lnSpc>
                <a:spcPct val="114999"/>
              </a:lnSpc>
              <a:buNone/>
            </a:pPr>
            <a:endParaRPr lang="en-US" dirty="0"/>
          </a:p>
          <a:p>
            <a:pPr marL="152400" indent="0">
              <a:lnSpc>
                <a:spcPct val="114999"/>
              </a:lnSpc>
              <a:buNone/>
            </a:pPr>
            <a:r>
              <a:rPr lang="en-US" dirty="0"/>
              <a:t>Uses</a:t>
            </a:r>
          </a:p>
          <a:p>
            <a:pPr marL="608965" indent="-456565">
              <a:lnSpc>
                <a:spcPct val="114999"/>
              </a:lnSpc>
              <a:buNone/>
            </a:pPr>
            <a:r>
              <a:rPr lang="en-US" sz="1400" dirty="0"/>
              <a:t>○Pass large argument to function without copying-</a:t>
            </a:r>
            <a:r>
              <a:rPr lang="en-US" sz="1200" dirty="0">
                <a:solidFill>
                  <a:srgbClr val="374151"/>
                </a:solidFill>
              </a:rPr>
              <a:t>References are used to avoid unnecessary copies of large objects.</a:t>
            </a:r>
            <a:endParaRPr lang="en-US" dirty="0"/>
          </a:p>
          <a:p>
            <a:pPr marL="608965" indent="-456565">
              <a:lnSpc>
                <a:spcPct val="114999"/>
              </a:lnSpc>
              <a:buNone/>
            </a:pPr>
            <a:endParaRPr lang="en-US" sz="1200" dirty="0">
              <a:solidFill>
                <a:srgbClr val="374151"/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endParaRPr lang="en-US" dirty="0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D19A858-5A24-C1FB-34CF-D6F3A03B9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26" y="3806911"/>
            <a:ext cx="5178768" cy="10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0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3649-1861-F5EF-4A42-E2253177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Vs 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A9FB6-5B68-B652-98CF-9DFDC2F3023F}"/>
              </a:ext>
            </a:extLst>
          </p:cNvPr>
          <p:cNvSpPr txBox="1"/>
          <p:nvPr/>
        </p:nvSpPr>
        <p:spPr>
          <a:xfrm>
            <a:off x="759425" y="2098074"/>
            <a:ext cx="4813986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min_max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(int* min, int* max,</a:t>
            </a:r>
            <a:endParaRPr lang="en-US" sz="1600" dirty="0">
              <a:cs typeface="Arial"/>
            </a:endParaRPr>
          </a:p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            int x, int y) {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 if (x &lt; y) {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   *min = x;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   *max = y;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 } else {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   *min = x;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   *max = y;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 }</a:t>
            </a:r>
            <a:endParaRPr lang="en-US" sz="1600">
              <a:cs typeface="Arial"/>
            </a:endParaRPr>
          </a:p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}</a:t>
            </a:r>
            <a:endParaRPr lang="en-US" sz="1600">
              <a:cs typeface="Arial"/>
            </a:endParaRPr>
          </a:p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…</a:t>
            </a:r>
            <a:endParaRPr lang="en-US" sz="1600">
              <a:cs typeface="Arial"/>
            </a:endParaRPr>
          </a:p>
          <a:p>
            <a:br>
              <a:rPr lang="en-US" dirty="0"/>
            </a:br>
            <a:endParaRPr lang="en-US" sz="1600">
              <a:cs typeface="Arial"/>
            </a:endParaRPr>
          </a:p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 int a = 5, b = 3,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min_ab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max_ab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en-US" sz="1600">
              <a:cs typeface="Arial"/>
            </a:endParaRPr>
          </a:p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min_max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min_ab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max_ab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, a, b);</a:t>
            </a:r>
            <a:endParaRPr lang="en-US" sz="1600">
              <a:cs typeface="Arial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5100-43EA-3C66-C428-F467F1386BA2}"/>
              </a:ext>
            </a:extLst>
          </p:cNvPr>
          <p:cNvSpPr txBox="1"/>
          <p:nvPr/>
        </p:nvSpPr>
        <p:spPr>
          <a:xfrm>
            <a:off x="6381749" y="1930743"/>
            <a:ext cx="4929831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void </a:t>
            </a:r>
            <a:r>
              <a:rPr lang="en-US" sz="1600" err="1">
                <a:solidFill>
                  <a:srgbClr val="000000"/>
                </a:solidFill>
                <a:ea typeface="+mn-lt"/>
                <a:cs typeface="+mn-lt"/>
              </a:rPr>
              <a:t>min_max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(int&amp; min, int&amp; max,</a:t>
            </a:r>
            <a:endParaRPr lang="en-US" sz="1600">
              <a:cs typeface="Arial"/>
            </a:endParaRPr>
          </a:p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            int x, int y) {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 if (x &lt; y) {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   min = x;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   max = y;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 } else {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   min = x;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   max = y;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 }</a:t>
            </a:r>
            <a:endParaRPr lang="en-US" sz="1600" dirty="0">
              <a:cs typeface="Arial"/>
            </a:endParaRPr>
          </a:p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}</a:t>
            </a:r>
            <a:endParaRPr lang="en-US" sz="1600" dirty="0">
              <a:cs typeface="Arial"/>
            </a:endParaRPr>
          </a:p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…</a:t>
            </a:r>
            <a:endParaRPr lang="en-US" sz="1600" dirty="0">
              <a:cs typeface="Arial"/>
            </a:endParaRPr>
          </a:p>
          <a:p>
            <a:br>
              <a:rPr lang="en-US" dirty="0"/>
            </a:br>
            <a:endParaRPr lang="en-US" sz="1600">
              <a:cs typeface="Arial"/>
            </a:endParaRPr>
          </a:p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 int a = 5, b = 3, </a:t>
            </a:r>
            <a:r>
              <a:rPr lang="en-US" sz="1600" err="1">
                <a:solidFill>
                  <a:srgbClr val="000000"/>
                </a:solidFill>
                <a:ea typeface="+mn-lt"/>
                <a:cs typeface="+mn-lt"/>
              </a:rPr>
              <a:t>min_ab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0000"/>
                </a:solidFill>
                <a:ea typeface="+mn-lt"/>
                <a:cs typeface="+mn-lt"/>
              </a:rPr>
              <a:t>max_ab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en-US" sz="1600" dirty="0">
              <a:cs typeface="Arial"/>
            </a:endParaRPr>
          </a:p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 </a:t>
            </a:r>
            <a:r>
              <a:rPr lang="en-US" sz="1600" err="1">
                <a:solidFill>
                  <a:srgbClr val="000000"/>
                </a:solidFill>
                <a:ea typeface="+mn-lt"/>
                <a:cs typeface="+mn-lt"/>
              </a:rPr>
              <a:t>min_max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1600" err="1">
                <a:solidFill>
                  <a:srgbClr val="000000"/>
                </a:solidFill>
                <a:ea typeface="+mn-lt"/>
                <a:cs typeface="+mn-lt"/>
              </a:rPr>
              <a:t>min_ab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0000"/>
                </a:solidFill>
                <a:ea typeface="+mn-lt"/>
                <a:cs typeface="+mn-lt"/>
              </a:rPr>
              <a:t>max_ab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, a, b);</a:t>
            </a:r>
            <a:endParaRPr lang="en-US" sz="1600" dirty="0">
              <a:cs typeface="Arial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71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3D71-06C5-5A54-ABD1-14304406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Semantics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0141F-EC5C-73C1-D268-799AFED39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2" y="1958433"/>
            <a:ext cx="11669718" cy="4390632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●Goal: safer than raw pointers</a:t>
            </a:r>
          </a:p>
          <a:p>
            <a:pPr marL="152400" indent="0">
              <a:lnSpc>
                <a:spcPct val="114999"/>
              </a:lnSpc>
              <a:buNone/>
            </a:pPr>
            <a:r>
              <a:rPr lang="en-US" dirty="0"/>
              <a:t>●Must be </a:t>
            </a:r>
            <a:r>
              <a:rPr lang="en-US" b="1" dirty="0"/>
              <a:t>initialized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sz="1400" dirty="0">
                <a:solidFill>
                  <a:srgbClr val="7030A0"/>
                </a:solidFill>
                <a:latin typeface="Consolas"/>
              </a:rPr>
              <a:t>int x, y;</a:t>
            </a:r>
            <a:br>
              <a:rPr lang="en-US" sz="1400" dirty="0">
                <a:solidFill>
                  <a:srgbClr val="7030A0"/>
                </a:solidFill>
                <a:latin typeface="Consolas"/>
              </a:rPr>
            </a:br>
            <a:r>
              <a:rPr lang="en-US" sz="1400" dirty="0">
                <a:solidFill>
                  <a:srgbClr val="7030A0"/>
                </a:solidFill>
                <a:latin typeface="Consolas"/>
              </a:rPr>
              <a:t> int&amp; r1; // compile error</a:t>
            </a:r>
            <a:br>
              <a:rPr lang="en-US" sz="1400" dirty="0">
                <a:solidFill>
                  <a:srgbClr val="7030A0"/>
                </a:solidFill>
                <a:latin typeface="Consolas"/>
              </a:rPr>
            </a:br>
            <a:r>
              <a:rPr lang="en-US" sz="1400" dirty="0">
                <a:solidFill>
                  <a:srgbClr val="7030A0"/>
                </a:solidFill>
                <a:latin typeface="Consolas"/>
              </a:rPr>
              <a:t> int&amp; r2 = x; // OK</a:t>
            </a:r>
            <a:endParaRPr lang="en-US" dirty="0">
              <a:solidFill>
                <a:srgbClr val="7030A0"/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r>
              <a:rPr lang="en-US" dirty="0"/>
              <a:t>●Cannot be initialized to </a:t>
            </a:r>
            <a:r>
              <a:rPr lang="en-US" b="1" dirty="0"/>
              <a:t>null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sz="1400" dirty="0">
                <a:solidFill>
                  <a:srgbClr val="7030A0"/>
                </a:solidFill>
                <a:latin typeface="Consolas"/>
              </a:rPr>
              <a:t>int&amp; r3 = </a:t>
            </a:r>
            <a:r>
              <a:rPr lang="en-US" sz="1400" err="1">
                <a:solidFill>
                  <a:srgbClr val="7030A0"/>
                </a:solidFill>
                <a:latin typeface="Consolas"/>
              </a:rPr>
              <a:t>nullptr</a:t>
            </a:r>
            <a:r>
              <a:rPr lang="en-US" sz="1400" dirty="0">
                <a:solidFill>
                  <a:srgbClr val="7030A0"/>
                </a:solidFill>
                <a:latin typeface="Consolas"/>
              </a:rPr>
              <a:t>; // compile error</a:t>
            </a:r>
            <a:endParaRPr lang="en-US" dirty="0">
              <a:solidFill>
                <a:srgbClr val="7030A0"/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r>
              <a:rPr lang="en-US" dirty="0"/>
              <a:t>●Cannot be </a:t>
            </a:r>
            <a:r>
              <a:rPr lang="en-US" b="1" dirty="0"/>
              <a:t>reassigned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sz="1400" dirty="0">
                <a:solidFill>
                  <a:srgbClr val="7030A0"/>
                </a:solidFill>
                <a:latin typeface="Consolas"/>
              </a:rPr>
              <a:t>r2 = y; // compile error</a:t>
            </a:r>
            <a:endParaRPr lang="en-US" dirty="0">
              <a:solidFill>
                <a:srgbClr val="7030A0"/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r>
              <a:rPr lang="en-US" dirty="0"/>
              <a:t>●Prevents most bugs from null/invalid pointers</a:t>
            </a:r>
          </a:p>
          <a:p>
            <a:pPr marL="608965" indent="-456565"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77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BEA6-22B4-4B64-E57C-D4EE9EF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43819-5770-B9DA-AC1C-3DF9CC3FF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2000" dirty="0"/>
              <a:t>●</a:t>
            </a:r>
            <a:r>
              <a:rPr lang="en-US" sz="2000" dirty="0">
                <a:latin typeface="Consolas"/>
              </a:rPr>
              <a:t>const</a:t>
            </a:r>
            <a:r>
              <a:rPr lang="en-US" sz="2000" dirty="0"/>
              <a:t> (in general): something is </a:t>
            </a:r>
            <a:r>
              <a:rPr lang="en-US" sz="2000" i="1" dirty="0"/>
              <a:t>constant</a:t>
            </a:r>
            <a:endParaRPr lang="en-US" sz="2000" dirty="0"/>
          </a:p>
          <a:p>
            <a:pPr marL="152400" indent="0">
              <a:lnSpc>
                <a:spcPct val="114999"/>
              </a:lnSpc>
              <a:buNone/>
            </a:pPr>
            <a:r>
              <a:rPr lang="en-US" sz="2000" dirty="0"/>
              <a:t>   </a:t>
            </a:r>
            <a:r>
              <a:rPr lang="en-US" sz="2000" b="1" dirty="0"/>
              <a:t>Doesn’t change</a:t>
            </a:r>
          </a:p>
          <a:p>
            <a:pPr marL="152400" indent="0">
              <a:lnSpc>
                <a:spcPct val="114999"/>
              </a:lnSpc>
              <a:buNone/>
            </a:pPr>
            <a:r>
              <a:rPr lang="en-US" sz="2000" dirty="0"/>
              <a:t>●</a:t>
            </a:r>
            <a:r>
              <a:rPr lang="en-US" sz="2000" dirty="0">
                <a:latin typeface="Consolas"/>
              </a:rPr>
              <a:t>const</a:t>
            </a:r>
            <a:r>
              <a:rPr lang="en-US" sz="2000" dirty="0"/>
              <a:t> reference: reference that does not allow changes to the referred object</a:t>
            </a:r>
          </a:p>
          <a:p>
            <a:pPr marL="152400" indent="0">
              <a:lnSpc>
                <a:spcPct val="114999"/>
              </a:lnSpc>
              <a:buNone/>
            </a:pPr>
            <a:r>
              <a:rPr lang="en-US" sz="2000" dirty="0"/>
              <a:t>●Usually passed as an argument to a function that has no business changing the argument</a:t>
            </a:r>
          </a:p>
          <a:p>
            <a:pPr marL="152400" indent="0">
              <a:lnSpc>
                <a:spcPct val="114999"/>
              </a:lnSpc>
              <a:buNone/>
            </a:pPr>
            <a:r>
              <a:rPr lang="en-US" sz="2000" dirty="0"/>
              <a:t>●Prevents bugs due to accidental modification</a:t>
            </a:r>
          </a:p>
          <a:p>
            <a:pPr marL="608965" indent="-456565"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17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58D9-8968-C274-C7FA-21CE622E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627" y="1845612"/>
            <a:ext cx="2886125" cy="2285756"/>
          </a:xfrm>
        </p:spPr>
        <p:txBody>
          <a:bodyPr/>
          <a:lstStyle/>
          <a:p>
            <a:r>
              <a:rPr lang="en-US" sz="9600" dirty="0"/>
              <a:t>RAII</a:t>
            </a:r>
          </a:p>
        </p:txBody>
      </p:sp>
    </p:spTree>
    <p:extLst>
      <p:ext uri="{BB962C8B-B14F-4D97-AF65-F5344CB8AC3E}">
        <p14:creationId xmlns:p14="http://schemas.microsoft.com/office/powerpoint/2010/main" val="739222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 Remembering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delete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49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Recall: every time we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we must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delete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Easy to forget → memory leaks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3DFA-46C2-EC36-537C-7EC8E74B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Traditional Arrays</a:t>
            </a:r>
          </a:p>
        </p:txBody>
      </p:sp>
      <p:pic>
        <p:nvPicPr>
          <p:cNvPr id="4" name="Content Placeholder 3" descr="A screenshot of a computer program">
            <a:extLst>
              <a:ext uri="{FF2B5EF4-FFF2-40B4-BE49-F238E27FC236}">
                <a16:creationId xmlns:a16="http://schemas.microsoft.com/office/drawing/2014/main" id="{A11F55BC-77A9-3F7C-29D1-7F336E077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692" y="1758390"/>
            <a:ext cx="704279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C195C5-C55E-CD7A-675D-D192130853CF}"/>
              </a:ext>
            </a:extLst>
          </p:cNvPr>
          <p:cNvSpPr txBox="1"/>
          <p:nvPr/>
        </p:nvSpPr>
        <p:spPr>
          <a:xfrm>
            <a:off x="8263943" y="1609858"/>
            <a:ext cx="378316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An array is a collection of elements of the same data type.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Elements are stored in contiguous memory locations.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Accessed using an index starting from 0.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Size is fixed and declared at compile time.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No built-in bounds checking.</a:t>
            </a:r>
            <a:endParaRPr lang="en-US" sz="2400" dirty="0">
              <a:ea typeface="Calibri"/>
              <a:cs typeface="Calibri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17CC4-1DBF-2CE3-0E81-7F0A6F1E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</p:spTree>
    <p:extLst>
      <p:ext uri="{BB962C8B-B14F-4D97-AF65-F5344CB8AC3E}">
        <p14:creationId xmlns:p14="http://schemas.microsoft.com/office/powerpoint/2010/main" val="144550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RAII</a:t>
            </a:r>
            <a:endParaRPr/>
          </a:p>
        </p:txBody>
      </p:sp>
      <p:sp>
        <p:nvSpPr>
          <p:cNvPr id="330" name="Google Shape;330;p50"/>
          <p:cNvSpPr txBox="1">
            <a:spLocks noGrp="1"/>
          </p:cNvSpPr>
          <p:nvPr>
            <p:ph type="body" idx="1"/>
          </p:nvPr>
        </p:nvSpPr>
        <p:spPr>
          <a:xfrm>
            <a:off x="477383" y="1793677"/>
            <a:ext cx="11299017" cy="429795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RAII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" u="sng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https://en.cppreference.com/w/cpp/language/raii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esource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llocation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nitialization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Goal: all resource management is handled automatically by constructors/destructors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only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happens while initializing an object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destructor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 precisely what the constructor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’d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discipline rules out memory leaks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(Also applies to other resources)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5598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336" name="Google Shape;336;p5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Every object has a defined </a:t>
            </a: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owner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(class or function scope)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Owner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Only one that may allocate the object with new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Responsible for freeing the object with delete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RAII: a class either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owns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an object, or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borrows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Own: must new/delete, no one else does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Borrow: only temporarily uses the object thru pointer/reference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16642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1286-14C9-D675-DA3C-6FF6A0F6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Rule of Three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FB719-27C9-5187-2D18-1CCB8B4B3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2500" dirty="0"/>
              <a:t>●Recall RAII</a:t>
            </a:r>
          </a:p>
          <a:p>
            <a:pPr marL="152400" indent="0">
              <a:lnSpc>
                <a:spcPct val="114999"/>
              </a:lnSpc>
              <a:buNone/>
            </a:pPr>
            <a:r>
              <a:rPr lang="en-US" sz="2500" dirty="0"/>
              <a:t>○constructor is solely responsible for new</a:t>
            </a:r>
          </a:p>
          <a:p>
            <a:pPr marL="152400" indent="0">
              <a:lnSpc>
                <a:spcPct val="114999"/>
              </a:lnSpc>
              <a:buNone/>
            </a:pPr>
            <a:r>
              <a:rPr lang="en-US" sz="2500" dirty="0"/>
              <a:t>○destructor is solely responsible for delete</a:t>
            </a:r>
          </a:p>
          <a:p>
            <a:pPr marL="152400" indent="0">
              <a:lnSpc>
                <a:spcPct val="114999"/>
              </a:lnSpc>
              <a:buNone/>
            </a:pPr>
            <a:r>
              <a:rPr lang="en-US" sz="2500" dirty="0"/>
              <a:t>●</a:t>
            </a:r>
            <a:r>
              <a:rPr lang="en-US" sz="2500" u="sng" dirty="0">
                <a:solidFill>
                  <a:srgbClr val="01AFD1"/>
                </a:solidFill>
                <a:hlinkClick r:id="rId2"/>
              </a:rPr>
              <a:t>Rule of Three</a:t>
            </a:r>
            <a:r>
              <a:rPr lang="en-US" sz="2500" dirty="0"/>
              <a:t>: if a class defines any of these, it must define all three:</a:t>
            </a:r>
          </a:p>
          <a:p>
            <a:pPr marL="152400" indent="0">
              <a:lnSpc>
                <a:spcPct val="114999"/>
              </a:lnSpc>
              <a:buNone/>
            </a:pPr>
            <a:r>
              <a:rPr lang="en-US" sz="2500" dirty="0"/>
              <a:t>○Destructor</a:t>
            </a:r>
          </a:p>
          <a:p>
            <a:pPr marL="152400" indent="0">
              <a:lnSpc>
                <a:spcPct val="114999"/>
              </a:lnSpc>
              <a:buNone/>
            </a:pPr>
            <a:r>
              <a:rPr lang="en-US" sz="2500" dirty="0"/>
              <a:t>○Copy constructor</a:t>
            </a:r>
          </a:p>
          <a:p>
            <a:pPr marL="152400" indent="0">
              <a:lnSpc>
                <a:spcPct val="114999"/>
              </a:lnSpc>
              <a:buNone/>
            </a:pPr>
            <a:r>
              <a:rPr lang="en-US" sz="2500" dirty="0"/>
              <a:t>○Copy assignment operator</a:t>
            </a:r>
          </a:p>
          <a:p>
            <a:pPr marL="608965" indent="-456565"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59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366" name="Google Shape;366;p56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These are the member functions that initialize an object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Obligated to handle new/delete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Recall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Destructor: called to destroy an object ~ needs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owned data members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Copy constructor: called to copy an object ~ needs to make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copy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Copy assignment operator: called to assign = an object ~ needs to make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copy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63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MaybeInt</a:t>
            </a:r>
            <a:endParaRPr/>
          </a:p>
        </p:txBody>
      </p:sp>
      <p:sp>
        <p:nvSpPr>
          <p:cNvPr id="372" name="Google Shape;372;p57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MaybeInt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either owns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One integer in dynamic memory; </a:t>
            </a: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Nothing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Example to illustrate Rule of Three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Single responsibility principle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better to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std::optional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instead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0312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Example: MaybeInt</a:t>
            </a:r>
            <a:endParaRPr/>
          </a:p>
        </p:txBody>
      </p:sp>
      <p:sp>
        <p:nvSpPr>
          <p:cNvPr id="378" name="Google Shape;378;p58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6804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1333"/>
              <a:t>class MaybeInt {</a:t>
            </a:r>
            <a:br>
              <a:rPr lang="en" sz="1333"/>
            </a:br>
            <a:r>
              <a:rPr lang="en" sz="1333"/>
              <a:t> public:</a:t>
            </a:r>
            <a:br>
              <a:rPr lang="en" sz="1333"/>
            </a:br>
            <a:r>
              <a:rPr lang="en" sz="1333"/>
              <a:t>  MaybeInt() : value_(nullptr) {}</a:t>
            </a:r>
            <a:br>
              <a:rPr lang="en" sz="1333"/>
            </a:br>
            <a:br>
              <a:rPr lang="en" sz="1333"/>
            </a:br>
            <a:r>
              <a:rPr lang="en" sz="1333"/>
              <a:t>  MaybeInt(int value)</a:t>
            </a:r>
            <a:br>
              <a:rPr lang="en" sz="1333"/>
            </a:br>
            <a:r>
              <a:rPr lang="en" sz="1333"/>
              <a:t>  : value_(new int(value)) {}</a:t>
            </a:r>
            <a:br>
              <a:rPr lang="en" sz="1333"/>
            </a:br>
            <a:br>
              <a:rPr lang="en" sz="1333"/>
            </a:br>
            <a:r>
              <a:rPr lang="en" sz="1333"/>
              <a:t>  ~MaybeInt() {</a:t>
            </a:r>
            <a:br>
              <a:rPr lang="en" sz="1333"/>
            </a:br>
            <a:r>
              <a:rPr lang="en" sz="1333"/>
              <a:t>    if (value_ != nullptr) {</a:t>
            </a:r>
            <a:br>
              <a:rPr lang="en" sz="1333"/>
            </a:br>
            <a:r>
              <a:rPr lang="en" sz="1333"/>
              <a:t>      delete value_;</a:t>
            </a:r>
            <a:br>
              <a:rPr lang="en" sz="1333"/>
            </a:br>
            <a:r>
              <a:rPr lang="en" sz="1333"/>
              <a:t>    }</a:t>
            </a:r>
            <a:br>
              <a:rPr lang="en" sz="1333"/>
            </a:br>
            <a:r>
              <a:rPr lang="en" sz="1333"/>
              <a:t>   }</a:t>
            </a:r>
            <a:br>
              <a:rPr lang="en" sz="1333"/>
            </a:br>
            <a:r>
              <a:rPr lang="en" sz="1333"/>
              <a:t>…</a:t>
            </a:r>
            <a:br>
              <a:rPr lang="en" sz="1333"/>
            </a:br>
            <a:r>
              <a:rPr lang="en" sz="1333"/>
              <a:t>private:</a:t>
            </a:r>
            <a:br>
              <a:rPr lang="en" sz="1333"/>
            </a:br>
            <a:r>
              <a:rPr lang="en" sz="1333"/>
              <a:t>  int* value_;</a:t>
            </a:r>
            <a:br>
              <a:rPr lang="en" sz="1333"/>
            </a:br>
            <a:r>
              <a:rPr lang="en" sz="1333"/>
              <a:t>};</a:t>
            </a:r>
            <a:endParaRPr sz="1333"/>
          </a:p>
        </p:txBody>
      </p:sp>
      <p:sp>
        <p:nvSpPr>
          <p:cNvPr id="379" name="Google Shape;379;p58"/>
          <p:cNvSpPr txBox="1">
            <a:spLocks noGrp="1"/>
          </p:cNvSpPr>
          <p:nvPr>
            <p:ph type="body" idx="1"/>
          </p:nvPr>
        </p:nvSpPr>
        <p:spPr>
          <a:xfrm>
            <a:off x="6096000" y="1958433"/>
            <a:ext cx="56804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1333"/>
              <a:t>… </a:t>
            </a:r>
            <a:br>
              <a:rPr lang="en" sz="1333"/>
            </a:br>
            <a:r>
              <a:rPr lang="en" sz="1333"/>
              <a:t>int main(int argc, char* argv[]) {</a:t>
            </a:r>
            <a:br>
              <a:rPr lang="en" sz="1333"/>
            </a:br>
            <a:r>
              <a:rPr lang="en" sz="1333"/>
              <a:t>  MaybeInt a(7);</a:t>
            </a:r>
            <a:br>
              <a:rPr lang="en" sz="1333"/>
            </a:br>
            <a:r>
              <a:rPr lang="en" sz="1333"/>
              <a:t>  MaybeInt b(a);</a:t>
            </a:r>
            <a:br>
              <a:rPr lang="en" sz="1333"/>
            </a:br>
            <a:r>
              <a:rPr lang="en" sz="1333"/>
              <a:t>  MaybeInt c;</a:t>
            </a:r>
            <a:br>
              <a:rPr lang="en" sz="1333"/>
            </a:br>
            <a:r>
              <a:rPr lang="en" sz="1333"/>
              <a:t>  c = a;</a:t>
            </a:r>
            <a:br>
              <a:rPr lang="en" sz="1333"/>
            </a:br>
            <a:r>
              <a:rPr lang="en" sz="1333"/>
              <a:t>  return 0;</a:t>
            </a:r>
            <a:br>
              <a:rPr lang="en" sz="1333"/>
            </a:br>
            <a:r>
              <a:rPr lang="en" sz="1333"/>
              <a:t>}</a:t>
            </a:r>
            <a:br>
              <a:rPr lang="en" sz="1333"/>
            </a:br>
            <a:r>
              <a:rPr lang="en" sz="1333"/>
              <a:t>  </a:t>
            </a:r>
            <a:endParaRPr sz="1333"/>
          </a:p>
        </p:txBody>
      </p:sp>
    </p:spTree>
    <p:extLst>
      <p:ext uri="{BB962C8B-B14F-4D97-AF65-F5344CB8AC3E}">
        <p14:creationId xmlns:p14="http://schemas.microsoft.com/office/powerpoint/2010/main" val="1725789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/>
          <p:nvPr/>
        </p:nvSpPr>
        <p:spPr>
          <a:xfrm>
            <a:off x="3235367" y="2075733"/>
            <a:ext cx="1435200" cy="335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(invalid)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59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Example: MaybeInt</a:t>
            </a:r>
            <a:endParaRPr/>
          </a:p>
        </p:txBody>
      </p:sp>
      <p:sp>
        <p:nvSpPr>
          <p:cNvPr id="386" name="Google Shape;386;p59"/>
          <p:cNvSpPr txBox="1">
            <a:spLocks noGrp="1"/>
          </p:cNvSpPr>
          <p:nvPr>
            <p:ph type="body" idx="1"/>
          </p:nvPr>
        </p:nvSpPr>
        <p:spPr>
          <a:xfrm>
            <a:off x="6096000" y="1958433"/>
            <a:ext cx="56804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1333"/>
              <a:t>… </a:t>
            </a:r>
            <a:br>
              <a:rPr lang="en" sz="1333"/>
            </a:br>
            <a:r>
              <a:rPr lang="en" sz="1333"/>
              <a:t>int main(int argc, char* argv[]) {</a:t>
            </a:r>
            <a:br>
              <a:rPr lang="en" sz="1333"/>
            </a:br>
            <a:r>
              <a:rPr lang="en" sz="1333"/>
              <a:t>  MaybeInt a(7);</a:t>
            </a:r>
            <a:br>
              <a:rPr lang="en" sz="1333"/>
            </a:br>
            <a:r>
              <a:rPr lang="en" sz="1333"/>
              <a:t>  MaybeInt b(a);</a:t>
            </a:r>
            <a:br>
              <a:rPr lang="en" sz="1333"/>
            </a:br>
            <a:r>
              <a:rPr lang="en" sz="1333"/>
              <a:t>  MaybeInt c;</a:t>
            </a:r>
            <a:br>
              <a:rPr lang="en" sz="1333"/>
            </a:br>
            <a:r>
              <a:rPr lang="en" sz="1333"/>
              <a:t>  c = a;</a:t>
            </a:r>
            <a:br>
              <a:rPr lang="en" sz="1333"/>
            </a:br>
            <a:r>
              <a:rPr lang="en" sz="1333"/>
              <a:t>  return 0;</a:t>
            </a:r>
            <a:br>
              <a:rPr lang="en" sz="1333"/>
            </a:br>
            <a:r>
              <a:rPr lang="en" sz="1333"/>
              <a:t>}</a:t>
            </a:r>
            <a:br>
              <a:rPr lang="en" sz="1333"/>
            </a:br>
            <a:r>
              <a:rPr lang="en" sz="1333"/>
              <a:t>  </a:t>
            </a:r>
            <a:endParaRPr sz="1333"/>
          </a:p>
        </p:txBody>
      </p:sp>
      <p:sp>
        <p:nvSpPr>
          <p:cNvPr id="387" name="Google Shape;387;p59"/>
          <p:cNvSpPr/>
          <p:nvPr/>
        </p:nvSpPr>
        <p:spPr>
          <a:xfrm>
            <a:off x="579967" y="2075733"/>
            <a:ext cx="1668800" cy="3356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a::value_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59"/>
          <p:cNvSpPr/>
          <p:nvPr/>
        </p:nvSpPr>
        <p:spPr>
          <a:xfrm>
            <a:off x="3235367" y="2075733"/>
            <a:ext cx="397200" cy="335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9" name="Google Shape;389;p59"/>
          <p:cNvCxnSpPr>
            <a:stCxn id="387" idx="3"/>
            <a:endCxn id="388" idx="1"/>
          </p:cNvCxnSpPr>
          <p:nvPr/>
        </p:nvCxnSpPr>
        <p:spPr>
          <a:xfrm>
            <a:off x="2248767" y="2243533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59"/>
          <p:cNvSpPr/>
          <p:nvPr/>
        </p:nvSpPr>
        <p:spPr>
          <a:xfrm>
            <a:off x="579967" y="2858900"/>
            <a:ext cx="1668800" cy="3356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b::value_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1" name="Google Shape;391;p59"/>
          <p:cNvCxnSpPr>
            <a:stCxn id="390" idx="3"/>
            <a:endCxn id="388" idx="2"/>
          </p:cNvCxnSpPr>
          <p:nvPr/>
        </p:nvCxnSpPr>
        <p:spPr>
          <a:xfrm rot="10800000" flipH="1">
            <a:off x="2248767" y="2411500"/>
            <a:ext cx="1185200" cy="615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2" name="Google Shape;392;p59"/>
          <p:cNvSpPr/>
          <p:nvPr/>
        </p:nvSpPr>
        <p:spPr>
          <a:xfrm>
            <a:off x="579967" y="3642067"/>
            <a:ext cx="1668800" cy="3356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c::value_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59"/>
          <p:cNvSpPr/>
          <p:nvPr/>
        </p:nvSpPr>
        <p:spPr>
          <a:xfrm>
            <a:off x="3235367" y="3642067"/>
            <a:ext cx="1312800" cy="335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nullptr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4" name="Google Shape;394;p59"/>
          <p:cNvCxnSpPr>
            <a:endCxn id="393" idx="1"/>
          </p:cNvCxnSpPr>
          <p:nvPr/>
        </p:nvCxnSpPr>
        <p:spPr>
          <a:xfrm>
            <a:off x="2248567" y="3809867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Google Shape;395;p59"/>
          <p:cNvCxnSpPr>
            <a:stCxn id="392" idx="3"/>
            <a:endCxn id="388" idx="2"/>
          </p:cNvCxnSpPr>
          <p:nvPr/>
        </p:nvCxnSpPr>
        <p:spPr>
          <a:xfrm rot="10800000" flipH="1">
            <a:off x="2248767" y="2411467"/>
            <a:ext cx="1185200" cy="13984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" name="Google Shape;396;p59"/>
          <p:cNvSpPr txBox="1"/>
          <p:nvPr/>
        </p:nvSpPr>
        <p:spPr>
          <a:xfrm>
            <a:off x="3947933" y="2513233"/>
            <a:ext cx="1821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🅧 double delete</a:t>
            </a:r>
            <a:endParaRPr sz="16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293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All 3 Initialization Functions Must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60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Destructor: called to destroy an object ~ needs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owned data members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Copy constructor: called to copy an object ~ needs to make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copy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Copy assignment operator: called to assign = an object ~ needs to make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copy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707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MaybeInt</a:t>
            </a:r>
            <a:endParaRPr/>
          </a:p>
        </p:txBody>
      </p:sp>
      <p:sp>
        <p:nvSpPr>
          <p:cNvPr id="408" name="Google Shape;408;p6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6804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1333"/>
              <a:t>  MaybeInt() : value_(nullptr) {}</a:t>
            </a:r>
            <a:br>
              <a:rPr lang="en" sz="1333"/>
            </a:br>
            <a:br>
              <a:rPr lang="en" sz="1333"/>
            </a:br>
            <a:r>
              <a:rPr lang="en" sz="1333"/>
              <a:t>  MaybeInt(int value)</a:t>
            </a:r>
            <a:br>
              <a:rPr lang="en" sz="1333"/>
            </a:br>
            <a:r>
              <a:rPr lang="en" sz="1333"/>
              <a:t>  : value_(new int(value)) {}</a:t>
            </a:r>
            <a:br>
              <a:rPr lang="en" sz="1333"/>
            </a:br>
            <a:br>
              <a:rPr lang="en" sz="1333"/>
            </a:br>
            <a:r>
              <a:rPr lang="en" sz="1333">
                <a:highlight>
                  <a:srgbClr val="FFF2CC"/>
                </a:highlight>
              </a:rPr>
              <a:t>  MaybeInt(const MaybeInt&amp; other) {</a:t>
            </a:r>
            <a:br>
              <a:rPr lang="en" sz="1333">
                <a:highlight>
                  <a:srgbClr val="FFF2CC"/>
                </a:highlight>
              </a:rPr>
            </a:br>
            <a:r>
              <a:rPr lang="en" sz="1333">
                <a:highlight>
                  <a:srgbClr val="FFF2CC"/>
                </a:highlight>
              </a:rPr>
              <a:t>    if (other.value_ == nullptr) {</a:t>
            </a:r>
            <a:br>
              <a:rPr lang="en" sz="1333">
                <a:highlight>
                  <a:srgbClr val="FFF2CC"/>
                </a:highlight>
              </a:rPr>
            </a:br>
            <a:r>
              <a:rPr lang="en" sz="1333">
                <a:highlight>
                  <a:srgbClr val="FFF2CC"/>
                </a:highlight>
              </a:rPr>
              <a:t>      value_ = nullptr;</a:t>
            </a:r>
            <a:br>
              <a:rPr lang="en" sz="1333">
                <a:highlight>
                  <a:srgbClr val="FFF2CC"/>
                </a:highlight>
              </a:rPr>
            </a:br>
            <a:r>
              <a:rPr lang="en" sz="1333">
                <a:highlight>
                  <a:srgbClr val="FFF2CC"/>
                </a:highlight>
              </a:rPr>
              <a:t>    } else {</a:t>
            </a:r>
            <a:br>
              <a:rPr lang="en" sz="1333">
                <a:highlight>
                  <a:srgbClr val="FFF2CC"/>
                </a:highlight>
              </a:rPr>
            </a:br>
            <a:r>
              <a:rPr lang="en" sz="1333">
                <a:highlight>
                  <a:srgbClr val="FFF2CC"/>
                </a:highlight>
              </a:rPr>
              <a:t>      value_ = new int(*other.value_);</a:t>
            </a:r>
            <a:br>
              <a:rPr lang="en" sz="1333">
                <a:highlight>
                  <a:srgbClr val="FFF2CC"/>
                </a:highlight>
              </a:rPr>
            </a:br>
            <a:r>
              <a:rPr lang="en" sz="1333">
                <a:highlight>
                  <a:srgbClr val="FFF2CC"/>
                </a:highlight>
              </a:rPr>
              <a:t>    }</a:t>
            </a:r>
            <a:br>
              <a:rPr lang="en" sz="1333">
                <a:highlight>
                  <a:srgbClr val="FFF2CC"/>
                </a:highlight>
              </a:rPr>
            </a:br>
            <a:r>
              <a:rPr lang="en" sz="1333">
                <a:highlight>
                  <a:srgbClr val="FFF2CC"/>
                </a:highlight>
              </a:rPr>
              <a:t>  }</a:t>
            </a:r>
            <a:br>
              <a:rPr lang="en" sz="1333">
                <a:highlight>
                  <a:srgbClr val="FFF2CC"/>
                </a:highlight>
              </a:rPr>
            </a:br>
            <a:br>
              <a:rPr lang="en" sz="1333"/>
            </a:br>
            <a:r>
              <a:rPr lang="en" sz="1333"/>
              <a:t>  ~MaybeInt() {</a:t>
            </a:r>
            <a:br>
              <a:rPr lang="en" sz="1333"/>
            </a:br>
            <a:r>
              <a:rPr lang="en" sz="1333"/>
              <a:t>    if (value_ != nullptr) {</a:t>
            </a:r>
            <a:br>
              <a:rPr lang="en" sz="1333"/>
            </a:br>
            <a:r>
              <a:rPr lang="en" sz="1333"/>
              <a:t>      delete value_;</a:t>
            </a:r>
            <a:br>
              <a:rPr lang="en" sz="1333"/>
            </a:br>
            <a:r>
              <a:rPr lang="en" sz="1333"/>
              <a:t>    }</a:t>
            </a:r>
            <a:br>
              <a:rPr lang="en" sz="1333"/>
            </a:br>
            <a:r>
              <a:rPr lang="en" sz="1333"/>
              <a:t>   }</a:t>
            </a:r>
            <a:br>
              <a:rPr lang="en" sz="1333"/>
            </a:br>
            <a:br>
              <a:rPr lang="en" sz="1333"/>
            </a:br>
            <a:endParaRPr sz="1333"/>
          </a:p>
        </p:txBody>
      </p:sp>
      <p:sp>
        <p:nvSpPr>
          <p:cNvPr id="409" name="Google Shape;409;p61"/>
          <p:cNvSpPr txBox="1">
            <a:spLocks noGrp="1"/>
          </p:cNvSpPr>
          <p:nvPr>
            <p:ph type="body" idx="1"/>
          </p:nvPr>
        </p:nvSpPr>
        <p:spPr>
          <a:xfrm>
            <a:off x="6096000" y="1958433"/>
            <a:ext cx="56804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1333">
                <a:highlight>
                  <a:srgbClr val="FFF2CC"/>
                </a:highlight>
              </a:rPr>
              <a:t>  MaybeInt&amp; operator=(const MaybeInt&amp; other) {</a:t>
            </a:r>
            <a:br>
              <a:rPr lang="en" sz="1333">
                <a:highlight>
                  <a:srgbClr val="FFF2CC"/>
                </a:highlight>
              </a:rPr>
            </a:br>
            <a:r>
              <a:rPr lang="en" sz="1333">
                <a:highlight>
                  <a:srgbClr val="FFF2CC"/>
                </a:highlight>
              </a:rPr>
              <a:t>    if (value_ != nullptr) {</a:t>
            </a:r>
            <a:br>
              <a:rPr lang="en" sz="1333">
                <a:highlight>
                  <a:srgbClr val="FFF2CC"/>
                </a:highlight>
              </a:rPr>
            </a:br>
            <a:r>
              <a:rPr lang="en" sz="1333">
                <a:highlight>
                  <a:srgbClr val="FFF2CC"/>
                </a:highlight>
              </a:rPr>
              <a:t>      delete value_;</a:t>
            </a:r>
            <a:br>
              <a:rPr lang="en" sz="1333">
                <a:highlight>
                  <a:srgbClr val="FFF2CC"/>
                </a:highlight>
              </a:rPr>
            </a:br>
            <a:r>
              <a:rPr lang="en" sz="1333">
                <a:highlight>
                  <a:srgbClr val="FFF2CC"/>
                </a:highlight>
              </a:rPr>
              <a:t>    }</a:t>
            </a:r>
            <a:br>
              <a:rPr lang="en" sz="1333">
                <a:highlight>
                  <a:srgbClr val="FFF2CC"/>
                </a:highlight>
              </a:rPr>
            </a:br>
            <a:r>
              <a:rPr lang="en" sz="1333">
                <a:highlight>
                  <a:srgbClr val="FFF2CC"/>
                </a:highlight>
              </a:rPr>
              <a:t>    if (other.value_ == nullptr) {</a:t>
            </a:r>
            <a:br>
              <a:rPr lang="en" sz="1333">
                <a:highlight>
                  <a:srgbClr val="FFF2CC"/>
                </a:highlight>
              </a:rPr>
            </a:br>
            <a:r>
              <a:rPr lang="en" sz="1333">
                <a:highlight>
                  <a:srgbClr val="FFF2CC"/>
                </a:highlight>
              </a:rPr>
              <a:t>      value_ = nullptr;</a:t>
            </a:r>
            <a:br>
              <a:rPr lang="en" sz="1333">
                <a:highlight>
                  <a:srgbClr val="FFF2CC"/>
                </a:highlight>
              </a:rPr>
            </a:br>
            <a:r>
              <a:rPr lang="en" sz="1333">
                <a:highlight>
                  <a:srgbClr val="FFF2CC"/>
                </a:highlight>
              </a:rPr>
              <a:t>    } else {</a:t>
            </a:r>
            <a:br>
              <a:rPr lang="en" sz="1333">
                <a:highlight>
                  <a:srgbClr val="FFF2CC"/>
                </a:highlight>
              </a:rPr>
            </a:br>
            <a:r>
              <a:rPr lang="en" sz="1333">
                <a:highlight>
                  <a:srgbClr val="FFF2CC"/>
                </a:highlight>
              </a:rPr>
              <a:t>      value_ = new int(*other.value_);</a:t>
            </a:r>
            <a:br>
              <a:rPr lang="en" sz="1333">
                <a:highlight>
                  <a:srgbClr val="FFF2CC"/>
                </a:highlight>
              </a:rPr>
            </a:br>
            <a:r>
              <a:rPr lang="en" sz="1333">
                <a:highlight>
                  <a:srgbClr val="FFF2CC"/>
                </a:highlight>
              </a:rPr>
              <a:t>    }</a:t>
            </a:r>
            <a:br>
              <a:rPr lang="en" sz="1333">
                <a:highlight>
                  <a:srgbClr val="FFF2CC"/>
                </a:highlight>
              </a:rPr>
            </a:br>
            <a:r>
              <a:rPr lang="en" sz="1333">
                <a:highlight>
                  <a:srgbClr val="FFF2CC"/>
                </a:highlight>
              </a:rPr>
              <a:t>  }</a:t>
            </a:r>
            <a:br>
              <a:rPr lang="en" sz="1333"/>
            </a:br>
            <a:r>
              <a:rPr lang="en" sz="1333"/>
              <a:t>… </a:t>
            </a:r>
            <a:br>
              <a:rPr lang="en" sz="1333"/>
            </a:br>
            <a:r>
              <a:rPr lang="en" sz="1333"/>
              <a:t>int main(int argc, char* argv[]) {</a:t>
            </a:r>
            <a:br>
              <a:rPr lang="en" sz="1333"/>
            </a:br>
            <a:r>
              <a:rPr lang="en" sz="1333"/>
              <a:t>  MaybeInt a(7);</a:t>
            </a:r>
            <a:br>
              <a:rPr lang="en" sz="1333"/>
            </a:br>
            <a:r>
              <a:rPr lang="en" sz="1333"/>
              <a:t>  MaybeInt b(a);</a:t>
            </a:r>
            <a:br>
              <a:rPr lang="en" sz="1333"/>
            </a:br>
            <a:r>
              <a:rPr lang="en" sz="1333"/>
              <a:t>  MaybeInt c;</a:t>
            </a:r>
            <a:br>
              <a:rPr lang="en" sz="1333"/>
            </a:br>
            <a:r>
              <a:rPr lang="en" sz="1333"/>
              <a:t>  c = a;</a:t>
            </a:r>
            <a:br>
              <a:rPr lang="en" sz="1333"/>
            </a:br>
            <a:r>
              <a:rPr lang="en" sz="1333"/>
              <a:t>  return 0;</a:t>
            </a:r>
            <a:br>
              <a:rPr lang="en" sz="1333"/>
            </a:br>
            <a:r>
              <a:rPr lang="en" sz="1333"/>
              <a:t>}</a:t>
            </a:r>
            <a:br>
              <a:rPr lang="en" sz="1333"/>
            </a:br>
            <a:r>
              <a:rPr lang="en" sz="1333"/>
              <a:t>  </a:t>
            </a:r>
            <a:endParaRPr sz="1333"/>
          </a:p>
        </p:txBody>
      </p:sp>
    </p:spTree>
    <p:extLst>
      <p:ext uri="{BB962C8B-B14F-4D97-AF65-F5344CB8AC3E}">
        <p14:creationId xmlns:p14="http://schemas.microsoft.com/office/powerpoint/2010/main" val="1998789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MaybeInt</a:t>
            </a:r>
            <a:endParaRPr/>
          </a:p>
        </p:txBody>
      </p:sp>
      <p:sp>
        <p:nvSpPr>
          <p:cNvPr id="415" name="Google Shape;415;p62"/>
          <p:cNvSpPr txBox="1">
            <a:spLocks noGrp="1"/>
          </p:cNvSpPr>
          <p:nvPr>
            <p:ph type="body" idx="1"/>
          </p:nvPr>
        </p:nvSpPr>
        <p:spPr>
          <a:xfrm>
            <a:off x="6096000" y="1958433"/>
            <a:ext cx="56804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1333"/>
              <a:t>… </a:t>
            </a:r>
            <a:br>
              <a:rPr lang="en" sz="1333"/>
            </a:br>
            <a:r>
              <a:rPr lang="en" sz="1333"/>
              <a:t>int main(int argc, char* argv[]) {</a:t>
            </a:r>
            <a:br>
              <a:rPr lang="en" sz="1333"/>
            </a:br>
            <a:r>
              <a:rPr lang="en" sz="1333"/>
              <a:t>  MaybeInt a(7);</a:t>
            </a:r>
            <a:br>
              <a:rPr lang="en" sz="1333"/>
            </a:br>
            <a:r>
              <a:rPr lang="en" sz="1333"/>
              <a:t>  MaybeInt b(a);</a:t>
            </a:r>
            <a:br>
              <a:rPr lang="en" sz="1333"/>
            </a:br>
            <a:r>
              <a:rPr lang="en" sz="1333"/>
              <a:t>  MaybeInt c;</a:t>
            </a:r>
            <a:br>
              <a:rPr lang="en" sz="1333"/>
            </a:br>
            <a:r>
              <a:rPr lang="en" sz="1333"/>
              <a:t>  c = a;</a:t>
            </a:r>
            <a:br>
              <a:rPr lang="en" sz="1333"/>
            </a:br>
            <a:r>
              <a:rPr lang="en" sz="1333"/>
              <a:t>  return 0;</a:t>
            </a:r>
            <a:br>
              <a:rPr lang="en" sz="1333"/>
            </a:br>
            <a:r>
              <a:rPr lang="en" sz="1333"/>
              <a:t>}</a:t>
            </a:r>
            <a:br>
              <a:rPr lang="en" sz="1333"/>
            </a:br>
            <a:r>
              <a:rPr lang="en" sz="1333"/>
              <a:t>  </a:t>
            </a:r>
            <a:endParaRPr sz="1333"/>
          </a:p>
        </p:txBody>
      </p:sp>
      <p:sp>
        <p:nvSpPr>
          <p:cNvPr id="416" name="Google Shape;416;p62"/>
          <p:cNvSpPr/>
          <p:nvPr/>
        </p:nvSpPr>
        <p:spPr>
          <a:xfrm>
            <a:off x="579967" y="2075733"/>
            <a:ext cx="1668800" cy="3356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a::value_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62"/>
          <p:cNvSpPr/>
          <p:nvPr/>
        </p:nvSpPr>
        <p:spPr>
          <a:xfrm>
            <a:off x="3235367" y="2075733"/>
            <a:ext cx="397200" cy="335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8" name="Google Shape;418;p62"/>
          <p:cNvCxnSpPr>
            <a:stCxn id="416" idx="3"/>
            <a:endCxn id="417" idx="1"/>
          </p:cNvCxnSpPr>
          <p:nvPr/>
        </p:nvCxnSpPr>
        <p:spPr>
          <a:xfrm>
            <a:off x="2248767" y="2243533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9" name="Google Shape;419;p62"/>
          <p:cNvSpPr/>
          <p:nvPr/>
        </p:nvSpPr>
        <p:spPr>
          <a:xfrm>
            <a:off x="579967" y="2787700"/>
            <a:ext cx="1668800" cy="3356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b::value_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62"/>
          <p:cNvSpPr/>
          <p:nvPr/>
        </p:nvSpPr>
        <p:spPr>
          <a:xfrm>
            <a:off x="3235367" y="2787700"/>
            <a:ext cx="397200" cy="335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1" name="Google Shape;421;p62"/>
          <p:cNvCxnSpPr>
            <a:stCxn id="419" idx="3"/>
            <a:endCxn id="420" idx="1"/>
          </p:cNvCxnSpPr>
          <p:nvPr/>
        </p:nvCxnSpPr>
        <p:spPr>
          <a:xfrm>
            <a:off x="2248767" y="2955500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2" name="Google Shape;422;p62"/>
          <p:cNvSpPr/>
          <p:nvPr/>
        </p:nvSpPr>
        <p:spPr>
          <a:xfrm>
            <a:off x="579967" y="3499667"/>
            <a:ext cx="1668800" cy="3356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c::value_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62"/>
          <p:cNvSpPr/>
          <p:nvPr/>
        </p:nvSpPr>
        <p:spPr>
          <a:xfrm>
            <a:off x="3235367" y="3499667"/>
            <a:ext cx="397200" cy="335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4" name="Google Shape;424;p62"/>
          <p:cNvCxnSpPr>
            <a:stCxn id="422" idx="3"/>
            <a:endCxn id="423" idx="1"/>
          </p:cNvCxnSpPr>
          <p:nvPr/>
        </p:nvCxnSpPr>
        <p:spPr>
          <a:xfrm>
            <a:off x="2248767" y="3667467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5" name="Google Shape;425;p62"/>
          <p:cNvSpPr/>
          <p:nvPr/>
        </p:nvSpPr>
        <p:spPr>
          <a:xfrm>
            <a:off x="3235367" y="2075733"/>
            <a:ext cx="1435200" cy="335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(invalid)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6" name="Google Shape;426;p62"/>
          <p:cNvSpPr/>
          <p:nvPr/>
        </p:nvSpPr>
        <p:spPr>
          <a:xfrm>
            <a:off x="3235367" y="2787700"/>
            <a:ext cx="1435200" cy="335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(invalid)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62"/>
          <p:cNvSpPr/>
          <p:nvPr/>
        </p:nvSpPr>
        <p:spPr>
          <a:xfrm>
            <a:off x="3235367" y="3499667"/>
            <a:ext cx="1435200" cy="335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(invalid)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49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B96F-6F64-B60F-1A82-823F521A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std::array</a:t>
            </a:r>
            <a:endParaRPr lang="en-US" dirty="0"/>
          </a:p>
        </p:txBody>
      </p:sp>
      <p:pic>
        <p:nvPicPr>
          <p:cNvPr id="4" name="Content Placeholder 3" descr="A computer screen shot of a program code">
            <a:extLst>
              <a:ext uri="{FF2B5EF4-FFF2-40B4-BE49-F238E27FC236}">
                <a16:creationId xmlns:a16="http://schemas.microsoft.com/office/drawing/2014/main" id="{CB5291F5-F4DA-19C7-2729-D3CE7B248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634" y="1691154"/>
            <a:ext cx="6767739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FE35F9-A652-2337-A8E9-A6EFF02DEA4D}"/>
              </a:ext>
            </a:extLst>
          </p:cNvPr>
          <p:cNvSpPr txBox="1"/>
          <p:nvPr/>
        </p:nvSpPr>
        <p:spPr>
          <a:xfrm>
            <a:off x="8129788" y="1073239"/>
            <a:ext cx="3783169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Introduced in C++11, part of the Standard Template Library (STL).</a:t>
            </a: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Similar to C arrays but with additional features.</a:t>
            </a: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Size is fixed at compile time.</a:t>
            </a: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Provides bounds checking with </a:t>
            </a:r>
            <a:r>
              <a:rPr lang="en-US" sz="2000" b="1" dirty="0">
                <a:latin typeface="Consolas"/>
              </a:rPr>
              <a:t>at()</a:t>
            </a: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 method.</a:t>
            </a: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Supports iterators, making it compatible with STL algorithms.</a:t>
            </a: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Offers convenient member functions like </a:t>
            </a:r>
            <a:r>
              <a:rPr lang="en-US" sz="2000" b="1" dirty="0">
                <a:latin typeface="Consolas"/>
              </a:rPr>
              <a:t>size()</a:t>
            </a: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 and </a:t>
            </a:r>
            <a:r>
              <a:rPr lang="en-US" sz="2000" b="1" dirty="0">
                <a:latin typeface="Consolas"/>
              </a:rPr>
              <a:t>empty()</a:t>
            </a:r>
            <a:endParaRPr lang="en-US" sz="2000" dirty="0"/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BE2DD-417A-89D1-6FEE-FB611E9E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</p:spTree>
    <p:extLst>
      <p:ext uri="{BB962C8B-B14F-4D97-AF65-F5344CB8AC3E}">
        <p14:creationId xmlns:p14="http://schemas.microsoft.com/office/powerpoint/2010/main" val="1488891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903A-C206-50CB-431A-09EB1117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 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80A01-D2CB-0163-E8C2-3CEB672A6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56565"/>
            <a:r>
              <a:rPr lang="en-US" sz="2000" dirty="0">
                <a:solidFill>
                  <a:srgbClr val="374151"/>
                </a:solidFill>
              </a:rPr>
              <a:t>Class templates in C++ provide a way to create a generic class that can work with different types without having to rewrite the code for each type.</a:t>
            </a:r>
          </a:p>
          <a:p>
            <a:pPr marL="608965" indent="-456565">
              <a:lnSpc>
                <a:spcPct val="114999"/>
              </a:lnSpc>
            </a:pPr>
            <a:endParaRPr lang="en-US" sz="2000" dirty="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62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Syntax: Template Class</a:t>
            </a:r>
            <a:endParaRPr sz="2200" dirty="0"/>
          </a:p>
        </p:txBody>
      </p:sp>
      <p:sp>
        <p:nvSpPr>
          <p:cNvPr id="466" name="Google Shape;466;p68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8965" indent="-456565">
              <a:buFont typeface="Source Sans Pro"/>
              <a:buChar char="●"/>
            </a:pPr>
            <a:r>
              <a:rPr lang="en" sz="2200" dirty="0">
                <a:latin typeface="Source Sans Pro"/>
                <a:ea typeface="Source Sans Pro"/>
                <a:cs typeface="Source Sans Pro"/>
                <a:sym typeface="Source Sans Pro"/>
              </a:rPr>
              <a:t>Start a class definition with</a:t>
            </a:r>
            <a:br>
              <a:rPr lang="en" sz="2200" dirty="0">
                <a:latin typeface="Source Sans Pro"/>
                <a:ea typeface="Source Sans Pro"/>
                <a:cs typeface="Source Sans Pro"/>
              </a:rPr>
            </a:b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template &lt;</a:t>
            </a:r>
            <a:r>
              <a:rPr lang="en" sz="2200" dirty="0" err="1"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 T1, </a:t>
            </a:r>
            <a:r>
              <a:rPr lang="en" sz="2200" dirty="0" err="1"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 T2, …&gt;</a:t>
            </a:r>
            <a:br>
              <a:rPr lang="en" sz="2200" dirty="0">
                <a:latin typeface="Consolas"/>
                <a:ea typeface="Consolas"/>
                <a:cs typeface="Consolas"/>
              </a:rPr>
            </a:b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2200" dirty="0" err="1"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 { … </a:t>
            </a:r>
            <a:endParaRPr lang="en-US" sz="2200">
              <a:latin typeface="Consolas"/>
              <a:ea typeface="Consolas"/>
              <a:cs typeface="Consolas"/>
            </a:endParaRPr>
          </a:p>
          <a:p>
            <a:pPr marL="608965" lvl="0" indent="-456565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T1, T2, …</a:t>
            </a:r>
            <a:r>
              <a:rPr lang="en" sz="2200" dirty="0">
                <a:latin typeface="Source Sans Pro"/>
                <a:ea typeface="Source Sans Pro"/>
                <a:cs typeface="Source Sans Pro"/>
                <a:sym typeface="Source Sans Pro"/>
              </a:rPr>
              <a:t>, are template parameters</a:t>
            </a:r>
            <a:endParaRPr sz="2200" dirty="0">
              <a:latin typeface="Source Sans Pro"/>
              <a:ea typeface="Source Sans Pro"/>
              <a:cs typeface="Source Sans Pro"/>
            </a:endParaRPr>
          </a:p>
          <a:p>
            <a:pPr marL="608965" lvl="0" indent="-456565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2200" dirty="0">
                <a:latin typeface="Source Sans Pro"/>
                <a:ea typeface="Source Sans Pro"/>
                <a:cs typeface="Source Sans Pro"/>
                <a:sym typeface="Source Sans Pro"/>
              </a:rPr>
              <a:t>Compiler substitutes concrete type names for </a:t>
            </a: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T1, T2, …</a:t>
            </a:r>
            <a:endParaRPr sz="2200" dirty="0">
              <a:latin typeface="Consolas"/>
              <a:ea typeface="Consolas"/>
              <a:cs typeface="Consolas"/>
            </a:endParaRPr>
          </a:p>
          <a:p>
            <a:pPr marL="608965" lvl="0" indent="-456565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2200" dirty="0">
                <a:latin typeface="Source Sans Pro"/>
                <a:ea typeface="Source Sans Pro"/>
                <a:cs typeface="Source Sans Pro"/>
                <a:sym typeface="Source Sans Pro"/>
              </a:rPr>
              <a:t>Rest of the definition of </a:t>
            </a:r>
            <a:r>
              <a:rPr lang="en" sz="2200" dirty="0" err="1"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en" sz="2200" dirty="0">
                <a:latin typeface="Source Sans Pro"/>
                <a:ea typeface="Source Sans Pro"/>
                <a:cs typeface="Source Sans Pro"/>
                <a:sym typeface="Source Sans Pro"/>
              </a:rPr>
              <a:t> can/should refer to </a:t>
            </a: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T1, T2, …</a:t>
            </a:r>
            <a:endParaRPr sz="2200" dirty="0">
              <a:latin typeface="Consolas"/>
              <a:ea typeface="Consolas"/>
              <a:cs typeface="Consolas"/>
            </a:endParaRPr>
          </a:p>
          <a:p>
            <a:pPr marL="608965" indent="-456565">
              <a:buFont typeface="Source Sans Pro"/>
              <a:buChar char="●"/>
            </a:pPr>
            <a:r>
              <a:rPr lang="en" sz="2200" dirty="0">
                <a:latin typeface="Source Sans Pro"/>
                <a:ea typeface="Source Sans Pro"/>
                <a:cs typeface="Source Sans Pro"/>
                <a:sym typeface="Source Sans Pro"/>
              </a:rPr>
              <a:t>To declare a </a:t>
            </a:r>
            <a:r>
              <a:rPr lang="en" sz="2200" dirty="0" err="1">
                <a:latin typeface="Source Sans Pro"/>
                <a:ea typeface="Source Sans Pro"/>
                <a:cs typeface="Source Sans Pro"/>
                <a:sym typeface="Source Sans Pro"/>
              </a:rPr>
              <a:t>ClassName</a:t>
            </a:r>
            <a:r>
              <a:rPr lang="en" sz="2200" dirty="0">
                <a:latin typeface="Source Sans Pro"/>
                <a:ea typeface="Source Sans Pro"/>
                <a:cs typeface="Source Sans Pro"/>
                <a:sym typeface="Source Sans Pro"/>
              </a:rPr>
              <a:t>, need to specify concrete types for </a:t>
            </a: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T1, T2, … </a:t>
            </a:r>
            <a:endParaRPr sz="2200">
              <a:latin typeface="Consolas"/>
              <a:ea typeface="Consolas"/>
              <a:cs typeface="Consolas"/>
            </a:endParaRPr>
          </a:p>
          <a:p>
            <a:pPr marL="608965" lvl="0" indent="-456565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2200" dirty="0">
                <a:latin typeface="Source Sans Pro"/>
                <a:ea typeface="Source Sans Pro"/>
                <a:cs typeface="Source Sans Pro"/>
                <a:sym typeface="Source Sans Pro"/>
              </a:rPr>
              <a:t>Ex.: </a:t>
            </a:r>
            <a:r>
              <a:rPr lang="en" sz="2200" dirty="0" err="1"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&lt;string, int, bool, …&gt;</a:t>
            </a:r>
            <a:endParaRPr sz="2200" dirty="0">
              <a:latin typeface="Consolas"/>
              <a:ea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40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C43F-C4CC-BA91-90F1-3200AFC8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Class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1798E-77EC-D720-9DE1-2C5589613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1AE7471-393A-E26A-BC43-CF884E112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21" y="2082084"/>
            <a:ext cx="789340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34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57534033-D5BE-B2E1-DC15-08EE3D4A6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2" y="560968"/>
            <a:ext cx="9801494" cy="6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9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B026-2B30-ED04-1300-488BEF66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Calibri Light"/>
                <a:cs typeface="Calibri Light"/>
              </a:rPr>
              <a:t>2.Pointers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5C2A-89CD-55C5-1E96-DD1A5237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Definition and Declaration: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Definition: A pointer is a variable that stores the memory address of another variable.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Declaration: Pointers are declared using the asterisk (*) symbol.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endParaRPr lang="en-US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86A76AE-3AA0-4DB1-5861-C7A03FBCD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84" y="4062792"/>
            <a:ext cx="6113369" cy="9093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BD17D-41B5-2FB6-97D1-9B238DF6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</p:spTree>
    <p:extLst>
      <p:ext uri="{BB962C8B-B14F-4D97-AF65-F5344CB8AC3E}">
        <p14:creationId xmlns:p14="http://schemas.microsoft.com/office/powerpoint/2010/main" val="426899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A75D-0CDB-FCFA-BAF1-ABD8A0745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55" y="494808"/>
            <a:ext cx="10515600" cy="61442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libri"/>
                <a:cs typeface="Calibri"/>
              </a:rPr>
              <a:t>Address-of Operator (&amp;)</a:t>
            </a:r>
            <a:endParaRPr lang="en-US" b="1" dirty="0"/>
          </a:p>
          <a:p>
            <a:r>
              <a:rPr lang="en-US" dirty="0">
                <a:ea typeface="Calibri"/>
                <a:cs typeface="Calibri"/>
              </a:rPr>
              <a:t>The address-of operator (&amp;) is used to get the memory address of a variable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Dereference Operator (*):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The dereference operator (*) is used to access the value stored at the memory address pointed to by a pointer.</a:t>
            </a: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CEEE15-3A83-3FC3-A684-520B6896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99" y="2003269"/>
            <a:ext cx="7058025" cy="1246654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304189B-1BAE-309F-BA46-E85A3327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07" y="4935841"/>
            <a:ext cx="7391400" cy="103038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5F396D-26CA-0FF6-643E-A25D5BE0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</p:spTree>
    <p:extLst>
      <p:ext uri="{BB962C8B-B14F-4D97-AF65-F5344CB8AC3E}">
        <p14:creationId xmlns:p14="http://schemas.microsoft.com/office/powerpoint/2010/main" val="114927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687C-29B5-7C39-961D-DEC5003B5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743"/>
            <a:ext cx="10515600" cy="56512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Null Pointers: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Pointers can be assigned a special value </a:t>
            </a:r>
            <a:r>
              <a:rPr lang="en-US" dirty="0" err="1">
                <a:latin typeface="Calibri"/>
                <a:ea typeface="Calibri"/>
                <a:cs typeface="Calibri"/>
              </a:rPr>
              <a:t>nullptr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to indicate that they are not pointing to any valid memory location.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Arrays and Pointers:</a:t>
            </a:r>
            <a:endParaRPr lang="en-US" b="1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Arrays and pointers are closely related in C++. The name of an array can be used as a pointer to its first element.</a:t>
            </a:r>
            <a:endParaRPr lang="en-US" dirty="0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black background with white text and a black background&#10;&#10;Description automatically generated">
            <a:extLst>
              <a:ext uri="{FF2B5EF4-FFF2-40B4-BE49-F238E27FC236}">
                <a16:creationId xmlns:a16="http://schemas.microsoft.com/office/drawing/2014/main" id="{7924496F-8AD8-8E8F-1FF7-DF9B5E87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85" y="2025463"/>
            <a:ext cx="3198158" cy="879661"/>
          </a:xfrm>
          <a:prstGeom prst="rect">
            <a:avLst/>
          </a:prstGeom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CF55B6D-800F-D5ED-7A93-036B8952D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45" y="4604331"/>
            <a:ext cx="7981950" cy="122480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6999C5-6AF3-00B1-FBC5-0F47BB5D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</p:spTree>
    <p:extLst>
      <p:ext uri="{BB962C8B-B14F-4D97-AF65-F5344CB8AC3E}">
        <p14:creationId xmlns:p14="http://schemas.microsoft.com/office/powerpoint/2010/main" val="422744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 and black text&#10;&#10;Description automatically generated">
            <a:extLst>
              <a:ext uri="{FF2B5EF4-FFF2-40B4-BE49-F238E27FC236}">
                <a16:creationId xmlns:a16="http://schemas.microsoft.com/office/drawing/2014/main" id="{89210588-04EA-8A82-6C0E-6599204C1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934" y="924104"/>
            <a:ext cx="8252441" cy="4351338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4886D-6F49-1F90-80AD-CBDD5BE8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</p:spTree>
    <p:extLst>
      <p:ext uri="{BB962C8B-B14F-4D97-AF65-F5344CB8AC3E}">
        <p14:creationId xmlns:p14="http://schemas.microsoft.com/office/powerpoint/2010/main" val="107900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97E42EC-716A-3A8B-E281-DD935200E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000" y="902639"/>
            <a:ext cx="10034140" cy="5145535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430197-DF2D-BB12-B0E3-D9226A5F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are Drawn from Prof Wortman, Kevin slides</a:t>
            </a:r>
          </a:p>
        </p:txBody>
      </p:sp>
    </p:spTree>
    <p:extLst>
      <p:ext uri="{BB962C8B-B14F-4D97-AF65-F5344CB8AC3E}">
        <p14:creationId xmlns:p14="http://schemas.microsoft.com/office/powerpoint/2010/main" val="94529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Modern Writer</vt:lpstr>
      <vt:lpstr>C++ Review</vt:lpstr>
      <vt:lpstr>1.Arrays</vt:lpstr>
      <vt:lpstr>Traditional Arrays</vt:lpstr>
      <vt:lpstr>std::array</vt:lpstr>
      <vt:lpstr>2.Pointers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Invalid Pointer</vt:lpstr>
      <vt:lpstr> Dynamic Memory in C++:</vt:lpstr>
      <vt:lpstr>Syntax</vt:lpstr>
      <vt:lpstr>Static Memory</vt:lpstr>
      <vt:lpstr>Dynamic Memory</vt:lpstr>
      <vt:lpstr>Review: Class Data Members, Constructor, Destructor</vt:lpstr>
      <vt:lpstr>Example: Date</vt:lpstr>
      <vt:lpstr>Default Constructor</vt:lpstr>
      <vt:lpstr>Default Destructor</vt:lpstr>
      <vt:lpstr>Bug Example: Memory Leak</vt:lpstr>
      <vt:lpstr>Example: Destructor Fixes Memory Leak</vt:lpstr>
      <vt:lpstr>Recall: Copy Constructor</vt:lpstr>
      <vt:lpstr>References</vt:lpstr>
      <vt:lpstr>Similarity With Pointers</vt:lpstr>
      <vt:lpstr>Pointers Vs References</vt:lpstr>
      <vt:lpstr>Reference Semantics</vt:lpstr>
      <vt:lpstr>Const Reference</vt:lpstr>
      <vt:lpstr>RAII</vt:lpstr>
      <vt:lpstr>The Problem: Remembering to delete</vt:lpstr>
      <vt:lpstr>Solution: RAII</vt:lpstr>
      <vt:lpstr>Ownership</vt:lpstr>
      <vt:lpstr>C++ Rule of Three</vt:lpstr>
      <vt:lpstr>Why?</vt:lpstr>
      <vt:lpstr>Example: MaybeInt</vt:lpstr>
      <vt:lpstr>Bug Example: MaybeInt</vt:lpstr>
      <vt:lpstr>Bug Example: MaybeInt</vt:lpstr>
      <vt:lpstr>Solution: All 3 Initialization Functions Must new</vt:lpstr>
      <vt:lpstr>Example: MaybeInt</vt:lpstr>
      <vt:lpstr>Example: MaybeInt</vt:lpstr>
      <vt:lpstr>C++ Class Templates</vt:lpstr>
      <vt:lpstr>Syntax: Template Class</vt:lpstr>
      <vt:lpstr>Template Class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433</cp:revision>
  <dcterms:created xsi:type="dcterms:W3CDTF">2024-01-19T09:58:39Z</dcterms:created>
  <dcterms:modified xsi:type="dcterms:W3CDTF">2024-01-24T18:32:04Z</dcterms:modified>
</cp:coreProperties>
</file>