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9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2" r:id="rId15"/>
    <p:sldId id="271" r:id="rId16"/>
    <p:sldId id="270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42B2A-E363-4FC4-9F34-3F43F4EBDE8A}" v="720" dt="2024-01-27T21:09:52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96263-4862-4514-9DFB-7B70C7AF744B}" type="datetimeFigureOut"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1B034-5A1E-4554-9ED9-69D2DA9784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12f10e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12f10e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12f10e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12f10e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12f10e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b12f10e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12f10eb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b12f10eb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12f10eb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b12f10eb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5634800" y="3911400"/>
            <a:ext cx="922400" cy="518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>
            <a:off x="-33" y="0"/>
            <a:ext cx="12192000" cy="416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200" cy="2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200" cy="1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551033" y="3984367"/>
            <a:ext cx="121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Review-02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20116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Pranay Netha, Guda</a:t>
            </a:r>
          </a:p>
          <a:p>
            <a:r>
              <a:rPr lang="en-US" dirty="0"/>
              <a:t>Credits: Prof Wortman, Kevin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C8C6-175E-EBA0-2F44-973CF473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vs Make Unique</a:t>
            </a:r>
          </a:p>
        </p:txBody>
      </p: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47CAB3F-B0CE-9FF4-EB9F-6EC947200C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67954"/>
            <a:ext cx="5181600" cy="4416934"/>
          </a:xfrm>
        </p:spPr>
      </p:pic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BE2C547-1F16-18DA-2B5C-DF5CC8E43C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07675"/>
            <a:ext cx="5181600" cy="4273096"/>
          </a:xfrm>
        </p:spPr>
      </p:pic>
    </p:spTree>
    <p:extLst>
      <p:ext uri="{BB962C8B-B14F-4D97-AF65-F5344CB8AC3E}">
        <p14:creationId xmlns:p14="http://schemas.microsoft.com/office/powerpoint/2010/main" val="139736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0EB9CFA-D5AD-3B6F-BB9E-E35A779AF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41" y="301626"/>
            <a:ext cx="10896478" cy="5875337"/>
          </a:xfrm>
        </p:spPr>
      </p:pic>
    </p:spTree>
    <p:extLst>
      <p:ext uri="{BB962C8B-B14F-4D97-AF65-F5344CB8AC3E}">
        <p14:creationId xmlns:p14="http://schemas.microsoft.com/office/powerpoint/2010/main" val="93717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EF82-7A67-6283-BDE5-7ABB8F64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0239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Shared_Pointer</a:t>
            </a:r>
          </a:p>
        </p:txBody>
      </p:sp>
    </p:spTree>
    <p:extLst>
      <p:ext uri="{BB962C8B-B14F-4D97-AF65-F5344CB8AC3E}">
        <p14:creationId xmlns:p14="http://schemas.microsoft.com/office/powerpoint/2010/main" val="293539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Problem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smart pointer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manages a dynamic object w/ RAII principles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std::unique_ptr&lt;T&gt;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Unique pointer to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Suitable when there is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only one pointer to the object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Deletes the object after the (only) pointer is destroyed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Most use cases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std::shared_ptr&lt;T&gt;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Multiple pointers to a 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Suitable when there may be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multiple pointers to the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Deletes the object after the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pointer is destroyed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Remaining use cases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Especially linked lists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005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6804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class Product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Product(const string&amp; name)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: name_(name) {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const string&amp; Name() const { return name_;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string name_;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6096000" y="1958433"/>
            <a:ext cx="56804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class Cart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Cart(shared_ptr&lt;Product&gt; item)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: item_(item) {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shared_ptr&lt;Product&gt; Item() const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return item_;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shared_ptr&lt;Product&gt; item_;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1160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69800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main(int argc, char* argv[])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unique_ptr&lt;Cart&gt; alice, bob;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alice = make_unique&lt;Cart&gt;(make_shared&lt;Product&gt;("apple"));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bob = make_unique&lt;Cart&gt;(alice-&gt;Item());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alice.reset();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cout &lt;&lt; "bob has " &lt;&lt; bob-&gt;Item()-&gt;Name() &lt;&lt; endl;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return 0;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bob has apple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395600" y="2334600"/>
            <a:ext cx="1490400" cy="524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alice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395600" y="3534833"/>
            <a:ext cx="1490400" cy="5248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bob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9806200" y="2334600"/>
            <a:ext cx="1490400" cy="524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nullptr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9806200" y="3534833"/>
            <a:ext cx="1490400" cy="524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>
                <a:latin typeface="Source Sans Pro"/>
                <a:ea typeface="Source Sans Pro"/>
                <a:cs typeface="Source Sans Pro"/>
                <a:sym typeface="Source Sans Pro"/>
              </a:rPr>
              <a:t>apple</a:t>
            </a:r>
            <a:endParaRPr sz="2489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5" name="Google Shape;135;p24"/>
          <p:cNvCxnSpPr>
            <a:endCxn id="133" idx="1"/>
          </p:cNvCxnSpPr>
          <p:nvPr/>
        </p:nvCxnSpPr>
        <p:spPr>
          <a:xfrm>
            <a:off x="8885800" y="2597000"/>
            <a:ext cx="92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4"/>
          <p:cNvCxnSpPr>
            <a:stCxn id="132" idx="3"/>
            <a:endCxn id="133" idx="1"/>
          </p:cNvCxnSpPr>
          <p:nvPr/>
        </p:nvCxnSpPr>
        <p:spPr>
          <a:xfrm rot="10800000" flipH="1">
            <a:off x="8886000" y="2596833"/>
            <a:ext cx="920400" cy="120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4"/>
          <p:cNvCxnSpPr>
            <a:endCxn id="134" idx="1"/>
          </p:cNvCxnSpPr>
          <p:nvPr/>
        </p:nvCxnSpPr>
        <p:spPr>
          <a:xfrm>
            <a:off x="8885800" y="2596833"/>
            <a:ext cx="920400" cy="120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4"/>
          <p:cNvCxnSpPr>
            <a:endCxn id="134" idx="1"/>
          </p:cNvCxnSpPr>
          <p:nvPr/>
        </p:nvCxnSpPr>
        <p:spPr>
          <a:xfrm>
            <a:off x="8885800" y="3797233"/>
            <a:ext cx="92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4"/>
          <p:cNvSpPr txBox="1"/>
          <p:nvPr/>
        </p:nvSpPr>
        <p:spPr>
          <a:xfrm>
            <a:off x="9956133" y="3719333"/>
            <a:ext cx="1624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deleted</a:t>
            </a:r>
            <a:endParaRPr sz="32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4950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Counting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maintains an int counter for the number of pointers to the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Another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points at object: increment counter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destroyed: decrement counter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When counter finally reaches zero, delete the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lvl="0" indent="-457189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Counting adds tiny bit of time, space overhead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 Best Practices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8965" lvl="0" indent="-456565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50" dirty="0">
                <a:latin typeface="Source Sans Pro"/>
                <a:ea typeface="Source Sans Pro"/>
                <a:cs typeface="Source Sans Pro"/>
                <a:sym typeface="Source Sans Pro"/>
              </a:rPr>
              <a:t>Don’t use raw * pointers</a:t>
            </a:r>
            <a:endParaRPr lang="en-US" sz="1850">
              <a:latin typeface="Source Sans Pro"/>
              <a:ea typeface="Source Sans Pro"/>
              <a:cs typeface="Source Sans Pro"/>
            </a:endParaRPr>
          </a:p>
          <a:p>
            <a:pPr marL="608965" lvl="0" indent="-456565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50" dirty="0">
                <a:latin typeface="Source Sans Pro"/>
                <a:ea typeface="Source Sans Pro"/>
                <a:cs typeface="Source Sans Pro"/>
                <a:sym typeface="Source Sans Pro"/>
              </a:rPr>
              <a:t>Prefer unique pointer</a:t>
            </a:r>
            <a:endParaRPr sz="1850">
              <a:latin typeface="Source Sans Pro"/>
              <a:ea typeface="Source Sans Pro"/>
              <a:cs typeface="Source Sans Pro"/>
            </a:endParaRPr>
          </a:p>
          <a:p>
            <a:pPr marL="1218565" lvl="1" indent="-42291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sz="1850" dirty="0">
                <a:latin typeface="Source Sans Pro"/>
                <a:ea typeface="Source Sans Pro"/>
                <a:cs typeface="Source Sans Pro"/>
                <a:sym typeface="Source Sans Pro"/>
              </a:rPr>
              <a:t>Practically zero overhead</a:t>
            </a:r>
            <a:endParaRPr sz="1850">
              <a:latin typeface="Source Sans Pro"/>
              <a:ea typeface="Source Sans Pro"/>
              <a:cs typeface="Source Sans Pro"/>
            </a:endParaRPr>
          </a:p>
          <a:p>
            <a:pPr marL="608965" lvl="0" indent="-456565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50" dirty="0">
                <a:latin typeface="Source Sans Pro"/>
                <a:ea typeface="Source Sans Pro"/>
                <a:cs typeface="Source Sans Pro"/>
                <a:sym typeface="Source Sans Pro"/>
              </a:rPr>
              <a:t>Use shared pointer when sharing is necessary</a:t>
            </a:r>
            <a:endParaRPr lang="en" sz="1850" dirty="0">
              <a:latin typeface="Source Sans Pro"/>
              <a:ea typeface="Source Sans Pro"/>
              <a:cs typeface="Source Sans Pro"/>
            </a:endParaRPr>
          </a:p>
          <a:p>
            <a:pPr marL="608965" indent="-456565">
              <a:buFont typeface="Arial"/>
              <a:buChar char="●"/>
            </a:pPr>
            <a:r>
              <a:rPr lang="en" sz="2200" b="1" dirty="0">
                <a:ea typeface="Source Sans Pro"/>
              </a:rPr>
              <a:t>Overhead:</a:t>
            </a:r>
            <a:endParaRPr lang="en" sz="2200" dirty="0">
              <a:latin typeface="Source Sans Pro"/>
              <a:ea typeface="Source Sans Pro"/>
            </a:endParaRPr>
          </a:p>
          <a:p>
            <a:pPr marL="152400" indent="0">
              <a:buNone/>
            </a:pPr>
            <a:r>
              <a:rPr lang="en" sz="2200" b="1" dirty="0">
                <a:latin typeface="Consolas"/>
                <a:ea typeface="Source Sans Pro"/>
              </a:rPr>
              <a:t> std::</a:t>
            </a:r>
            <a:r>
              <a:rPr lang="en" sz="2200" b="1" dirty="0" err="1">
                <a:latin typeface="Consolas"/>
                <a:ea typeface="Source Sans Pro"/>
              </a:rPr>
              <a:t>unique_ptr</a:t>
            </a:r>
            <a:r>
              <a:rPr lang="en" sz="2200" b="1" dirty="0">
                <a:ea typeface="Source Sans Pro"/>
              </a:rPr>
              <a:t>:</a:t>
            </a:r>
            <a:r>
              <a:rPr lang="en" sz="2200" dirty="0">
                <a:solidFill>
                  <a:srgbClr val="374151"/>
                </a:solidFill>
                <a:ea typeface="Source Sans Pro"/>
              </a:rPr>
              <a:t> Generally has lower overhead compared to </a:t>
            </a:r>
            <a:r>
              <a:rPr lang="en" sz="2200" b="1" dirty="0">
                <a:latin typeface="Consolas"/>
                <a:ea typeface="Source Sans Pro"/>
              </a:rPr>
              <a:t>std::</a:t>
            </a:r>
            <a:r>
              <a:rPr lang="en" sz="2200" b="1" dirty="0" err="1">
                <a:latin typeface="Consolas"/>
                <a:ea typeface="Source Sans Pro"/>
              </a:rPr>
              <a:t>shared_ptr</a:t>
            </a:r>
            <a:r>
              <a:rPr lang="en" sz="2200" dirty="0">
                <a:solidFill>
                  <a:srgbClr val="374151"/>
                </a:solidFill>
                <a:ea typeface="Source Sans Pro"/>
              </a:rPr>
              <a:t> because it doesn't need to maintain a reference count.</a:t>
            </a:r>
            <a:endParaRPr lang="en" sz="2200"/>
          </a:p>
          <a:p>
            <a:pPr marL="152400" indent="0">
              <a:buNone/>
            </a:pPr>
            <a:r>
              <a:rPr lang="en" sz="2200" b="1" dirty="0">
                <a:latin typeface="Consolas"/>
                <a:ea typeface="Source Sans Pro"/>
              </a:rPr>
              <a:t> std::</a:t>
            </a:r>
            <a:r>
              <a:rPr lang="en" sz="2200" b="1" dirty="0" err="1">
                <a:latin typeface="Consolas"/>
                <a:ea typeface="Source Sans Pro"/>
              </a:rPr>
              <a:t>shared_ptr</a:t>
            </a:r>
            <a:r>
              <a:rPr lang="en" sz="2200" b="1" dirty="0">
                <a:ea typeface="Source Sans Pro"/>
              </a:rPr>
              <a:t>:</a:t>
            </a:r>
            <a:r>
              <a:rPr lang="en" sz="2200" dirty="0">
                <a:solidFill>
                  <a:srgbClr val="374151"/>
                </a:solidFill>
                <a:ea typeface="Source Sans Pro"/>
              </a:rPr>
              <a:t> Requires additional memory to store the reference count.</a:t>
            </a:r>
            <a:endParaRPr lang="en" sz="2200"/>
          </a:p>
          <a:p>
            <a:pPr marL="608965" indent="-456565">
              <a:buFont typeface="Source Sans Pro"/>
              <a:buChar char="●"/>
            </a:pPr>
            <a:endParaRPr lang="en" sz="1850" dirty="0">
              <a:latin typeface="Source Sans Pro"/>
              <a:ea typeface="Source Sans Pro"/>
              <a:cs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646D-3556-98EC-447E-1ED8813C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and Pointers(Recall) 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216E-D99B-4789-2468-24349754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Allocate a Memory Dynamically we Use Keyword New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en-US" dirty="0"/>
              <a:t>     </a:t>
            </a:r>
            <a:r>
              <a:rPr lang="en-US" b="1" dirty="0"/>
              <a:t> </a:t>
            </a:r>
            <a:r>
              <a:rPr lang="en-US" sz="2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       Int(5)        //  </a:t>
            </a:r>
            <a:r>
              <a:rPr lang="en-US" b="1" dirty="0"/>
              <a:t>  </a:t>
            </a:r>
            <a:endParaRPr lang="en-US" sz="2600" b="1"/>
          </a:p>
          <a:p>
            <a:r>
              <a:rPr lang="en-US" dirty="0"/>
              <a:t>To access the Dynamic Memory we need to create a pointer ..</a:t>
            </a:r>
          </a:p>
          <a:p>
            <a:r>
              <a:rPr lang="en-US" dirty="0"/>
              <a:t>That is the Only Way to </a:t>
            </a:r>
            <a:r>
              <a:rPr lang="en-US" dirty="0" err="1"/>
              <a:t>Acess</a:t>
            </a:r>
            <a:r>
              <a:rPr lang="en-US" dirty="0"/>
              <a:t> the Dynamic memory</a:t>
            </a:r>
          </a:p>
          <a:p>
            <a:pPr lvl="3"/>
            <a:r>
              <a:rPr lang="en-US" dirty="0"/>
              <a:t> </a:t>
            </a:r>
            <a:r>
              <a:rPr lang="en-US" sz="2500" dirty="0"/>
              <a:t> </a:t>
            </a:r>
            <a:r>
              <a:rPr lang="en-US" sz="2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Int* </a:t>
            </a:r>
            <a:r>
              <a:rPr lang="en-US" sz="2500" b="1" err="1">
                <a:solidFill>
                  <a:schemeClr val="tx2">
                    <a:lumMod val="75000"/>
                    <a:lumOff val="25000"/>
                  </a:schemeClr>
                </a:solidFill>
              </a:rPr>
              <a:t>ptr</a:t>
            </a:r>
            <a:r>
              <a:rPr lang="en-US" sz="2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=new Int(5)</a:t>
            </a:r>
          </a:p>
          <a:p>
            <a:r>
              <a:rPr lang="en-US" dirty="0"/>
              <a:t>To Access The Integer Created in The Heap memory Now we can use The pointer 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Std::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&lt;&lt;*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ptr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-----&gt;5</a:t>
            </a:r>
          </a:p>
        </p:txBody>
      </p:sp>
    </p:spTree>
    <p:extLst>
      <p:ext uri="{BB962C8B-B14F-4D97-AF65-F5344CB8AC3E}">
        <p14:creationId xmlns:p14="http://schemas.microsoft.com/office/powerpoint/2010/main" val="41648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4F04-D8E0-F922-9181-94825888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Did You Delete The Allocated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4BCF-6586-1937-44A5-1E459DB2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a must to delete The memory as unattended Memory will course resource utilization which may crash your Program </a:t>
            </a:r>
          </a:p>
          <a:p>
            <a:r>
              <a:rPr lang="en-US" dirty="0"/>
              <a:t>To Delete The memory Simply Delete The Pointer Variable</a:t>
            </a:r>
          </a:p>
          <a:p>
            <a:pPr lvl="3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delete   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ptr</a:t>
            </a:r>
          </a:p>
          <a:p>
            <a:r>
              <a:rPr lang="en-US" sz="2000" dirty="0"/>
              <a:t>Is It Practically Possible to Delete The Memory allocated Each and Every Time Lets look at an Example which might Fail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2A90-1615-E4AD-2024-D200790C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39" y="-170863"/>
            <a:ext cx="6138919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Bug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031FA3-2C4B-59BA-93B3-98CBF306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31" y="2211504"/>
            <a:ext cx="3455821" cy="344783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If C&lt;=0  the code stops it execution as it throws an error .</a:t>
            </a:r>
            <a:endParaRPr lang="en-US" dirty="0"/>
          </a:p>
          <a:p>
            <a:r>
              <a:rPr lang="en-US" sz="2000" dirty="0"/>
              <a:t>The Code Execution Ends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Observe</a:t>
            </a:r>
            <a:r>
              <a:rPr lang="en-US" sz="2000" dirty="0"/>
              <a:t>: The Memory is not yet Freed as the Line is not Executed </a:t>
            </a:r>
          </a:p>
          <a:p>
            <a:endParaRPr lang="en-US" sz="2000" dirty="0"/>
          </a:p>
          <a:p>
            <a:r>
              <a:rPr lang="en-US" sz="2000" dirty="0"/>
              <a:t>To Solve this Problem we will look into something known as Smart pointers</a:t>
            </a:r>
          </a:p>
        </p:txBody>
      </p:sp>
      <p:pic>
        <p:nvPicPr>
          <p:cNvPr id="4" name="Content Placeholder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35188D9-4E4B-A7EB-6D07-FF89C50E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2235653"/>
            <a:ext cx="6389346" cy="364096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8F2478-54C3-EB4A-1563-DCD0AC974766}"/>
              </a:ext>
            </a:extLst>
          </p:cNvPr>
          <p:cNvSpPr txBox="1"/>
          <p:nvPr/>
        </p:nvSpPr>
        <p:spPr>
          <a:xfrm>
            <a:off x="8585371" y="2085202"/>
            <a:ext cx="2574324" cy="3565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F337-0C91-A683-E9E5-25634FD0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9AFE-90F2-A0A3-3823-9679218B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They are Two Types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Unique Pointer 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Shared Pointer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The Smart Pointers eliminates the need for deleting the allocated </a:t>
            </a:r>
            <a:r>
              <a:rPr lang="en-US"/>
              <a:t>Memory, the smart Pointers manage the memory automatically.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736B-9752-17F1-69A9-C1C585DB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C++: std::</a:t>
            </a:r>
            <a:r>
              <a:rPr lang="en-US" dirty="0" err="1">
                <a:ea typeface="+mj-lt"/>
                <a:cs typeface="+mj-lt"/>
              </a:rPr>
              <a:t>unique_ptr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48AE-6114-562E-F519-787D658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i="1" dirty="0">
                <a:solidFill>
                  <a:srgbClr val="424242"/>
                </a:solidFill>
                <a:ea typeface="+mn-lt"/>
                <a:cs typeface="+mn-lt"/>
              </a:rPr>
              <a:t>Unique pointer:</a:t>
            </a:r>
            <a:r>
              <a:rPr lang="en-US" sz="2600" dirty="0">
                <a:solidFill>
                  <a:srgbClr val="424242"/>
                </a:solidFill>
                <a:ea typeface="+mn-lt"/>
                <a:cs typeface="+mn-lt"/>
              </a:rPr>
              <a:t> the only pointer to an object</a:t>
            </a:r>
            <a:endParaRPr lang="en-US" sz="2600" dirty="0"/>
          </a:p>
          <a:p>
            <a:r>
              <a:rPr lang="en-US" sz="2600">
                <a:solidFill>
                  <a:srgbClr val="424242"/>
                </a:solidFill>
                <a:ea typeface="+mn-lt"/>
                <a:cs typeface="+mn-lt"/>
              </a:rPr>
              <a:t>Covers most use cases</a:t>
            </a:r>
            <a:endParaRPr lang="en-US" sz="2600"/>
          </a:p>
          <a:p>
            <a:r>
              <a:rPr lang="en-US" sz="2600">
                <a:solidFill>
                  <a:srgbClr val="424242"/>
                </a:solidFill>
                <a:ea typeface="+mn-lt"/>
                <a:cs typeface="+mn-lt"/>
              </a:rPr>
              <a:t>Later: </a:t>
            </a:r>
            <a:r>
              <a:rPr lang="en-US" sz="2600" i="1">
                <a:solidFill>
                  <a:srgbClr val="424242"/>
                </a:solidFill>
                <a:ea typeface="+mn-lt"/>
                <a:cs typeface="+mn-lt"/>
              </a:rPr>
              <a:t>shared pointer</a:t>
            </a:r>
            <a:r>
              <a:rPr lang="en-US" sz="2600">
                <a:solidFill>
                  <a:srgbClr val="424242"/>
                </a:solidFill>
                <a:ea typeface="+mn-lt"/>
                <a:cs typeface="+mn-lt"/>
              </a:rPr>
              <a:t> for multiple pointers to the same object</a:t>
            </a:r>
            <a:endParaRPr lang="en-US" sz="2600"/>
          </a:p>
          <a:p>
            <a:r>
              <a:rPr lang="en-US" sz="2600" dirty="0">
                <a:solidFill>
                  <a:srgbClr val="424242"/>
                </a:solidFill>
                <a:latin typeface="Consolas"/>
              </a:rPr>
              <a:t>std::</a:t>
            </a:r>
            <a:r>
              <a:rPr lang="en-US" sz="2600" err="1">
                <a:solidFill>
                  <a:srgbClr val="424242"/>
                </a:solidFill>
                <a:latin typeface="Consolas"/>
              </a:rPr>
              <a:t>unique_ptr</a:t>
            </a:r>
            <a:r>
              <a:rPr lang="en-US" sz="2600" dirty="0">
                <a:solidFill>
                  <a:srgbClr val="424242"/>
                </a:solidFill>
                <a:latin typeface="Consolas"/>
              </a:rPr>
              <a:t>&lt;T&gt;</a:t>
            </a:r>
            <a:r>
              <a:rPr lang="en-US" sz="2600" dirty="0">
                <a:solidFill>
                  <a:srgbClr val="424242"/>
                </a:solidFill>
                <a:ea typeface="+mn-lt"/>
                <a:cs typeface="+mn-lt"/>
              </a:rPr>
              <a:t>: pointer that </a:t>
            </a:r>
            <a:r>
              <a:rPr lang="en-US" sz="2600" i="1" dirty="0">
                <a:solidFill>
                  <a:srgbClr val="424242"/>
                </a:solidFill>
                <a:ea typeface="+mn-lt"/>
                <a:cs typeface="+mn-lt"/>
              </a:rPr>
              <a:t>owns</a:t>
            </a:r>
            <a:r>
              <a:rPr lang="en-US" sz="2600" dirty="0">
                <a:solidFill>
                  <a:srgbClr val="424242"/>
                </a:solidFill>
                <a:ea typeface="+mn-lt"/>
                <a:cs typeface="+mn-lt"/>
              </a:rPr>
              <a:t> an object of type </a:t>
            </a:r>
            <a:r>
              <a:rPr lang="en-US" sz="2600" dirty="0">
                <a:solidFill>
                  <a:srgbClr val="424242"/>
                </a:solidFill>
                <a:latin typeface="Consolas"/>
              </a:rPr>
              <a:t>T</a:t>
            </a:r>
            <a:endParaRPr lang="en-US" sz="2600" dirty="0"/>
          </a:p>
          <a:p>
            <a:r>
              <a:rPr lang="en-US" sz="2600" dirty="0">
                <a:solidFill>
                  <a:srgbClr val="424242"/>
                </a:solidFill>
                <a:ea typeface="+mn-lt"/>
                <a:cs typeface="+mn-lt"/>
              </a:rPr>
              <a:t>The pointer </a:t>
            </a:r>
            <a:r>
              <a:rPr lang="en-US" sz="2600" err="1">
                <a:solidFill>
                  <a:srgbClr val="424242"/>
                </a:solidFill>
                <a:ea typeface="+mn-lt"/>
                <a:cs typeface="+mn-lt"/>
              </a:rPr>
              <a:t>class’</a:t>
            </a:r>
            <a:r>
              <a:rPr lang="en-US" sz="2600" dirty="0">
                <a:solidFill>
                  <a:srgbClr val="424242"/>
                </a:solidFill>
                <a:ea typeface="+mn-lt"/>
                <a:cs typeface="+mn-lt"/>
              </a:rPr>
              <a:t> destructor automatically </a:t>
            </a:r>
            <a:r>
              <a:rPr lang="en-US" sz="2600" dirty="0">
                <a:solidFill>
                  <a:srgbClr val="424242"/>
                </a:solidFill>
                <a:latin typeface="Consolas"/>
              </a:rPr>
              <a:t>delete</a:t>
            </a:r>
            <a:r>
              <a:rPr lang="en-US" sz="2600" dirty="0">
                <a:solidFill>
                  <a:srgbClr val="424242"/>
                </a:solidFill>
                <a:ea typeface="+mn-lt"/>
                <a:cs typeface="+mn-lt"/>
              </a:rPr>
              <a:t>s the owned object</a:t>
            </a:r>
            <a:endParaRPr lang="en-US" sz="2600" dirty="0"/>
          </a:p>
          <a:p>
            <a:r>
              <a:rPr lang="en-US" sz="2600" dirty="0">
                <a:solidFill>
                  <a:srgbClr val="424242"/>
                </a:solidFill>
                <a:ea typeface="+mn-lt"/>
                <a:cs typeface="+mn-lt"/>
              </a:rPr>
              <a:t>May own nothing (null)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F2A-EDA4-3DB6-6F4A-5E5A7576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9217-2AA9-8F15-EB3F-9DE15A75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  <a:t>void Operation(int count) </a:t>
            </a:r>
            <a:r>
              <a:rPr lang="en-US" sz="2500" dirty="0">
                <a:solidFill>
                  <a:srgbClr val="424242"/>
                </a:solidFill>
                <a:latin typeface="Consolas"/>
              </a:rPr>
              <a:t>{</a:t>
            </a:r>
            <a:br>
              <a:rPr lang="en-US" sz="2500" dirty="0">
                <a:latin typeface="Consolas"/>
              </a:rPr>
            </a:br>
            <a:r>
              <a:rPr lang="en-US" sz="2500" dirty="0">
                <a:solidFill>
                  <a:srgbClr val="424242"/>
                </a:solidFill>
                <a:latin typeface="Consolas"/>
              </a:rPr>
              <a:t>  </a:t>
            </a:r>
            <a:r>
              <a:rPr lang="en-US" sz="2500" dirty="0">
                <a:solidFill>
                  <a:schemeClr val="accent1"/>
                </a:solidFill>
                <a:latin typeface="Consolas"/>
              </a:rPr>
              <a:t>std::</a:t>
            </a:r>
            <a:r>
              <a:rPr lang="en-US" sz="2500" err="1">
                <a:solidFill>
                  <a:schemeClr val="accent1"/>
                </a:solidFill>
                <a:latin typeface="Consolas"/>
              </a:rPr>
              <a:t>unique_ptr</a:t>
            </a:r>
            <a:r>
              <a:rPr lang="en-US" sz="2500" dirty="0">
                <a:solidFill>
                  <a:schemeClr val="accent1"/>
                </a:solidFill>
                <a:latin typeface="Consolas"/>
              </a:rPr>
              <a:t>&lt;T&gt; </a:t>
            </a:r>
            <a:r>
              <a:rPr lang="en-US" sz="2500" err="1">
                <a:solidFill>
                  <a:schemeClr val="accent1"/>
                </a:solidFill>
                <a:latin typeface="Consolas"/>
              </a:rPr>
              <a:t>temp_array</a:t>
            </a:r>
            <a:r>
              <a:rPr lang="en-US" sz="2500" dirty="0">
                <a:solidFill>
                  <a:schemeClr val="accent1"/>
                </a:solidFill>
                <a:latin typeface="Consolas"/>
              </a:rPr>
              <a:t>(new T[size_])</a:t>
            </a:r>
            <a:r>
              <a:rPr lang="en-US" sz="2500" dirty="0">
                <a:solidFill>
                  <a:srgbClr val="424242"/>
                </a:solidFill>
                <a:latin typeface="Consolas"/>
              </a:rPr>
              <a:t>;</a:t>
            </a:r>
            <a:br>
              <a:rPr lang="en-US" sz="2500" dirty="0">
                <a:latin typeface="Consolas"/>
              </a:rPr>
            </a:br>
            <a:r>
              <a:rPr lang="en-US" sz="2500" dirty="0">
                <a:solidFill>
                  <a:srgbClr val="424242"/>
                </a:solidFill>
                <a:latin typeface="Consolas"/>
              </a:rPr>
              <a:t>  …</a:t>
            </a:r>
            <a:br>
              <a:rPr lang="en-US" sz="2500" dirty="0">
                <a:latin typeface="Consolas"/>
              </a:rPr>
            </a:br>
            <a:r>
              <a:rPr lang="en-US" sz="2500" dirty="0">
                <a:solidFill>
                  <a:srgbClr val="424242"/>
                </a:solidFill>
                <a:latin typeface="Consolas"/>
              </a:rPr>
              <a:t>  </a:t>
            </a:r>
            <a:r>
              <a:rPr lang="en-US" sz="25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  <a:t>if (count &lt;= 0) {</a:t>
            </a:r>
            <a:br>
              <a:rPr lang="en-US" sz="25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</a:br>
            <a:r>
              <a:rPr lang="en-US" sz="25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  <a:t>    throw std::</a:t>
            </a:r>
            <a:r>
              <a:rPr lang="en-US" sz="250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  <a:t>argument_error</a:t>
            </a:r>
            <a:r>
              <a:rPr lang="en-US" sz="25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  <a:t>(“count must be positive”);</a:t>
            </a:r>
            <a:br>
              <a:rPr lang="en-US" sz="25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</a:br>
            <a:r>
              <a:rPr lang="en-US" sz="25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  <a:t>  }</a:t>
            </a:r>
            <a:br>
              <a:rPr lang="en-US" sz="25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</a:br>
            <a:r>
              <a:rPr lang="en-US" sz="2500" dirty="0">
                <a:solidFill>
                  <a:srgbClr val="424242"/>
                </a:solidFill>
                <a:latin typeface="Consolas"/>
              </a:rPr>
              <a:t>  …</a:t>
            </a:r>
            <a:br>
              <a:rPr lang="en-US" sz="2500" dirty="0">
                <a:latin typeface="Consolas"/>
              </a:rPr>
            </a:br>
            <a:r>
              <a:rPr lang="en-US" sz="2500" dirty="0">
                <a:solidFill>
                  <a:srgbClr val="424242"/>
                </a:solidFill>
                <a:latin typeface="Consolas"/>
              </a:rPr>
              <a:t>  </a:t>
            </a:r>
            <a:r>
              <a:rPr lang="en-US" sz="2500" dirty="0">
                <a:solidFill>
                  <a:schemeClr val="accent3"/>
                </a:solidFill>
                <a:latin typeface="Consolas"/>
              </a:rPr>
              <a:t>// no explicit delete [] anywhere</a:t>
            </a:r>
            <a:br>
              <a:rPr lang="en-US" sz="2500" dirty="0">
                <a:latin typeface="Consolas"/>
              </a:rPr>
            </a:br>
            <a:r>
              <a:rPr lang="en-US" sz="25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/>
              </a:rPr>
              <a:t>}</a:t>
            </a:r>
            <a:endParaRPr lang="en-US" sz="2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7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FE5F-0758-0A7B-2DDC-4B7DB618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Unique Pointer Operations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D685-7D41-562F-D505-252687CA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ea typeface="+mn-lt"/>
                <a:cs typeface="+mn-lt"/>
              </a:rPr>
              <a:t>Default constructor: creates a unique pointer that owns nothing</a:t>
            </a:r>
            <a:endParaRPr lang="en-US" sz="2500" dirty="0"/>
          </a:p>
          <a:p>
            <a:r>
              <a:rPr lang="en-US" sz="2500" dirty="0">
                <a:ea typeface="+mn-lt"/>
                <a:cs typeface="+mn-lt"/>
              </a:rPr>
              <a:t>Single-argument constructor std::</a:t>
            </a:r>
            <a:r>
              <a:rPr lang="en-US" sz="2500" dirty="0" err="1">
                <a:ea typeface="+mn-lt"/>
                <a:cs typeface="+mn-lt"/>
              </a:rPr>
              <a:t>unique_ptr</a:t>
            </a:r>
            <a:r>
              <a:rPr lang="en-US" sz="2500" dirty="0">
                <a:ea typeface="+mn-lt"/>
                <a:cs typeface="+mn-lt"/>
              </a:rPr>
              <a:t>&lt;T&gt;(T* obj): owns obj</a:t>
            </a:r>
            <a:endParaRPr lang="en-US" sz="2500" dirty="0"/>
          </a:p>
          <a:p>
            <a:r>
              <a:rPr lang="en-US" sz="2500" dirty="0">
                <a:ea typeface="+mn-lt"/>
                <a:cs typeface="+mn-lt"/>
              </a:rPr>
              <a:t>Operators work like raw pointers:</a:t>
            </a:r>
            <a:endParaRPr lang="en-US" sz="25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500" dirty="0">
                <a:ea typeface="+mn-lt"/>
                <a:cs typeface="+mn-lt"/>
              </a:rPr>
              <a:t>*</a:t>
            </a:r>
            <a:r>
              <a:rPr lang="en-US" sz="2500" dirty="0" err="1">
                <a:ea typeface="+mn-lt"/>
                <a:cs typeface="+mn-lt"/>
              </a:rPr>
              <a:t>ptr</a:t>
            </a:r>
            <a:r>
              <a:rPr lang="en-US" sz="2500" dirty="0">
                <a:ea typeface="+mn-lt"/>
                <a:cs typeface="+mn-lt"/>
              </a:rPr>
              <a:t> dereference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500" dirty="0" err="1">
                <a:ea typeface="+mn-lt"/>
                <a:cs typeface="+mn-lt"/>
              </a:rPr>
              <a:t>ptr</a:t>
            </a:r>
            <a:r>
              <a:rPr lang="en-US" sz="2500" dirty="0">
                <a:ea typeface="+mn-lt"/>
                <a:cs typeface="+mn-lt"/>
              </a:rPr>
              <a:t>-&gt; arrow operator</a:t>
            </a:r>
          </a:p>
          <a:p>
            <a:r>
              <a:rPr lang="en-US" sz="2500" dirty="0" err="1">
                <a:ea typeface="+mn-lt"/>
                <a:cs typeface="+mn-lt"/>
              </a:rPr>
              <a:t>ptr.get</a:t>
            </a:r>
            <a:r>
              <a:rPr lang="en-US" sz="2500" dirty="0">
                <a:ea typeface="+mn-lt"/>
                <a:cs typeface="+mn-lt"/>
              </a:rPr>
              <a:t>(): return T* raw pointer to owned object</a:t>
            </a:r>
            <a:endParaRPr lang="en-US" sz="2500" dirty="0"/>
          </a:p>
          <a:p>
            <a:r>
              <a:rPr lang="en-US" sz="2500" dirty="0" err="1">
                <a:ea typeface="+mn-lt"/>
                <a:cs typeface="+mn-lt"/>
              </a:rPr>
              <a:t>ptr.swap</a:t>
            </a:r>
            <a:r>
              <a:rPr lang="en-US" sz="2500" dirty="0">
                <a:ea typeface="+mn-lt"/>
                <a:cs typeface="+mn-lt"/>
              </a:rPr>
              <a:t>(</a:t>
            </a:r>
            <a:r>
              <a:rPr lang="en-US" sz="2500" dirty="0" err="1">
                <a:ea typeface="+mn-lt"/>
                <a:cs typeface="+mn-lt"/>
              </a:rPr>
              <a:t>other_ptr</a:t>
            </a:r>
            <a:r>
              <a:rPr lang="en-US" sz="2500" dirty="0">
                <a:ea typeface="+mn-lt"/>
                <a:cs typeface="+mn-lt"/>
              </a:rPr>
              <a:t>): exchange contents of the two pointers</a:t>
            </a:r>
            <a:endParaRPr lang="en-US" sz="2500" dirty="0"/>
          </a:p>
          <a:p>
            <a:endParaRPr lang="en-US" sz="2500" dirty="0">
              <a:ea typeface="+mn-lt"/>
              <a:cs typeface="+mn-lt"/>
            </a:endParaRPr>
          </a:p>
          <a:p>
            <a:endParaRPr lang="en-US" sz="2500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4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C2A8-A969-0723-0989-0BA8692D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rial"/>
                <a:cs typeface="Arial"/>
              </a:rPr>
              <a:t>std::</a:t>
            </a:r>
            <a:r>
              <a:rPr lang="en-US" sz="3500" dirty="0" err="1">
                <a:latin typeface="Arial"/>
                <a:cs typeface="Arial"/>
              </a:rPr>
              <a:t>make_unique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1FC9-B59A-F5BC-D353-318FE455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Function std::</a:t>
            </a:r>
            <a:r>
              <a:rPr lang="en-US" sz="2000" dirty="0" err="1">
                <a:latin typeface="Arial"/>
                <a:cs typeface="Arial"/>
              </a:rPr>
              <a:t>make_unique</a:t>
            </a:r>
            <a:r>
              <a:rPr lang="en-US" sz="2000" dirty="0">
                <a:latin typeface="Arial"/>
                <a:cs typeface="Arial"/>
              </a:rPr>
              <a:t>&lt;T&gt;(</a:t>
            </a:r>
            <a:r>
              <a:rPr lang="en-US" sz="2000" dirty="0" err="1">
                <a:latin typeface="Arial"/>
                <a:cs typeface="Arial"/>
              </a:rPr>
              <a:t>arg</a:t>
            </a:r>
            <a:r>
              <a:rPr lang="en-US" sz="2000" dirty="0">
                <a:latin typeface="Arial"/>
                <a:cs typeface="Arial"/>
              </a:rPr>
              <a:t>…)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Arial"/>
                <a:cs typeface="Arial"/>
              </a:rPr>
              <a:t>returns the equivalent of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Arial"/>
                <a:cs typeface="Arial"/>
              </a:rPr>
              <a:t>std::</a:t>
            </a:r>
            <a:r>
              <a:rPr lang="en-US" sz="2000" dirty="0" err="1">
                <a:latin typeface="Arial"/>
                <a:cs typeface="Arial"/>
              </a:rPr>
              <a:t>unique_ptr</a:t>
            </a:r>
            <a:r>
              <a:rPr lang="en-US" sz="2000" dirty="0">
                <a:latin typeface="Arial"/>
                <a:cs typeface="Arial"/>
              </a:rPr>
              <a:t>&lt;T&gt;(new T(</a:t>
            </a:r>
            <a:r>
              <a:rPr lang="en-US" sz="2000" dirty="0" err="1">
                <a:latin typeface="Arial"/>
                <a:cs typeface="Arial"/>
              </a:rPr>
              <a:t>arg</a:t>
            </a:r>
            <a:r>
              <a:rPr lang="en-US" sz="2000" dirty="0">
                <a:latin typeface="Arial"/>
                <a:cs typeface="Arial"/>
              </a:rPr>
              <a:t>…))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Arial"/>
                <a:cs typeface="Arial"/>
              </a:rPr>
              <a:t>so you don’t ever need to see/use new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Modern Writer</vt:lpstr>
      <vt:lpstr>C++ Review-02</vt:lpstr>
      <vt:lpstr>Dynamic Memory and Pointers(Recall) </vt:lpstr>
      <vt:lpstr>Wait Did You Delete The Allocated Memory</vt:lpstr>
      <vt:lpstr>Bug Example</vt:lpstr>
      <vt:lpstr>Smart Pointers in C++</vt:lpstr>
      <vt:lpstr>C++: std::unique_ptr</vt:lpstr>
      <vt:lpstr>Use Case</vt:lpstr>
      <vt:lpstr>Unique Pointer Operations </vt:lpstr>
      <vt:lpstr>std::make_unique</vt:lpstr>
      <vt:lpstr>Regular vs Make Unique</vt:lpstr>
      <vt:lpstr>PowerPoint Presentation</vt:lpstr>
      <vt:lpstr>Std::Shared_Pointer</vt:lpstr>
      <vt:lpstr>Understand the Problem</vt:lpstr>
      <vt:lpstr>Example</vt:lpstr>
      <vt:lpstr>Example</vt:lpstr>
      <vt:lpstr>Reference Counting</vt:lpstr>
      <vt:lpstr>Smart Pointer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177</cp:revision>
  <dcterms:created xsi:type="dcterms:W3CDTF">2024-01-27T19:49:50Z</dcterms:created>
  <dcterms:modified xsi:type="dcterms:W3CDTF">2024-01-27T21:10:06Z</dcterms:modified>
</cp:coreProperties>
</file>