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82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embeddedFontLst>
    <p:embeddedFont>
      <p:font typeface="Gill Sans MT" panose="020B0502020104020203" pitchFamily="34" charset="0"/>
      <p:regular r:id="rId12"/>
      <p:bold r:id="rId13"/>
      <p:italic r:id="rId14"/>
      <p:boldItalic r:id="rId15"/>
    </p:embeddedFont>
    <p:embeddedFont>
      <p:font typeface="Wingdings 2" panose="05020102010507070707" pitchFamily="18" charset="2"/>
      <p:regular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72" d="100"/>
          <a:sy n="72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 name popularity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0.00%</c:formatCode>
                <c:ptCount val="4"/>
                <c:pt idx="0">
                  <c:v>4.2999999999999997E-2</c:v>
                </c:pt>
                <c:pt idx="1">
                  <c:v>2.5000000000000001E-2</c:v>
                </c:pt>
                <c:pt idx="2">
                  <c:v>3.5000000000000003E-2</c:v>
                </c:pt>
                <c:pt idx="3">
                  <c:v>2.1000000000000001E-2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31-4EFD-8B75-9536854FF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388432"/>
        <c:axId val="315258672"/>
      </c:lineChart>
      <c:catAx>
        <c:axId val="11338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258672"/>
        <c:crosses val="autoZero"/>
        <c:auto val="1"/>
        <c:lblAlgn val="ctr"/>
        <c:lblOffset val="100"/>
        <c:noMultiLvlLbl val="0"/>
      </c:catAx>
      <c:valAx>
        <c:axId val="31525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38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09DC4D6-251A-4E32-9F58-5EF63A864BC7}" type="datetimeFigureOut">
              <a:rPr lang="en-US" smtClean="0"/>
              <a:pPr/>
              <a:t>2017-05-30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8457CA08-D0DF-4B92-803D-2F678DDCE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FE1E7E57-1F10-4268-99D2-CEDBAC6DAB5A}" type="datetimeFigureOut">
              <a:rPr lang="en-US" smtClean="0"/>
              <a:pPr/>
              <a:t>2017-05-30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2386A3-2E31-4C9B-B0BE-45709ADB9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multiple</a:t>
            </a:r>
            <a:r>
              <a:rPr lang="en-US" baseline="0" dirty="0"/>
              <a:t> points, if necessary.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brief bullets and discuss</a:t>
            </a:r>
            <a:r>
              <a:rPr lang="en-US" baseline="0" dirty="0"/>
              <a:t> details verbally.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2017-05-30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2017-05-30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2017-05-30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2017-05-30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ADA7-12A5-4168-87FD-0A7BA931419B}" type="datetime1">
              <a:rPr lang="en-US" smtClean="0"/>
              <a:pPr/>
              <a:t>2017-05-30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5A2C-8CF9-418C-929E-59F23F70E5F3}" type="datetime1">
              <a:rPr lang="en-US" smtClean="0"/>
              <a:pPr/>
              <a:t>2017-05-30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9BAF-DF50-49A9-A24B-E772F34D4EE8}" type="datetime1">
              <a:rPr lang="en-US" smtClean="0"/>
              <a:pPr/>
              <a:t>2017-05-30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9F9C-0FE7-4725-BBF1-3A439DEFF6B8}" type="datetime1">
              <a:rPr lang="en-US" smtClean="0"/>
              <a:pPr/>
              <a:t>2017-05-30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2ABE-290F-4556-9BE6-EA283C4356C3}" type="datetime1">
              <a:rPr lang="en-US" smtClean="0"/>
              <a:pPr/>
              <a:t>2017-05-30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7221-B4EC-499E-8F13-52A4FCD99E36}" type="datetime1">
              <a:rPr lang="en-US" smtClean="0"/>
              <a:pPr/>
              <a:t>2017-05-30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42D-FBEA-40C8-ACF1-388DE857BC66}" type="datetime1">
              <a:rPr lang="en-US" smtClean="0"/>
              <a:pPr/>
              <a:t>2017-05-30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A33440A-D04E-4FB0-ACBB-D1FD42651063}" type="datetime1">
              <a:rPr lang="en-US" smtClean="0"/>
              <a:pPr algn="r"/>
              <a:t>2017-05-30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Roger and Roderick	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Future for Names Starting With ‘R’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Statement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increase the proportion of the population with names starting with an ‘R’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leverage advertising capacities to popularize names starting with an ‘R’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instill a sense of pride to those with names starting with an ‘R’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Objective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increase in the proportion of people with names starting with an ‘R’ to 10% by the year 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greater availability of names starting with an ‘R’ – expect increase of 200 unique given names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Situation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aren’t enough names starting with an ‘R’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People are forgetting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Roman Empire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Rokossovsky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Rheims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Roma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(the list goes on…)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0" y="3657600"/>
            <a:ext cx="238125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Here?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Slowly, names starting with ‘K’ (e.g. Kyle) and ‘T’ (e.g. Tucker) have increased in popularity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People had difficulty pronouncing ‘Richard’, ‘Ricky’, and ‘Remy’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We can’t simply assume that ‘R’ will return to popularity by itself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659363551"/>
              </p:ext>
            </p:extLst>
          </p:nvPr>
        </p:nvGraphicFramePr>
        <p:xfrm>
          <a:off x="1676400" y="3352800"/>
          <a:ext cx="68580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Options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Advertise – may be costly, but effective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Change our own names – may cause some confusion, but could help a bit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Ask others to change their names – would be a bit awkward, but could help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Vote for people named ‘Ronald’ – unlikely to have an impact now, but worked fine for us in the 1980s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Take out a full-page ad in the national newspaper of record in each developed country touting names beginning with ‘R’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Change our names to ‘Roger’, ‘Roderick’, and ‘Robert’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Measure the impact by looking at census records for the next few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Look at alternate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Disband by 2025 if goals are met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DE0C9A-E7EA-4130-A638-8C6570FF0C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strategy recommendation</Template>
  <TotalTime>0</TotalTime>
  <Words>342</Words>
  <Application>Microsoft Office PowerPoint</Application>
  <PresentationFormat>On-screen Show (4:3)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Gill Sans MT</vt:lpstr>
      <vt:lpstr>Wingdings 2</vt:lpstr>
      <vt:lpstr>Arial</vt:lpstr>
      <vt:lpstr>Verdana</vt:lpstr>
      <vt:lpstr>Calibri</vt:lpstr>
      <vt:lpstr>Solstice</vt:lpstr>
      <vt:lpstr>Roger and Roderick </vt:lpstr>
      <vt:lpstr>Vision Statement</vt:lpstr>
      <vt:lpstr>Goal and Objective</vt:lpstr>
      <vt:lpstr>Today’s Situation</vt:lpstr>
      <vt:lpstr>How Did We Get Here?</vt:lpstr>
      <vt:lpstr>Available Options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2017-05-30T17:13:47Z</dcterms:created>
  <dcterms:modified xsi:type="dcterms:W3CDTF">2017-05-30T18:09:20Z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TC101671299990</vt:lpwstr>
  </property>
</Properties>
</file>