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67" r:id="rId3"/>
    <p:sldId id="257" r:id="rId4"/>
    <p:sldId id="268" r:id="rId5"/>
    <p:sldId id="259" r:id="rId6"/>
    <p:sldId id="258" r:id="rId7"/>
    <p:sldId id="260" r:id="rId8"/>
    <p:sldId id="269" r:id="rId9"/>
    <p:sldId id="262" r:id="rId10"/>
    <p:sldId id="270" r:id="rId11"/>
    <p:sldId id="261" r:id="rId12"/>
    <p:sldId id="266" r:id="rId13"/>
    <p:sldId id="264" r:id="rId14"/>
    <p:sldId id="277" r:id="rId15"/>
    <p:sldId id="278" r:id="rId16"/>
    <p:sldId id="279" r:id="rId17"/>
    <p:sldId id="272" r:id="rId18"/>
    <p:sldId id="276" r:id="rId19"/>
    <p:sldId id="273" r:id="rId20"/>
    <p:sldId id="274" r:id="rId21"/>
    <p:sldId id="275" r:id="rId22"/>
    <p:sldId id="265" r:id="rId23"/>
    <p:sldId id="27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76F88-E981-2B2D-8442-E8FCF05B562B}" v="2952" dt="2025-03-11T23:25:21.148"/>
    <p1510:client id="{6B5F8290-81B0-F8E6-5E4F-235BC8329014}" v="875" dt="2025-03-12T17:12:11.551"/>
    <p1510:client id="{6BC0B987-7DEF-BE3F-FC3B-53606523143A}" v="649" dt="2025-03-12T20:49:09.992"/>
    <p1510:client id="{8CC45DE2-9C09-FF79-FA1D-486CEC0AEE48}" v="71" dt="2025-03-12T17:20:16.420"/>
    <p1510:client id="{A4A2AB39-6871-1872-9D8E-18A25457FB2E}" v="243" dt="2025-03-13T10:35:02.900"/>
    <p1510:client id="{E6EB7E6B-FD00-D4E2-7C8A-C419D4A09E31}" v="1646" dt="2025-03-12T09:31:17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Эмилия Волкова" userId="478bba893ce632df" providerId="Windows Live" clId="Web-{A4A2AB39-6871-1872-9D8E-18A25457FB2E}"/>
    <pc:docChg chg="modSld">
      <pc:chgData name="Эмилия Волкова" userId="478bba893ce632df" providerId="Windows Live" clId="Web-{A4A2AB39-6871-1872-9D8E-18A25457FB2E}" dt="2025-03-13T10:35:02.900" v="137" actId="1076"/>
      <pc:docMkLst>
        <pc:docMk/>
      </pc:docMkLst>
      <pc:sldChg chg="modSp">
        <pc:chgData name="Эмилия Волкова" userId="478bba893ce632df" providerId="Windows Live" clId="Web-{A4A2AB39-6871-1872-9D8E-18A25457FB2E}" dt="2025-03-13T10:10:40.903" v="90" actId="20577"/>
        <pc:sldMkLst>
          <pc:docMk/>
          <pc:sldMk cId="2083052541" sldId="258"/>
        </pc:sldMkLst>
        <pc:spChg chg="mod">
          <ac:chgData name="Эмилия Волкова" userId="478bba893ce632df" providerId="Windows Live" clId="Web-{A4A2AB39-6871-1872-9D8E-18A25457FB2E}" dt="2025-03-13T10:10:40.903" v="90" actId="20577"/>
          <ac:spMkLst>
            <pc:docMk/>
            <pc:sldMk cId="2083052541" sldId="258"/>
            <ac:spMk id="17" creationId="{1CA28ABF-4F6A-6037-2A8C-E4422F54DDAE}"/>
          </ac:spMkLst>
        </pc:spChg>
      </pc:sldChg>
      <pc:sldChg chg="modSp">
        <pc:chgData name="Эмилия Волкова" userId="478bba893ce632df" providerId="Windows Live" clId="Web-{A4A2AB39-6871-1872-9D8E-18A25457FB2E}" dt="2025-03-13T09:43:13.243" v="1" actId="1076"/>
        <pc:sldMkLst>
          <pc:docMk/>
          <pc:sldMk cId="1320141403" sldId="260"/>
        </pc:sldMkLst>
        <pc:picChg chg="mod">
          <ac:chgData name="Эмилия Волкова" userId="478bba893ce632df" providerId="Windows Live" clId="Web-{A4A2AB39-6871-1872-9D8E-18A25457FB2E}" dt="2025-03-13T09:43:13.243" v="1" actId="1076"/>
          <ac:picMkLst>
            <pc:docMk/>
            <pc:sldMk cId="1320141403" sldId="260"/>
            <ac:picMk id="2" creationId="{A9D88ED9-88BF-2B5A-F78C-655832E06909}"/>
          </ac:picMkLst>
        </pc:picChg>
      </pc:sldChg>
      <pc:sldChg chg="modSp">
        <pc:chgData name="Эмилия Волкова" userId="478bba893ce632df" providerId="Windows Live" clId="Web-{A4A2AB39-6871-1872-9D8E-18A25457FB2E}" dt="2025-03-13T10:35:02.900" v="137" actId="1076"/>
        <pc:sldMkLst>
          <pc:docMk/>
          <pc:sldMk cId="3301192943" sldId="261"/>
        </pc:sldMkLst>
        <pc:spChg chg="mod">
          <ac:chgData name="Эмилия Волкова" userId="478bba893ce632df" providerId="Windows Live" clId="Web-{A4A2AB39-6871-1872-9D8E-18A25457FB2E}" dt="2025-03-13T10:35:02.900" v="137" actId="1076"/>
          <ac:spMkLst>
            <pc:docMk/>
            <pc:sldMk cId="3301192943" sldId="261"/>
            <ac:spMk id="3" creationId="{00000000-0000-0000-0000-000000000000}"/>
          </ac:spMkLst>
        </pc:spChg>
        <pc:spChg chg="mod">
          <ac:chgData name="Эмилия Волкова" userId="478bba893ce632df" providerId="Windows Live" clId="Web-{A4A2AB39-6871-1872-9D8E-18A25457FB2E}" dt="2025-03-13T10:34:16.899" v="136" actId="20577"/>
          <ac:spMkLst>
            <pc:docMk/>
            <pc:sldMk cId="3301192943" sldId="261"/>
            <ac:spMk id="17" creationId="{2D62D4A4-DB45-4AE4-F778-9935D11698A0}"/>
          </ac:spMkLst>
        </pc:spChg>
        <pc:picChg chg="mod">
          <ac:chgData name="Эмилия Волкова" userId="478bba893ce632df" providerId="Windows Live" clId="Web-{A4A2AB39-6871-1872-9D8E-18A25457FB2E}" dt="2025-03-13T10:20:52.843" v="92" actId="1076"/>
          <ac:picMkLst>
            <pc:docMk/>
            <pc:sldMk cId="3301192943" sldId="261"/>
            <ac:picMk id="8" creationId="{54C0C576-A109-C043-0475-D14B443AD971}"/>
          </ac:picMkLst>
        </pc:picChg>
      </pc:sldChg>
      <pc:sldChg chg="modSp">
        <pc:chgData name="Эмилия Волкова" userId="478bba893ce632df" providerId="Windows Live" clId="Web-{A4A2AB39-6871-1872-9D8E-18A25457FB2E}" dt="2025-03-13T09:48:50.175" v="2" actId="1076"/>
        <pc:sldMkLst>
          <pc:docMk/>
          <pc:sldMk cId="1984025537" sldId="262"/>
        </pc:sldMkLst>
        <pc:picChg chg="mod">
          <ac:chgData name="Эмилия Волкова" userId="478bba893ce632df" providerId="Windows Live" clId="Web-{A4A2AB39-6871-1872-9D8E-18A25457FB2E}" dt="2025-03-13T09:48:50.175" v="2" actId="1076"/>
          <ac:picMkLst>
            <pc:docMk/>
            <pc:sldMk cId="1984025537" sldId="262"/>
            <ac:picMk id="50" creationId="{29860EC5-3393-5B26-C3F1-AE4BBFDCFF6A}"/>
          </ac:picMkLst>
        </pc:picChg>
      </pc:sldChg>
      <pc:sldChg chg="addSp delSp modSp">
        <pc:chgData name="Эмилия Волкова" userId="478bba893ce632df" providerId="Windows Live" clId="Web-{A4A2AB39-6871-1872-9D8E-18A25457FB2E}" dt="2025-03-13T09:51:54.431" v="36"/>
        <pc:sldMkLst>
          <pc:docMk/>
          <pc:sldMk cId="973472152" sldId="266"/>
        </pc:sldMkLst>
        <pc:spChg chg="add del mod">
          <ac:chgData name="Эмилия Волкова" userId="478bba893ce632df" providerId="Windows Live" clId="Web-{A4A2AB39-6871-1872-9D8E-18A25457FB2E}" dt="2025-03-13T09:49:59.427" v="7"/>
          <ac:spMkLst>
            <pc:docMk/>
            <pc:sldMk cId="973472152" sldId="266"/>
            <ac:spMk id="3" creationId="{2FE8F756-4819-47F4-2731-B89737D01443}"/>
          </ac:spMkLst>
        </pc:spChg>
        <pc:spChg chg="add del">
          <ac:chgData name="Эмилия Волкова" userId="478bba893ce632df" providerId="Windows Live" clId="Web-{A4A2AB39-6871-1872-9D8E-18A25457FB2E}" dt="2025-03-13T09:50:10.349" v="9"/>
          <ac:spMkLst>
            <pc:docMk/>
            <pc:sldMk cId="973472152" sldId="266"/>
            <ac:spMk id="4" creationId="{3E4D43E5-11A9-AD09-25A5-C577FCE168C1}"/>
          </ac:spMkLst>
        </pc:spChg>
        <pc:spChg chg="add del mod">
          <ac:chgData name="Эмилия Волкова" userId="478bba893ce632df" providerId="Windows Live" clId="Web-{A4A2AB39-6871-1872-9D8E-18A25457FB2E}" dt="2025-03-13T09:51:54.431" v="36"/>
          <ac:spMkLst>
            <pc:docMk/>
            <pc:sldMk cId="973472152" sldId="266"/>
            <ac:spMk id="13" creationId="{7F547358-5092-BE04-28B9-916D0AD14286}"/>
          </ac:spMkLst>
        </pc:spChg>
        <pc:spChg chg="add del mod">
          <ac:chgData name="Эмилия Волкова" userId="478bba893ce632df" providerId="Windows Live" clId="Web-{A4A2AB39-6871-1872-9D8E-18A25457FB2E}" dt="2025-03-13T09:51:51.930" v="34"/>
          <ac:spMkLst>
            <pc:docMk/>
            <pc:sldMk cId="973472152" sldId="266"/>
            <ac:spMk id="14" creationId="{934868D8-4090-2178-3B9E-8AD308CB225E}"/>
          </ac:spMkLst>
        </pc:spChg>
        <pc:spChg chg="add del mod">
          <ac:chgData name="Эмилия Волкова" userId="478bba893ce632df" providerId="Windows Live" clId="Web-{A4A2AB39-6871-1872-9D8E-18A25457FB2E}" dt="2025-03-13T09:51:50.102" v="31"/>
          <ac:spMkLst>
            <pc:docMk/>
            <pc:sldMk cId="973472152" sldId="266"/>
            <ac:spMk id="15" creationId="{E067B229-6640-3543-1E92-FB53B458F7C1}"/>
          </ac:spMkLst>
        </pc:spChg>
        <pc:spChg chg="mod">
          <ac:chgData name="Эмилия Волкова" userId="478bba893ce632df" providerId="Windows Live" clId="Web-{A4A2AB39-6871-1872-9D8E-18A25457FB2E}" dt="2025-03-13T09:49:30.489" v="3" actId="1076"/>
          <ac:spMkLst>
            <pc:docMk/>
            <pc:sldMk cId="973472152" sldId="266"/>
            <ac:spMk id="4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0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01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9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7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0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2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2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2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8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5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0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8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имвол, логотип, графическая вставк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B14587E-2F2B-6C61-9308-4EC312EA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57" y="188259"/>
            <a:ext cx="691955" cy="734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16D194-BC8A-DAF6-8FCF-03D8E59D22CE}"/>
              </a:ext>
            </a:extLst>
          </p:cNvPr>
          <p:cNvSpPr txBox="1"/>
          <p:nvPr/>
        </p:nvSpPr>
        <p:spPr>
          <a:xfrm>
            <a:off x="2591504" y="1087601"/>
            <a:ext cx="70541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МИНИСТЕРТВО НАУКИ И ВЫСШЕГО ОБРАЗОВАНИЯ РОССИЙСКОЙ ФЕДЕРАЦИИ</a:t>
            </a:r>
            <a:endParaRPr lang="ru-RU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0959C-B2DD-724F-1722-3CE1BBB28BA8}"/>
              </a:ext>
            </a:extLst>
          </p:cNvPr>
          <p:cNvSpPr txBox="1"/>
          <p:nvPr/>
        </p:nvSpPr>
        <p:spPr>
          <a:xfrm>
            <a:off x="2630597" y="1671114"/>
            <a:ext cx="69815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ru-RU" sz="1600" dirty="0">
                <a:latin typeface="Times New Roman"/>
                <a:ea typeface="+mn-lt"/>
                <a:cs typeface="+mn-lt"/>
              </a:rPr>
              <a:t>«</a:t>
            </a:r>
            <a:r>
              <a:rPr lang="ru-RU" sz="1600" dirty="0">
                <a:latin typeface="Times New Roman"/>
                <a:cs typeface="Times New Roman"/>
              </a:rPr>
              <a:t>ДОНСКОЙ ГОСУДАРСТВЕННЫЙ ТЕХНИЧЕСКИЙ УНИВЕРСИТЕТ»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40D5E-C1FC-9A6C-A4AB-B2D6551390DE}"/>
              </a:ext>
            </a:extLst>
          </p:cNvPr>
          <p:cNvSpPr txBox="1"/>
          <p:nvPr/>
        </p:nvSpPr>
        <p:spPr>
          <a:xfrm>
            <a:off x="3576456" y="2745131"/>
            <a:ext cx="57159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Факультет «Информатика и вычислительная техника»</a:t>
            </a:r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D9C8-89B8-39D3-DFAD-E31ECD4F2B8E}"/>
              </a:ext>
            </a:extLst>
          </p:cNvPr>
          <p:cNvSpPr txBox="1"/>
          <p:nvPr/>
        </p:nvSpPr>
        <p:spPr>
          <a:xfrm>
            <a:off x="3043113" y="3200218"/>
            <a:ext cx="61452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Кафедра «Программное обеспечение вычислительной техники и автоматизированных систем»</a:t>
            </a:r>
            <a:endParaRPr lang="ru-RU" dirty="0"/>
          </a:p>
          <a:p>
            <a:pPr algn="ctr"/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7F805-5D5A-BC4B-A21C-F8F33BCAB6D9}"/>
              </a:ext>
            </a:extLst>
          </p:cNvPr>
          <p:cNvSpPr txBox="1"/>
          <p:nvPr/>
        </p:nvSpPr>
        <p:spPr>
          <a:xfrm>
            <a:off x="2716600" y="3863447"/>
            <a:ext cx="6662351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dirty="0">
                <a:latin typeface="Times New Roman"/>
                <a:cs typeface="Times New Roman"/>
              </a:rPr>
              <a:t>Тема: «Программная реализация математического моделирования развития эпидемиологической ситуации»</a:t>
            </a:r>
            <a:endParaRPr lang="ru-RU" sz="2000" dirty="0"/>
          </a:p>
          <a:p>
            <a:pPr algn="ctr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A4DDE-E248-BEF5-23EB-19DCBBC397A5}"/>
              </a:ext>
            </a:extLst>
          </p:cNvPr>
          <p:cNvSpPr txBox="1"/>
          <p:nvPr/>
        </p:nvSpPr>
        <p:spPr>
          <a:xfrm>
            <a:off x="172127" y="4929659"/>
            <a:ext cx="516746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Подготовил: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студентка группы ВМО41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Волкова Эмилия Юрьевна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Руководитель ВКР: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к.т.н., доцент 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Медведева Татьяна Александровна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E67E6-8569-1E22-4606-79DF95E288E2}"/>
              </a:ext>
            </a:extLst>
          </p:cNvPr>
          <p:cNvSpPr txBox="1"/>
          <p:nvPr/>
        </p:nvSpPr>
        <p:spPr>
          <a:xfrm>
            <a:off x="5085904" y="6273225"/>
            <a:ext cx="236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Ростов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-на-Дону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8D54F49-AA30-7EEE-6DFC-123E2B7E5AA5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F6705-7303-0370-0FC8-8B42A40218B3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45A10-E812-B137-46F7-FD282981F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0691369-CDCC-6810-59FA-AC01FC3B57F0}"/>
              </a:ext>
            </a:extLst>
          </p:cNvPr>
          <p:cNvSpPr/>
          <p:nvPr/>
        </p:nvSpPr>
        <p:spPr>
          <a:xfrm>
            <a:off x="216525" y="94238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11752E0-B3D3-05CE-EA0E-43D79891CD80}"/>
              </a:ext>
            </a:extLst>
          </p:cNvPr>
          <p:cNvSpPr/>
          <p:nvPr/>
        </p:nvSpPr>
        <p:spPr>
          <a:xfrm>
            <a:off x="3954173" y="87099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B48F082-5E38-4548-D1B7-258802D483EB}"/>
              </a:ext>
            </a:extLst>
          </p:cNvPr>
          <p:cNvSpPr/>
          <p:nvPr/>
        </p:nvSpPr>
        <p:spPr>
          <a:xfrm>
            <a:off x="5836121" y="87995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DEF077E-8A83-0CF3-77D9-9399BE46C071}"/>
              </a:ext>
            </a:extLst>
          </p:cNvPr>
          <p:cNvCxnSpPr/>
          <p:nvPr/>
        </p:nvCxnSpPr>
        <p:spPr>
          <a:xfrm flipV="1">
            <a:off x="1376173" y="146490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A614444-2089-77AE-9665-B2A6A76FC404}"/>
              </a:ext>
            </a:extLst>
          </p:cNvPr>
          <p:cNvCxnSpPr>
            <a:cxnSpLocks/>
          </p:cNvCxnSpPr>
          <p:nvPr/>
        </p:nvCxnSpPr>
        <p:spPr>
          <a:xfrm flipV="1">
            <a:off x="5095891" y="143512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248B8E-A02A-4ADF-4EC1-A9109E5860DA}"/>
              </a:ext>
            </a:extLst>
          </p:cNvPr>
          <p:cNvSpPr txBox="1"/>
          <p:nvPr/>
        </p:nvSpPr>
        <p:spPr>
          <a:xfrm>
            <a:off x="541814" y="1183795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23B4A-A665-D84D-1FCC-DA6AE72020CB}"/>
              </a:ext>
            </a:extLst>
          </p:cNvPr>
          <p:cNvSpPr txBox="1"/>
          <p:nvPr/>
        </p:nvSpPr>
        <p:spPr>
          <a:xfrm>
            <a:off x="4369644" y="1139400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67372-2E33-EC78-3FEF-3D6C4EF069D0}"/>
              </a:ext>
            </a:extLst>
          </p:cNvPr>
          <p:cNvSpPr txBox="1"/>
          <p:nvPr/>
        </p:nvSpPr>
        <p:spPr>
          <a:xfrm>
            <a:off x="6184463" y="1066828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17C5E7-EA44-ACC6-14F4-689A52868A27}"/>
              </a:ext>
            </a:extLst>
          </p:cNvPr>
          <p:cNvSpPr txBox="1"/>
          <p:nvPr/>
        </p:nvSpPr>
        <p:spPr>
          <a:xfrm>
            <a:off x="1623896" y="90490"/>
            <a:ext cx="91260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</a:t>
            </a:r>
            <a:r>
              <a:rPr lang="en-US" sz="2800" dirty="0">
                <a:latin typeface="Times New Roman"/>
                <a:cs typeface="Times New Roman"/>
              </a:rPr>
              <a:t>EI</a:t>
            </a:r>
            <a:r>
              <a:rPr lang="ru-RU" sz="2800" dirty="0">
                <a:latin typeface="Times New Roman"/>
                <a:cs typeface="Times New Roman"/>
              </a:rPr>
              <a:t>R (</a:t>
            </a:r>
            <a:r>
              <a:rPr lang="ru-RU" sz="2800" dirty="0" err="1">
                <a:latin typeface="Times New Roman"/>
                <a:cs typeface="Times New Roman"/>
              </a:rPr>
              <a:t>Susceptible-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Infectious-Recovered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540C9-AFAD-13A4-A843-A13C885119A7}"/>
              </a:ext>
            </a:extLst>
          </p:cNvPr>
          <p:cNvSpPr txBox="1"/>
          <p:nvPr/>
        </p:nvSpPr>
        <p:spPr>
          <a:xfrm>
            <a:off x="262103" y="2229637"/>
            <a:ext cx="625960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E(t)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/>
                <a:cs typeface="Times New Roman"/>
              </a:rPr>
              <a:t>– </a:t>
            </a:r>
            <a:r>
              <a:rPr lang="ru-RU" sz="2000" dirty="0">
                <a:latin typeface="Times New Roman"/>
                <a:cs typeface="Times New Roman"/>
              </a:rPr>
              <a:t>инфицированные, находящиеся в латентной фазе</a:t>
            </a:r>
            <a:endParaRPr lang="ru-RU" dirty="0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/>
              <p:nvPr/>
            </p:nvSpPr>
            <p:spPr>
              <a:xfrm>
                <a:off x="3343291" y="5510168"/>
                <a:ext cx="5682343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 </a:t>
                </a:r>
                <a:r>
                  <a:rPr lang="ru-RU" sz="2000" dirty="0">
                    <a:latin typeface="Times New Roman"/>
                    <a:cs typeface="Times New Roman"/>
                  </a:rPr>
                  <a:t>—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 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</a:t>
                </a:r>
                <a:r>
                  <a:rPr lang="ru-RU" dirty="0"/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обратная величина инкубационного периода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91" y="5510168"/>
                <a:ext cx="5682343" cy="1323439"/>
              </a:xfrm>
              <a:prstGeom prst="rect">
                <a:avLst/>
              </a:prstGeom>
              <a:blipFill>
                <a:blip r:embed="rId2"/>
                <a:stretch>
                  <a:fillRect l="-1072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A847CE2-A57D-9852-BE4A-1B3400D5B1F7}"/>
              </a:ext>
            </a:extLst>
          </p:cNvPr>
          <p:cNvSpPr txBox="1"/>
          <p:nvPr/>
        </p:nvSpPr>
        <p:spPr>
          <a:xfrm>
            <a:off x="1531133" y="1014748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14100-A677-7F10-31FE-D2155AC1B80B}"/>
              </a:ext>
            </a:extLst>
          </p:cNvPr>
          <p:cNvSpPr txBox="1"/>
          <p:nvPr/>
        </p:nvSpPr>
        <p:spPr>
          <a:xfrm>
            <a:off x="5215634" y="941429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/>
              <p:nvPr/>
            </p:nvSpPr>
            <p:spPr>
              <a:xfrm>
                <a:off x="265037" y="3939780"/>
                <a:ext cx="3554114" cy="2301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37" y="3939780"/>
                <a:ext cx="3554114" cy="2301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>
            <a:extLst>
              <a:ext uri="{FF2B5EF4-FFF2-40B4-BE49-F238E27FC236}">
                <a16:creationId xmlns:a16="http://schemas.microsoft.com/office/drawing/2014/main" id="{1CD203A3-38D0-A415-C542-8359DB8FB4B2}"/>
              </a:ext>
            </a:extLst>
          </p:cNvPr>
          <p:cNvSpPr/>
          <p:nvPr/>
        </p:nvSpPr>
        <p:spPr>
          <a:xfrm>
            <a:off x="2085349" y="91453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1C7639C-79A2-6808-3BA5-DFFEC92D1FAB}"/>
              </a:ext>
            </a:extLst>
          </p:cNvPr>
          <p:cNvCxnSpPr/>
          <p:nvPr/>
        </p:nvCxnSpPr>
        <p:spPr>
          <a:xfrm flipV="1">
            <a:off x="3244997" y="143704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177D81-D622-CCAB-82CA-2EFD8A11C8BF}"/>
              </a:ext>
            </a:extLst>
          </p:cNvPr>
          <p:cNvSpPr txBox="1"/>
          <p:nvPr/>
        </p:nvSpPr>
        <p:spPr>
          <a:xfrm>
            <a:off x="2410638" y="115594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E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70824-3861-B249-D5EE-80F30A87F223}"/>
              </a:ext>
            </a:extLst>
          </p:cNvPr>
          <p:cNvSpPr txBox="1"/>
          <p:nvPr/>
        </p:nvSpPr>
        <p:spPr>
          <a:xfrm>
            <a:off x="3399957" y="986894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63993D5-5681-20D9-0CBB-CA981A0DC86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7BCDF-B677-D75C-59D6-8A68898786AB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F08C5F-6057-9F89-CA1B-21FD46D61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823" y="2046648"/>
            <a:ext cx="5529622" cy="38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E183737-4742-4FB7-6908-7850A1282F6C}"/>
              </a:ext>
            </a:extLst>
          </p:cNvPr>
          <p:cNvSpPr txBox="1"/>
          <p:nvPr/>
        </p:nvSpPr>
        <p:spPr>
          <a:xfrm>
            <a:off x="507163" y="84200"/>
            <a:ext cx="1089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MSEIR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Maternally</a:t>
            </a:r>
            <a:r>
              <a:rPr lang="ru-RU" sz="2800" dirty="0">
                <a:latin typeface="Times New Roman"/>
                <a:ea typeface="+mn-lt"/>
                <a:cs typeface="+mn-lt"/>
              </a:rPr>
              <a:t> 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Susceptible-Exposed-Infectious-Recovered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  <a:endParaRPr lang="ru-RU" sz="2800" dirty="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2D4A4-DB45-4AE4-F778-9935D11698A0}"/>
              </a:ext>
            </a:extLst>
          </p:cNvPr>
          <p:cNvSpPr txBox="1"/>
          <p:nvPr/>
        </p:nvSpPr>
        <p:spPr>
          <a:xfrm>
            <a:off x="490197" y="2277414"/>
            <a:ext cx="606151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M (</a:t>
            </a:r>
            <a:r>
              <a:rPr lang="ru-RU" dirty="0" err="1">
                <a:latin typeface="Times New Roman"/>
                <a:ea typeface="+mn-lt"/>
                <a:cs typeface="Times New Roman"/>
              </a:rPr>
              <a:t>Maternally</a:t>
            </a:r>
            <a:r>
              <a:rPr lang="ru-RU" dirty="0">
                <a:latin typeface="Times New Roman"/>
                <a:ea typeface="+mn-lt"/>
                <a:cs typeface="Times New Roman"/>
              </a:rPr>
              <a:t>)</a:t>
            </a:r>
            <a:r>
              <a:rPr lang="ru-RU" dirty="0">
                <a:latin typeface="Times New Roman"/>
                <a:ea typeface="+mn-lt"/>
                <a:cs typeface="+mn-lt"/>
              </a:rPr>
              <a:t> — временно иммунные новорожденные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S</a:t>
            </a:r>
            <a:r>
              <a:rPr lang="ru-RU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dirty="0">
                <a:latin typeface="Times New Roman"/>
                <a:ea typeface="+mn-lt"/>
                <a:cs typeface="+mn-lt"/>
              </a:rPr>
              <a:t>(</a:t>
            </a:r>
            <a:r>
              <a:rPr lang="ru-RU" dirty="0" err="1">
                <a:latin typeface="Times New Roman"/>
                <a:ea typeface="+mn-lt"/>
                <a:cs typeface="+mn-lt"/>
              </a:rPr>
              <a:t>Susceptible</a:t>
            </a:r>
            <a:r>
              <a:rPr lang="ru-RU" dirty="0">
                <a:latin typeface="Times New Roman"/>
                <a:ea typeface="+mn-lt"/>
                <a:cs typeface="+mn-lt"/>
              </a:rPr>
              <a:t>)</a:t>
            </a:r>
            <a:r>
              <a:rPr lang="ru-RU" dirty="0">
                <a:latin typeface="Times New Roman"/>
                <a:ea typeface="+mn-lt"/>
                <a:cs typeface="Times New Roman"/>
              </a:rPr>
              <a:t> </a:t>
            </a:r>
            <a:r>
              <a:rPr lang="ru-RU" dirty="0">
                <a:latin typeface="Times New Roman"/>
                <a:ea typeface="+mn-lt"/>
                <a:cs typeface="+mn-lt"/>
              </a:rPr>
              <a:t>— восприимчивые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E (</a:t>
            </a:r>
            <a:r>
              <a:rPr lang="ru-RU" dirty="0" err="1">
                <a:latin typeface="Times New Roman"/>
                <a:ea typeface="+mn-lt"/>
                <a:cs typeface="+mn-lt"/>
              </a:rPr>
              <a:t>Exposed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(не заразные)</a:t>
            </a: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I (</a:t>
            </a:r>
            <a:r>
              <a:rPr lang="ru-RU" dirty="0" err="1">
                <a:latin typeface="Times New Roman"/>
                <a:ea typeface="+mn-lt"/>
                <a:cs typeface="+mn-lt"/>
              </a:rPr>
              <a:t>Infectious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(заразные)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R (</a:t>
            </a:r>
            <a:r>
              <a:rPr lang="ru-RU" dirty="0" err="1">
                <a:latin typeface="Times New Roman"/>
                <a:ea typeface="+mn-lt"/>
                <a:cs typeface="+mn-lt"/>
              </a:rPr>
              <a:t>Recovered</a:t>
            </a:r>
            <a:r>
              <a:rPr lang="ru-RU" dirty="0">
                <a:latin typeface="Times New Roman"/>
                <a:ea typeface="+mn-lt"/>
                <a:cs typeface="+mn-lt"/>
              </a:rPr>
              <a:t>) — выздоровевшие (имеющие иммунитет)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6A343-B8A8-1080-7AF4-96DFB1A551EB}"/>
              </a:ext>
            </a:extLst>
          </p:cNvPr>
          <p:cNvSpPr txBox="1"/>
          <p:nvPr/>
        </p:nvSpPr>
        <p:spPr>
          <a:xfrm>
            <a:off x="2857929" y="4510060"/>
            <a:ext cx="439025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где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β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заражения (</a:t>
            </a:r>
            <a:r>
              <a:rPr lang="ru-RU" sz="1600" dirty="0" err="1">
                <a:latin typeface="Times New Roman"/>
                <a:ea typeface="+mn-lt"/>
                <a:cs typeface="Times New Roman"/>
              </a:rPr>
              <a:t>инфекционность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);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σ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перехода из инкубационного периода в инфекционный;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γ – скорость выздоровления (иммунитет);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μ –  естественная смертность/рождаемость;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δ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– скорость потери материнского иммунитета;</a:t>
            </a:r>
          </a:p>
          <a:p>
            <a:r>
              <a:rPr lang="ru-RU" sz="1600" dirty="0">
                <a:latin typeface="Times New Roman"/>
                <a:cs typeface="Times New Roman"/>
              </a:rPr>
              <a:t>N – общее количество людей в популяции: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      N = M + S + E + I + R.</a:t>
            </a:r>
            <a:endParaRPr lang="ru-RU" dirty="0"/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9F8BFAD-A1C0-755A-44AA-3318DEFC9465}"/>
              </a:ext>
            </a:extLst>
          </p:cNvPr>
          <p:cNvSpPr/>
          <p:nvPr/>
        </p:nvSpPr>
        <p:spPr>
          <a:xfrm>
            <a:off x="633508" y="1127599"/>
            <a:ext cx="1023685" cy="10323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5ABCC460-545A-50D5-1FC7-072D498ACA35}"/>
              </a:ext>
            </a:extLst>
          </p:cNvPr>
          <p:cNvSpPr/>
          <p:nvPr/>
        </p:nvSpPr>
        <p:spPr>
          <a:xfrm>
            <a:off x="2387922" y="1165699"/>
            <a:ext cx="1023685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FAA3E22-8334-0F90-9AB2-A2B5FDF700A2}"/>
              </a:ext>
            </a:extLst>
          </p:cNvPr>
          <p:cNvSpPr/>
          <p:nvPr/>
        </p:nvSpPr>
        <p:spPr>
          <a:xfrm>
            <a:off x="4142337" y="1156626"/>
            <a:ext cx="1014613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2DB6DD-38AB-93A2-280F-D979B51E4735}"/>
              </a:ext>
            </a:extLst>
          </p:cNvPr>
          <p:cNvCxnSpPr/>
          <p:nvPr/>
        </p:nvCxnSpPr>
        <p:spPr>
          <a:xfrm flipV="1">
            <a:off x="1656764" y="163197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B51D1363-FBB8-77C8-242E-6FC1B3692306}"/>
              </a:ext>
            </a:extLst>
          </p:cNvPr>
          <p:cNvCxnSpPr>
            <a:cxnSpLocks/>
          </p:cNvCxnSpPr>
          <p:nvPr/>
        </p:nvCxnSpPr>
        <p:spPr>
          <a:xfrm flipV="1">
            <a:off x="3420250" y="164829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DE057DE-EB41-2B4B-F8C6-FBA55B639590}"/>
              </a:ext>
            </a:extLst>
          </p:cNvPr>
          <p:cNvSpPr txBox="1"/>
          <p:nvPr/>
        </p:nvSpPr>
        <p:spPr>
          <a:xfrm>
            <a:off x="887080" y="1378078"/>
            <a:ext cx="5154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155C69-45BC-F0C5-5E0C-B0E67EA49CC8}"/>
              </a:ext>
            </a:extLst>
          </p:cNvPr>
          <p:cNvSpPr txBox="1"/>
          <p:nvPr/>
        </p:nvSpPr>
        <p:spPr>
          <a:xfrm>
            <a:off x="2730821" y="138885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B898DC-16FD-5F6E-0E6E-AE031DE01BF0}"/>
              </a:ext>
            </a:extLst>
          </p:cNvPr>
          <p:cNvSpPr txBox="1"/>
          <p:nvPr/>
        </p:nvSpPr>
        <p:spPr>
          <a:xfrm>
            <a:off x="4418107" y="1370715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C03B8-8981-FA7C-9552-33E2EFD39202}"/>
              </a:ext>
            </a:extLst>
          </p:cNvPr>
          <p:cNvSpPr txBox="1"/>
          <p:nvPr/>
        </p:nvSpPr>
        <p:spPr>
          <a:xfrm>
            <a:off x="1839366" y="1209778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δ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DC850-A727-2B65-63FE-8C6BF520C683}"/>
              </a:ext>
            </a:extLst>
          </p:cNvPr>
          <p:cNvSpPr txBox="1"/>
          <p:nvPr/>
        </p:nvSpPr>
        <p:spPr>
          <a:xfrm>
            <a:off x="3612564" y="1209029"/>
            <a:ext cx="34065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β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A4F4A536-3E37-306F-D0B2-69B7B27D4DFF}"/>
              </a:ext>
            </a:extLst>
          </p:cNvPr>
          <p:cNvSpPr/>
          <p:nvPr/>
        </p:nvSpPr>
        <p:spPr>
          <a:xfrm>
            <a:off x="5880314" y="1119808"/>
            <a:ext cx="1023684" cy="9960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97FAF4E8-89C2-BEE0-4918-BC0A62ED84B3}"/>
              </a:ext>
            </a:extLst>
          </p:cNvPr>
          <p:cNvSpPr/>
          <p:nvPr/>
        </p:nvSpPr>
        <p:spPr>
          <a:xfrm>
            <a:off x="7634729" y="1147021"/>
            <a:ext cx="1005541" cy="950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8FB68F48-5128-BC6B-9D3B-B082885C8B09}"/>
              </a:ext>
            </a:extLst>
          </p:cNvPr>
          <p:cNvCxnSpPr>
            <a:cxnSpLocks/>
          </p:cNvCxnSpPr>
          <p:nvPr/>
        </p:nvCxnSpPr>
        <p:spPr>
          <a:xfrm flipV="1">
            <a:off x="5158228" y="1622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663FF05-4E39-ED5A-6662-9BB824844CC6}"/>
              </a:ext>
            </a:extLst>
          </p:cNvPr>
          <p:cNvCxnSpPr>
            <a:cxnSpLocks/>
          </p:cNvCxnSpPr>
          <p:nvPr/>
        </p:nvCxnSpPr>
        <p:spPr>
          <a:xfrm flipV="1">
            <a:off x="6912643" y="160240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E22B2-A109-7FBE-D34E-B2D8AEF23882}"/>
              </a:ext>
            </a:extLst>
          </p:cNvPr>
          <p:cNvSpPr txBox="1"/>
          <p:nvPr/>
        </p:nvSpPr>
        <p:spPr>
          <a:xfrm>
            <a:off x="6223214" y="135203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EF9870-7454-8D55-0331-2E97804B5E22}"/>
              </a:ext>
            </a:extLst>
          </p:cNvPr>
          <p:cNvSpPr txBox="1"/>
          <p:nvPr/>
        </p:nvSpPr>
        <p:spPr>
          <a:xfrm>
            <a:off x="7901428" y="1352038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68510F-A963-CE3C-E795-3246DCCA8C13}"/>
              </a:ext>
            </a:extLst>
          </p:cNvPr>
          <p:cNvSpPr txBox="1"/>
          <p:nvPr/>
        </p:nvSpPr>
        <p:spPr>
          <a:xfrm>
            <a:off x="5340830" y="1154815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σ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EB7AE8-2233-BB09-034E-D171E6A17778}"/>
              </a:ext>
            </a:extLst>
          </p:cNvPr>
          <p:cNvSpPr txBox="1"/>
          <p:nvPr/>
        </p:nvSpPr>
        <p:spPr>
          <a:xfrm>
            <a:off x="7104957" y="1163139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γ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CF49E0F-0CF5-F77C-F5D7-B457346EDE40}"/>
              </a:ext>
            </a:extLst>
          </p:cNvPr>
          <p:cNvCxnSpPr/>
          <p:nvPr/>
        </p:nvCxnSpPr>
        <p:spPr>
          <a:xfrm>
            <a:off x="5729621" y="661970"/>
            <a:ext cx="2155372" cy="544286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527A15-2DC7-5342-0656-431F76E68CA2}"/>
              </a:ext>
            </a:extLst>
          </p:cNvPr>
          <p:cNvCxnSpPr/>
          <p:nvPr/>
        </p:nvCxnSpPr>
        <p:spPr>
          <a:xfrm flipH="1">
            <a:off x="3073507" y="661969"/>
            <a:ext cx="2641599" cy="542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D9A7D7-1327-74BD-4836-656718B3EDFD}"/>
              </a:ext>
            </a:extLst>
          </p:cNvPr>
          <p:cNvSpPr txBox="1"/>
          <p:nvPr/>
        </p:nvSpPr>
        <p:spPr>
          <a:xfrm>
            <a:off x="7133773" y="679046"/>
            <a:ext cx="2830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1600" dirty="0">
                <a:latin typeface="Times New Roman"/>
                <a:cs typeface="Times New Roman"/>
              </a:rPr>
              <a:t>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𝑑𝑀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C4FC867-F1EB-1024-BA56-842E69EB6FBC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A29A1-14DA-7FD9-0505-026C65BDC42B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F60B91-421C-6DEE-DEAD-568770FA6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728" y="2125457"/>
            <a:ext cx="5250131" cy="36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9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2671481" y="303946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M-</a:t>
            </a:r>
            <a:r>
              <a:rPr lang="ru-RU" sz="2800" dirty="0">
                <a:latin typeface="Times New Roman"/>
                <a:ea typeface="+mn-lt"/>
                <a:cs typeface="+mn-lt"/>
              </a:rPr>
              <a:t>модель (</a:t>
            </a:r>
            <a:r>
              <a:rPr lang="en-US" sz="2800" dirty="0">
                <a:latin typeface="Times New Roman"/>
                <a:ea typeface="+mn-lt"/>
                <a:cs typeface="+mn-lt"/>
              </a:rPr>
              <a:t>Multi-stage)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393900" y="162344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320671" y="163433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247443" y="163432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>
            <a:cxnSpLocks/>
          </p:cNvCxnSpPr>
          <p:nvPr/>
        </p:nvCxnSpPr>
        <p:spPr>
          <a:xfrm flipV="1">
            <a:off x="1580442" y="21459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3507213" y="218950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764013" y="1873816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/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6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1699544" y="163305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rgbClr val="202122"/>
                </a:solidFill>
                <a:latin typeface="Times New Roman"/>
              </a:rPr>
              <a:t>β 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blipFill>
                <a:blip r:embed="rId3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134300" y="161618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394070" y="21713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6420527" y="1800770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…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blipFill>
                <a:blip r:embed="rId4"/>
                <a:stretch>
                  <a:fillRect r="-10714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8031512" y="160530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7291282" y="216047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/>
                    <a:cs typeface="Times New Roman"/>
                  </a:rPr>
                  <a:t>S (</a:t>
                </a:r>
                <a:r>
                  <a:rPr lang="ru-RU" dirty="0" err="1">
                    <a:latin typeface="Times New Roman"/>
                    <a:cs typeface="Times New Roman"/>
                  </a:rPr>
                  <a:t>Susceptible</a:t>
                </a:r>
                <a:r>
                  <a:rPr lang="ru-RU" dirty="0">
                    <a:latin typeface="Times New Roman"/>
                    <a:cs typeface="Times New Roman"/>
                  </a:rPr>
                  <a:t>) – восприимчивые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Times New Roman"/>
                    <a:cs typeface="Times New Roman"/>
                  </a:rPr>
                  <a:t> (</a:t>
                </a:r>
                <a:r>
                  <a:rPr lang="ru-RU" dirty="0" err="1">
                    <a:latin typeface="Times New Roman"/>
                    <a:cs typeface="Times New Roman"/>
                  </a:rPr>
                  <a:t>Infectious</a:t>
                </a:r>
                <a:r>
                  <a:rPr lang="ru-RU" dirty="0">
                    <a:latin typeface="Times New Roman"/>
                    <a:cs typeface="Times New Roman"/>
                  </a:rPr>
                  <a:t>) – инфицированные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cs typeface="Times New Roman"/>
                  </a:rPr>
                  <a:t>R (</a:t>
                </a:r>
                <a:r>
                  <a:rPr lang="ru-RU" dirty="0" err="1">
                    <a:latin typeface="Times New Roman"/>
                    <a:cs typeface="Times New Roman"/>
                  </a:rPr>
                  <a:t>Recovered</a:t>
                </a:r>
                <a:r>
                  <a:rPr lang="ru-RU" dirty="0">
                    <a:latin typeface="Times New Roman"/>
                    <a:cs typeface="Times New Roman"/>
                  </a:rPr>
                  <a:t>) – выздоровевшие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blipFill>
                <a:blip r:embed="rId8"/>
                <a:stretch>
                  <a:fillRect l="-1203"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Овал 34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9916640" y="1606519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9176410" y="216169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10251808" y="1793443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R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blipFill>
                <a:blip r:embed="rId9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3365950" y="5296938"/>
                <a:ext cx="362311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где</a:t>
                </a:r>
                <a:endParaRPr lang="ru-RU" dirty="0">
                  <a:latin typeface="Times New Roman"/>
                  <a:ea typeface="+mn-lt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β — скорость заражения;</a:t>
                </a:r>
                <a:endParaRPr lang="en-US" dirty="0">
                  <a:latin typeface="Times New Roman"/>
                  <a:ea typeface="+mn-lt"/>
                  <a:cs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cs typeface="Times New Roman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—</a:t>
                </a:r>
                <a:r>
                  <a:rPr lang="en-US" dirty="0"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скорость перехода между стадиями инфекции;</a:t>
                </a:r>
                <a:endParaRPr lang="ru-RU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γ — скорость потери иммунитета.</a:t>
                </a:r>
                <a:endParaRPr lang="ru-RU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950" y="5296938"/>
                <a:ext cx="3623118" cy="1477328"/>
              </a:xfrm>
              <a:prstGeom prst="rect">
                <a:avLst/>
              </a:prstGeom>
              <a:blipFill>
                <a:blip r:embed="rId10"/>
                <a:stretch>
                  <a:fillRect l="-1345" t="-2479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единительная линия 41"/>
          <p:cNvCxnSpPr>
            <a:cxnSpLocks/>
          </p:cNvCxnSpPr>
          <p:nvPr/>
        </p:nvCxnSpPr>
        <p:spPr>
          <a:xfrm flipH="1" flipV="1">
            <a:off x="5800646" y="1002323"/>
            <a:ext cx="4451162" cy="6644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</p:cNvCxnSpPr>
          <p:nvPr/>
        </p:nvCxnSpPr>
        <p:spPr>
          <a:xfrm flipH="1">
            <a:off x="1279484" y="993323"/>
            <a:ext cx="4521162" cy="712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7882598" y="892968"/>
            <a:ext cx="287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γ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234C45F-7C9F-FF20-1DD3-3DEFE3D4BFB7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35187-5CE5-65B8-7F51-337128858384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F18DE55-EF78-5B95-FF0E-CAB3C0443D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2879" y="2791670"/>
            <a:ext cx="5238515" cy="36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7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5D5BB-04A5-2E92-4F9B-34DF738A9C51}"/>
              </a:ext>
            </a:extLst>
          </p:cNvPr>
          <p:cNvSpPr txBox="1"/>
          <p:nvPr/>
        </p:nvSpPr>
        <p:spPr>
          <a:xfrm>
            <a:off x="2743199" y="357733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Оценка математических моделей для различных эпидемиологических ситуаций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11DF418-EE3A-B7DE-8191-716FA2764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08929"/>
              </p:ext>
            </p:extLst>
          </p:nvPr>
        </p:nvGraphicFramePr>
        <p:xfrm>
          <a:off x="1043627" y="1713737"/>
          <a:ext cx="10104743" cy="424879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92495">
                  <a:extLst>
                    <a:ext uri="{9D8B030D-6E8A-4147-A177-3AD203B41FA5}">
                      <a16:colId xmlns:a16="http://schemas.microsoft.com/office/drawing/2014/main" val="3626097051"/>
                    </a:ext>
                  </a:extLst>
                </a:gridCol>
                <a:gridCol w="6912248">
                  <a:extLst>
                    <a:ext uri="{9D8B030D-6E8A-4147-A177-3AD203B41FA5}">
                      <a16:colId xmlns:a16="http://schemas.microsoft.com/office/drawing/2014/main" val="1551072757"/>
                    </a:ext>
                  </a:extLst>
                </a:gridCol>
              </a:tblGrid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</a:rPr>
                        <a:t>Наиболее подходящие инфекции для моделирования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75462"/>
                  </a:ext>
                </a:extLst>
              </a:tr>
              <a:tr h="315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Грипп, ветряная оспа, корь, эпидемический паротит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60992"/>
                  </a:ext>
                </a:extLst>
              </a:tr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ВИЧ, гепатит B/C и другие хронические вирусные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63691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Риновирусы, ротавирусные инфекции, стрептококк группы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90547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SIQR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Эбола, другие инфекции с жесткими карантинными мерами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6363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корь, ветряная оспа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22326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Краснуха, корь, ветряная оспа, инфекции с пассивным материнским иммунитетом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7897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M-</a:t>
                      </a:r>
                      <a:r>
                        <a:rPr lang="ru-RU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Туберкулез, ВИЧ-инфекция, малярия, гепатит B/C, коронавирусные и герпетические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10208"/>
                  </a:ext>
                </a:extLst>
              </a:tr>
            </a:tbl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624543B-78FE-A2DC-692C-396D9405F74E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62400-1966-8D81-6561-ABDADF681A08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789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EAA30F-641D-05D9-FAB8-223C2674684D}"/>
              </a:ext>
            </a:extLst>
          </p:cNvPr>
          <p:cNvSpPr txBox="1"/>
          <p:nvPr/>
        </p:nvSpPr>
        <p:spPr>
          <a:xfrm>
            <a:off x="1719638" y="158233"/>
            <a:ext cx="68198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работы программного средства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7DC83F-721D-8FC7-DDEF-5370B1F1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83" y="1112340"/>
            <a:ext cx="4135962" cy="5542189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AF89CB4-863F-AB6C-F2AE-1CF5BC056E6C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BE20-216E-C914-2A39-7E0D1EA045A7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2299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0B442A-40B3-4CD2-0FD2-93E6516017FC}"/>
              </a:ext>
            </a:extLst>
          </p:cNvPr>
          <p:cNvSpPr txBox="1"/>
          <p:nvPr/>
        </p:nvSpPr>
        <p:spPr>
          <a:xfrm>
            <a:off x="1900015" y="102645"/>
            <a:ext cx="6101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ввода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E96622-D944-29FA-01C4-BEEAF99C5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17" y="1230595"/>
            <a:ext cx="3815957" cy="5221836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427D4BC-0CA2-A190-C861-2B618B3BBD8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F3A0C-AD52-B84F-4678-6CABF0BC109F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743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CBC89-5A45-8DFF-9261-77E4DB800CD4}"/>
              </a:ext>
            </a:extLst>
          </p:cNvPr>
          <p:cNvSpPr txBox="1"/>
          <p:nvPr/>
        </p:nvSpPr>
        <p:spPr>
          <a:xfrm>
            <a:off x="1976928" y="102645"/>
            <a:ext cx="6101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экспорта результатов моделирования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8770EB-0B87-07E6-DB69-08EBCB8E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6" y="1183912"/>
            <a:ext cx="5143500" cy="542925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1F2BCE3-95E5-80D7-D109-70A6A625160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C47DD-A8FB-B398-7658-2D66A3F2BDF3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1205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9E607-A2FB-4893-82DE-6E231F0D5BA9}"/>
              </a:ext>
            </a:extLst>
          </p:cNvPr>
          <p:cNvSpPr txBox="1"/>
          <p:nvPr/>
        </p:nvSpPr>
        <p:spPr>
          <a:xfrm>
            <a:off x="3157609" y="172114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Инструменты разработки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ECD6B2-4A97-3B56-0DDD-99CCFC54C3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0" y="1371600"/>
            <a:ext cx="3570514" cy="20084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DEB6EE-01EE-1F2A-DDCA-44DDD85F3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21" y="1282022"/>
            <a:ext cx="3194958" cy="17971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694D51-AAF7-EFC6-F087-268E8A9A7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7" y="3637682"/>
            <a:ext cx="4457778" cy="14859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029E88-F5D2-EE99-57E0-7563365E5F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29" y="4943968"/>
            <a:ext cx="4239783" cy="17171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472138F-5BAF-698F-3453-127473669E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93" y="2418847"/>
            <a:ext cx="2389125" cy="23891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FF92514-84FF-837C-4A16-D3757357C3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67" y="4381605"/>
            <a:ext cx="1589179" cy="1589179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9852D0A-5B1D-47C5-CAAE-CD4516B44B03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81BD9-9DFB-13E8-78E8-CB31FFF7AE26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6759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329D57-974E-5DF3-2110-9052FBD09829}"/>
              </a:ext>
            </a:extLst>
          </p:cNvPr>
          <p:cNvSpPr txBox="1"/>
          <p:nvPr/>
        </p:nvSpPr>
        <p:spPr>
          <a:xfrm>
            <a:off x="909246" y="174562"/>
            <a:ext cx="78971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UML</a:t>
            </a:r>
            <a:r>
              <a:rPr lang="ru-RU" sz="2800" dirty="0">
                <a:latin typeface="Times New Roman"/>
                <a:ea typeface="+mn-lt"/>
                <a:cs typeface="+mn-lt"/>
              </a:rPr>
              <a:t>-диаграмма классов программного средства</a:t>
            </a:r>
            <a:endParaRPr lang="ru-RU" sz="28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1270650-856F-F69D-D2B3-DFA4AC6D2CC5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78A8A-BDD9-9804-2EBE-9EE46D4C75F6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FF2018-13B5-B898-F6E7-FE44DEF16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34" y="808259"/>
            <a:ext cx="2948776" cy="587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9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10D64-3DA3-E510-EBAC-3D7BB0036B8C}"/>
              </a:ext>
            </a:extLst>
          </p:cNvPr>
          <p:cNvSpPr txBox="1"/>
          <p:nvPr/>
        </p:nvSpPr>
        <p:spPr>
          <a:xfrm>
            <a:off x="3042558" y="1718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Главное окно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2C7392-B1D9-F6BE-9DCB-9D67BEB1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2" y="715480"/>
            <a:ext cx="6457785" cy="34713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3E9638E-1970-DAEC-71D1-5D351C2F5226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833A6-B38A-2C42-1FD4-1B7965B98FE5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1AC767-2D42-0137-0F5E-B0B21B47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38" y="3287033"/>
            <a:ext cx="3591706" cy="3169861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9B170FF-82B7-BF7D-7E38-4EA8B38D0A0D}"/>
              </a:ext>
            </a:extLst>
          </p:cNvPr>
          <p:cNvCxnSpPr/>
          <p:nvPr/>
        </p:nvCxnSpPr>
        <p:spPr>
          <a:xfrm>
            <a:off x="529839" y="2230452"/>
            <a:ext cx="828942" cy="1119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56ABA2-EFCE-6570-28B7-6B334FBA3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667" y="2985582"/>
            <a:ext cx="6420924" cy="34713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8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044D9-4F6A-1ADA-C9C3-C588E31CCE1B}"/>
              </a:ext>
            </a:extLst>
          </p:cNvPr>
          <p:cNvSpPr txBox="1"/>
          <p:nvPr/>
        </p:nvSpPr>
        <p:spPr>
          <a:xfrm>
            <a:off x="1858710" y="333477"/>
            <a:ext cx="6101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/>
                <a:cs typeface="Times New Roman"/>
              </a:rPr>
              <a:t>Актуальность выбранной 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EBE06-5D61-9E65-463C-EE0BC60D155C}"/>
              </a:ext>
            </a:extLst>
          </p:cNvPr>
          <p:cNvSpPr txBox="1"/>
          <p:nvPr/>
        </p:nvSpPr>
        <p:spPr>
          <a:xfrm>
            <a:off x="555475" y="1968584"/>
            <a:ext cx="87081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2020 году мир потрясла пандемия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из-за которой многим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странам пришлось ввести социальные ограничения, с целью замедления распространения заболевания среди населения. В 2025 году Россия столкнулась с ухудшением ситуации по заболеваемостью корью, последняя крупная вспышка которой произошла в 1994 году.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такие момент государству необходимо принимать стратегически верные решения, с чем могут помочь математические модели. Некоторые из них рассматривают не только течение эпидемиологической ситуации, но и влияние мер противодействия на распространение инфекции.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B95DBD2-35FC-A1A5-88CE-CF6ED177FF93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F7EDB-FF6C-F1CB-C4BA-52F1E2A317BB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678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A62E1-1AE9-4948-4ED2-755564414EE6}"/>
              </a:ext>
            </a:extLst>
          </p:cNvPr>
          <p:cNvSpPr txBox="1"/>
          <p:nvPr/>
        </p:nvSpPr>
        <p:spPr>
          <a:xfrm>
            <a:off x="3042558" y="81132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Загрузка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D574D5-747B-427F-FDEC-77062D31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865" y="826071"/>
            <a:ext cx="3586933" cy="200514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54ADF8-8F07-0514-E339-72113676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03" y="940847"/>
            <a:ext cx="3230633" cy="97834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6D67F4-6E6A-F43E-AF36-92A146923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59" y="2474990"/>
            <a:ext cx="2230856" cy="181607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FBBFCE-1148-1AFC-0569-60273505A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36" y="4701421"/>
            <a:ext cx="2677536" cy="112354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5C133D2-BF9D-E95C-7517-7FEF84FCAB91}"/>
              </a:ext>
            </a:extLst>
          </p:cNvPr>
          <p:cNvCxnSpPr/>
          <p:nvPr/>
        </p:nvCxnSpPr>
        <p:spPr>
          <a:xfrm>
            <a:off x="3629936" y="1582615"/>
            <a:ext cx="1153079" cy="606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7295B70-1378-5E10-697E-2EF7C79A1F93}"/>
              </a:ext>
            </a:extLst>
          </p:cNvPr>
          <p:cNvCxnSpPr/>
          <p:nvPr/>
        </p:nvCxnSpPr>
        <p:spPr>
          <a:xfrm flipH="1">
            <a:off x="3270738" y="2356338"/>
            <a:ext cx="1451060" cy="439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DD6D987-2FFA-14F5-0908-AB8BAC7BE77B}"/>
              </a:ext>
            </a:extLst>
          </p:cNvPr>
          <p:cNvCxnSpPr>
            <a:cxnSpLocks/>
          </p:cNvCxnSpPr>
          <p:nvPr/>
        </p:nvCxnSpPr>
        <p:spPr>
          <a:xfrm flipH="1">
            <a:off x="1109359" y="4097215"/>
            <a:ext cx="1255772" cy="67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2EA9CB7-0DDB-8199-2B5C-C741C6A663AF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2C4CB-F8CB-D001-9E25-F4DDB6243258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8A8BCA-84B7-7B9D-C1E2-E37F51536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5041" y="3140383"/>
            <a:ext cx="1705055" cy="340431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7B1A90F-E5A1-6B35-7FE8-A24879A7C2C3}"/>
              </a:ext>
            </a:extLst>
          </p:cNvPr>
          <p:cNvCxnSpPr>
            <a:cxnSpLocks/>
          </p:cNvCxnSpPr>
          <p:nvPr/>
        </p:nvCxnSpPr>
        <p:spPr>
          <a:xfrm>
            <a:off x="2871387" y="5136022"/>
            <a:ext cx="1427148" cy="28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1262F9D-D9BD-B161-25CD-4377268142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5079" y="3258084"/>
            <a:ext cx="4885058" cy="3429000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94790C2-091A-B980-47D2-FBE44B9033AE}"/>
              </a:ext>
            </a:extLst>
          </p:cNvPr>
          <p:cNvCxnSpPr/>
          <p:nvPr/>
        </p:nvCxnSpPr>
        <p:spPr>
          <a:xfrm flipV="1">
            <a:off x="5742774" y="5136022"/>
            <a:ext cx="1068224" cy="350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8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12B0B-C6E3-52A8-E889-FA39FFA898D2}"/>
              </a:ext>
            </a:extLst>
          </p:cNvPr>
          <p:cNvSpPr txBox="1"/>
          <p:nvPr/>
        </p:nvSpPr>
        <p:spPr>
          <a:xfrm>
            <a:off x="2005065" y="47848"/>
            <a:ext cx="8181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Выгрузка результатов моделирования в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Excel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файл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4AE680-C98C-8E67-8A38-1E0EB0E3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8" y="834268"/>
            <a:ext cx="2983091" cy="70306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CB51D8-A702-2BD3-C99F-79071448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21" y="1172058"/>
            <a:ext cx="4178430" cy="234476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82A5E2-9163-178F-9BDC-2E7028258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5" y="1069366"/>
            <a:ext cx="2209218" cy="105902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B64371-8AA3-CF18-5AF6-7A8E8C271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175" y="2453804"/>
            <a:ext cx="4178430" cy="714315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E1360E-F479-652B-3277-1CCAC828C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850" y="3790275"/>
            <a:ext cx="3805615" cy="1614106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BF9CAA8-C9D0-3181-11FE-FA98679A54D8}"/>
              </a:ext>
            </a:extLst>
          </p:cNvPr>
          <p:cNvCxnSpPr/>
          <p:nvPr/>
        </p:nvCxnSpPr>
        <p:spPr>
          <a:xfrm>
            <a:off x="3055139" y="1080292"/>
            <a:ext cx="808892" cy="492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8E6ED89-7AAE-3BAD-F274-3AC09F3DC7FC}"/>
              </a:ext>
            </a:extLst>
          </p:cNvPr>
          <p:cNvCxnSpPr/>
          <p:nvPr/>
        </p:nvCxnSpPr>
        <p:spPr>
          <a:xfrm>
            <a:off x="7425886" y="1792307"/>
            <a:ext cx="8105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899677C-9AE6-8C49-C5F5-06136CBD0118}"/>
              </a:ext>
            </a:extLst>
          </p:cNvPr>
          <p:cNvCxnSpPr/>
          <p:nvPr/>
        </p:nvCxnSpPr>
        <p:spPr>
          <a:xfrm>
            <a:off x="8695592" y="2013438"/>
            <a:ext cx="300192" cy="64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1920CCE-B0BF-9A9D-7AEE-ACE4AF2639C5}"/>
              </a:ext>
            </a:extLst>
          </p:cNvPr>
          <p:cNvCxnSpPr/>
          <p:nvPr/>
        </p:nvCxnSpPr>
        <p:spPr>
          <a:xfrm>
            <a:off x="9539654" y="3050931"/>
            <a:ext cx="307731" cy="817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4272B50-9D0F-F9E7-5254-9B11EB187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171" y="5975751"/>
            <a:ext cx="4324954" cy="69542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671656E-2A70-C535-CA2A-251F58628198}"/>
              </a:ext>
            </a:extLst>
          </p:cNvPr>
          <p:cNvCxnSpPr>
            <a:cxnSpLocks/>
          </p:cNvCxnSpPr>
          <p:nvPr/>
        </p:nvCxnSpPr>
        <p:spPr>
          <a:xfrm>
            <a:off x="8695592" y="5275385"/>
            <a:ext cx="844062" cy="669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308EB29-FF08-EA4B-AC9F-BC3FE88781A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E6BBBE-50BA-BD66-94A4-3F130350BAA7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6610CA-30E9-3269-2572-469BDB81DF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10" y="2861362"/>
            <a:ext cx="4178429" cy="2543019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781ECE5-F9F6-DE28-6D8A-984B35374E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5236" y="4015119"/>
            <a:ext cx="3115914" cy="224754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53B5148-C272-FE42-2042-E4F4EBD2392B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7425886" y="5879507"/>
            <a:ext cx="405285" cy="443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2677653-EB28-42E7-8DF2-607B0AF540B3}"/>
              </a:ext>
            </a:extLst>
          </p:cNvPr>
          <p:cNvCxnSpPr/>
          <p:nvPr/>
        </p:nvCxnSpPr>
        <p:spPr>
          <a:xfrm flipH="1" flipV="1">
            <a:off x="4067798" y="4913832"/>
            <a:ext cx="581114" cy="555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9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A5A5A-3C2A-8C9C-F117-CFC2A969319A}"/>
              </a:ext>
            </a:extLst>
          </p:cNvPr>
          <p:cNvSpPr txBox="1"/>
          <p:nvPr/>
        </p:nvSpPr>
        <p:spPr>
          <a:xfrm>
            <a:off x="1747620" y="374791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Заключение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52641" y="1567330"/>
            <a:ext cx="93177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над выпускной квалификационной работой создано программное средство, отвечающее всем заявленным функциональным требованиям.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средство может быть использовано как для научных исследований в медицинской сфере, так и в качестве вспомогательного средства для принятия решений в сфере управления при возникновении реальной эпидемической угрозы. Оно может также применяться в учебных целях в предметах, связанных с математическим моделированием и вычислительной математикой. 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средство использует парадигму объектно-ориентированного программирования, что позволяет расширить функциональные возможности, в том числе внедрение более сложных моделей в качестве дальнейшей возможности развития проекта.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средство и результаты исследования представлены на конференции «Актуальные проблемы науки и техники – 2025»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84670ED-EDCD-AB7D-B9F8-8C211106BC57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19C60-785C-AF3A-9DA9-C0A03A4B9EE9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283652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D12E56-CC4C-4D92-0453-A0CDB398D6B5}"/>
              </a:ext>
            </a:extLst>
          </p:cNvPr>
          <p:cNvSpPr txBox="1"/>
          <p:nvPr/>
        </p:nvSpPr>
        <p:spPr>
          <a:xfrm>
            <a:off x="870399" y="2076710"/>
            <a:ext cx="7870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908A2A9-330B-9090-8A76-4AAB95E907AA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14AFF-C3D6-939E-5F5D-3687588662F5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F42C9F2-5E99-7F0F-F32E-7017C30B1BE4}"/>
              </a:ext>
            </a:extLst>
          </p:cNvPr>
          <p:cNvCxnSpPr/>
          <p:nvPr/>
        </p:nvCxnSpPr>
        <p:spPr>
          <a:xfrm>
            <a:off x="1563880" y="2907707"/>
            <a:ext cx="65460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82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632E4-E37B-8754-694B-724162E98F60}"/>
              </a:ext>
            </a:extLst>
          </p:cNvPr>
          <p:cNvSpPr txBox="1"/>
          <p:nvPr/>
        </p:nvSpPr>
        <p:spPr>
          <a:xfrm>
            <a:off x="1434484" y="333477"/>
            <a:ext cx="72904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Цель и задачи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23039-DD88-675D-77FA-179A4F32DAAE}"/>
              </a:ext>
            </a:extLst>
          </p:cNvPr>
          <p:cNvSpPr txBox="1"/>
          <p:nvPr/>
        </p:nvSpPr>
        <p:spPr>
          <a:xfrm>
            <a:off x="812111" y="1484293"/>
            <a:ext cx="85352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 b="1" dirty="0">
                <a:latin typeface="Times New Roman"/>
                <a:cs typeface="Times New Roman"/>
              </a:rPr>
              <a:t>Цель работы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Times New Roman"/>
              </a:rPr>
              <a:t>–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+mn-lt"/>
              </a:rPr>
              <a:t>исследование и анализ математических моделей, применяемых для оценки и прогнозирования развития эпидемиологических ситуаций, с целью выявления их эффективности и применимости в различных условиях.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0EDD3-9846-1984-3494-52F6B5A9581D}"/>
              </a:ext>
            </a:extLst>
          </p:cNvPr>
          <p:cNvSpPr txBox="1"/>
          <p:nvPr/>
        </p:nvSpPr>
        <p:spPr>
          <a:xfrm>
            <a:off x="839247" y="2994208"/>
            <a:ext cx="84809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latin typeface="Times New Roman"/>
                <a:cs typeface="Times New Roman"/>
              </a:rPr>
              <a:t>Задачи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1A357-95A9-95EA-E7F3-868DBC00932F}"/>
              </a:ext>
            </a:extLst>
          </p:cNvPr>
          <p:cNvSpPr txBox="1"/>
          <p:nvPr/>
        </p:nvSpPr>
        <p:spPr>
          <a:xfrm>
            <a:off x="812111" y="3463683"/>
            <a:ext cx="79726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и изучить выбранные математические модели.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средство для моделирования эпидемиологических ситуаций.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вывод результатов, включающий численные вычисления и графические материалы.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программное средство на реальных данных.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результатов с последующей оценкой применимости моделей для различных инфекционных заболеваний.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6458FD6-B708-1342-41B8-0AC8C1A05E3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4634A-8549-E1E8-C16C-31469F9AAA40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932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30B5E7-FF64-3DD2-AB2B-3AD2A76C698E}"/>
              </a:ext>
            </a:extLst>
          </p:cNvPr>
          <p:cNvSpPr txBox="1"/>
          <p:nvPr/>
        </p:nvSpPr>
        <p:spPr>
          <a:xfrm>
            <a:off x="1543367" y="333477"/>
            <a:ext cx="6939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функциональным характеристикам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07D9D-1C11-29D8-91DA-3120AE0BC521}"/>
              </a:ext>
            </a:extLst>
          </p:cNvPr>
          <p:cNvSpPr txBox="1"/>
          <p:nvPr/>
        </p:nvSpPr>
        <p:spPr>
          <a:xfrm>
            <a:off x="484465" y="2150943"/>
            <a:ext cx="90569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Выбор представленных моделей (от 1 до 4):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SIQR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SIRS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Multi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stage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(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-модель).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соответствующих начальных значений  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и параметров 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выбранной модели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Ввод реальных данных из файла формата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csv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Вызов окна теоретической справки по реализованным моделям.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даты начала и окончания моделирования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ыбор численного метода для решения СДУ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Р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асчет выбранных моделей с помощью численного метода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ывод полученных результатов в графическом виде на экран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Э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кспорт результатов в табличном и графическом виде в файл формата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xlsx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5EB5EE4-17DC-0942-48D1-15ECE744EE7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DE81-331D-BACE-55DB-2BC0AE941CB0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391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A0CEB77-90A8-08E3-9463-1CB4DBC29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332025"/>
              </p:ext>
            </p:extLst>
          </p:nvPr>
        </p:nvGraphicFramePr>
        <p:xfrm>
          <a:off x="247419" y="1277912"/>
          <a:ext cx="11691258" cy="541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485">
                  <a:extLst>
                    <a:ext uri="{9D8B030D-6E8A-4147-A177-3AD203B41FA5}">
                      <a16:colId xmlns:a16="http://schemas.microsoft.com/office/drawing/2014/main" val="2005332223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1935866568"/>
                    </a:ext>
                  </a:extLst>
                </a:gridCol>
                <a:gridCol w="1358781">
                  <a:extLst>
                    <a:ext uri="{9D8B030D-6E8A-4147-A177-3AD203B41FA5}">
                      <a16:colId xmlns:a16="http://schemas.microsoft.com/office/drawing/2014/main" val="704570979"/>
                    </a:ext>
                  </a:extLst>
                </a:gridCol>
                <a:gridCol w="1307507">
                  <a:extLst>
                    <a:ext uri="{9D8B030D-6E8A-4147-A177-3AD203B41FA5}">
                      <a16:colId xmlns:a16="http://schemas.microsoft.com/office/drawing/2014/main" val="2513184823"/>
                    </a:ext>
                  </a:extLst>
                </a:gridCol>
                <a:gridCol w="1602336">
                  <a:extLst>
                    <a:ext uri="{9D8B030D-6E8A-4147-A177-3AD203B41FA5}">
                      <a16:colId xmlns:a16="http://schemas.microsoft.com/office/drawing/2014/main" val="3668415391"/>
                    </a:ext>
                  </a:extLst>
                </a:gridCol>
                <a:gridCol w="1345963">
                  <a:extLst>
                    <a:ext uri="{9D8B030D-6E8A-4147-A177-3AD203B41FA5}">
                      <a16:colId xmlns:a16="http://schemas.microsoft.com/office/drawing/2014/main" val="492550434"/>
                    </a:ext>
                  </a:extLst>
                </a:gridCol>
                <a:gridCol w="1908866">
                  <a:extLst>
                    <a:ext uri="{9D8B030D-6E8A-4147-A177-3AD203B41FA5}">
                      <a16:colId xmlns:a16="http://schemas.microsoft.com/office/drawing/2014/main" val="228555142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Критерий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Наименование аналога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863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Covasim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AnyLogic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GLEAMviz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Модели ЦЭМИ РАН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EpidemicModels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9017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Графический интерфейс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99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Простота освоения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5577881"/>
                  </a:ext>
                </a:extLst>
              </a:tr>
              <a:tr h="27389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классических моделей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±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85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Работа с реальными данными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103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Визуализация результатов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525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Бесплатность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±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054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Агентное</a:t>
                      </a:r>
                      <a:r>
                        <a:rPr lang="ru-RU" dirty="0"/>
                        <a:t> моделирование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36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русского языка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40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Экспорт результатов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±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6862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73FF66-2E87-7D8D-AFC2-5BD13AE6E72A}"/>
              </a:ext>
            </a:extLst>
          </p:cNvPr>
          <p:cNvSpPr txBox="1"/>
          <p:nvPr/>
        </p:nvSpPr>
        <p:spPr>
          <a:xfrm>
            <a:off x="3042558" y="17969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Существующие аналоги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AF52113-F6DF-38A7-AB24-418807E63D6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0EBF2-F387-FA2D-3F6F-1A7CCA57657A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4" name="Рисунок 3" descr="Закрыть со сплошной заливкой">
            <a:extLst>
              <a:ext uri="{FF2B5EF4-FFF2-40B4-BE49-F238E27FC236}">
                <a16:creationId xmlns:a16="http://schemas.microsoft.com/office/drawing/2014/main" id="{86AA7D31-292E-EB69-7E1F-E5DB9B016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5436" y="2351768"/>
            <a:ext cx="215781" cy="215781"/>
          </a:xfrm>
          <a:prstGeom prst="rect">
            <a:avLst/>
          </a:prstGeom>
        </p:spPr>
      </p:pic>
      <p:pic>
        <p:nvPicPr>
          <p:cNvPr id="8" name="Рисунок 7" descr="Закрыть со сплошной заливкой">
            <a:extLst>
              <a:ext uri="{FF2B5EF4-FFF2-40B4-BE49-F238E27FC236}">
                <a16:creationId xmlns:a16="http://schemas.microsoft.com/office/drawing/2014/main" id="{C40543B2-F08C-BD57-A610-0177C2471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5437" y="2734508"/>
            <a:ext cx="215781" cy="215781"/>
          </a:xfrm>
          <a:prstGeom prst="rect">
            <a:avLst/>
          </a:prstGeom>
        </p:spPr>
      </p:pic>
      <p:pic>
        <p:nvPicPr>
          <p:cNvPr id="9" name="Рисунок 8" descr="Закрыть со сплошной заливкой">
            <a:extLst>
              <a:ext uri="{FF2B5EF4-FFF2-40B4-BE49-F238E27FC236}">
                <a16:creationId xmlns:a16="http://schemas.microsoft.com/office/drawing/2014/main" id="{BFCA3A71-2DE1-E221-264B-BD24F60E1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6543" y="5789295"/>
            <a:ext cx="215781" cy="215781"/>
          </a:xfrm>
          <a:prstGeom prst="rect">
            <a:avLst/>
          </a:prstGeom>
        </p:spPr>
      </p:pic>
      <p:pic>
        <p:nvPicPr>
          <p:cNvPr id="10" name="Рисунок 9" descr="Закрыть со сплошной заливкой">
            <a:extLst>
              <a:ext uri="{FF2B5EF4-FFF2-40B4-BE49-F238E27FC236}">
                <a16:creationId xmlns:a16="http://schemas.microsoft.com/office/drawing/2014/main" id="{A3703FC5-E312-7B02-88A4-42A004E1C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1395" y="2696910"/>
            <a:ext cx="215781" cy="215781"/>
          </a:xfrm>
          <a:prstGeom prst="rect">
            <a:avLst/>
          </a:prstGeom>
        </p:spPr>
      </p:pic>
      <p:pic>
        <p:nvPicPr>
          <p:cNvPr id="11" name="Рисунок 10" descr="Закрыть со сплошной заливкой">
            <a:extLst>
              <a:ext uri="{FF2B5EF4-FFF2-40B4-BE49-F238E27FC236}">
                <a16:creationId xmlns:a16="http://schemas.microsoft.com/office/drawing/2014/main" id="{4F9CFF29-D0CA-0E43-C6B5-274869C51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1393" y="5788804"/>
            <a:ext cx="215781" cy="215781"/>
          </a:xfrm>
          <a:prstGeom prst="rect">
            <a:avLst/>
          </a:prstGeom>
        </p:spPr>
      </p:pic>
      <p:pic>
        <p:nvPicPr>
          <p:cNvPr id="12" name="Рисунок 11" descr="Закрыть со сплошной заливкой">
            <a:extLst>
              <a:ext uri="{FF2B5EF4-FFF2-40B4-BE49-F238E27FC236}">
                <a16:creationId xmlns:a16="http://schemas.microsoft.com/office/drawing/2014/main" id="{25E22FDD-5F30-3F36-2010-10D3E13C7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8902" y="3213219"/>
            <a:ext cx="215781" cy="215781"/>
          </a:xfrm>
          <a:prstGeom prst="rect">
            <a:avLst/>
          </a:prstGeom>
        </p:spPr>
      </p:pic>
      <p:pic>
        <p:nvPicPr>
          <p:cNvPr id="13" name="Рисунок 12" descr="Закрыть со сплошной заливкой">
            <a:extLst>
              <a:ext uri="{FF2B5EF4-FFF2-40B4-BE49-F238E27FC236}">
                <a16:creationId xmlns:a16="http://schemas.microsoft.com/office/drawing/2014/main" id="{B48B63B4-015D-A952-491D-09955ECA0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8901" y="5788803"/>
            <a:ext cx="215781" cy="215781"/>
          </a:xfrm>
          <a:prstGeom prst="rect">
            <a:avLst/>
          </a:prstGeom>
        </p:spPr>
      </p:pic>
      <p:pic>
        <p:nvPicPr>
          <p:cNvPr id="15" name="Рисунок 14" descr="Закрыть со сплошной заливкой">
            <a:extLst>
              <a:ext uri="{FF2B5EF4-FFF2-40B4-BE49-F238E27FC236}">
                <a16:creationId xmlns:a16="http://schemas.microsoft.com/office/drawing/2014/main" id="{01353126-D072-C891-D618-9136C1646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6406" y="2339411"/>
            <a:ext cx="215781" cy="215781"/>
          </a:xfrm>
          <a:prstGeom prst="rect">
            <a:avLst/>
          </a:prstGeom>
        </p:spPr>
      </p:pic>
      <p:pic>
        <p:nvPicPr>
          <p:cNvPr id="16" name="Рисунок 15" descr="Закрыть со сплошной заливкой">
            <a:extLst>
              <a:ext uri="{FF2B5EF4-FFF2-40B4-BE49-F238E27FC236}">
                <a16:creationId xmlns:a16="http://schemas.microsoft.com/office/drawing/2014/main" id="{2F06E7AA-AE3A-0297-9936-06D16A9DC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6404" y="2714460"/>
            <a:ext cx="215781" cy="215781"/>
          </a:xfrm>
          <a:prstGeom prst="rect">
            <a:avLst/>
          </a:prstGeom>
        </p:spPr>
      </p:pic>
      <p:pic>
        <p:nvPicPr>
          <p:cNvPr id="17" name="Рисунок 16" descr="Закрыть со сплошной заливкой">
            <a:extLst>
              <a:ext uri="{FF2B5EF4-FFF2-40B4-BE49-F238E27FC236}">
                <a16:creationId xmlns:a16="http://schemas.microsoft.com/office/drawing/2014/main" id="{FAF8D452-9EFC-D872-5378-2B99ABF06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2219" y="4417806"/>
            <a:ext cx="215781" cy="215781"/>
          </a:xfrm>
          <a:prstGeom prst="rect">
            <a:avLst/>
          </a:prstGeom>
        </p:spPr>
      </p:pic>
      <p:pic>
        <p:nvPicPr>
          <p:cNvPr id="18" name="Рисунок 17" descr="Закрыть со сплошной заливкой">
            <a:extLst>
              <a:ext uri="{FF2B5EF4-FFF2-40B4-BE49-F238E27FC236}">
                <a16:creationId xmlns:a16="http://schemas.microsoft.com/office/drawing/2014/main" id="{685AF169-1652-DE87-B466-D53E1EABB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2757" y="6329960"/>
            <a:ext cx="215781" cy="215781"/>
          </a:xfrm>
          <a:prstGeom prst="rect">
            <a:avLst/>
          </a:prstGeom>
        </p:spPr>
      </p:pic>
      <p:pic>
        <p:nvPicPr>
          <p:cNvPr id="19" name="Рисунок 18" descr="Закрыть со сплошной заливкой">
            <a:extLst>
              <a:ext uri="{FF2B5EF4-FFF2-40B4-BE49-F238E27FC236}">
                <a16:creationId xmlns:a16="http://schemas.microsoft.com/office/drawing/2014/main" id="{EF075563-11D4-C7ED-B086-F1011A806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8143" y="2722191"/>
            <a:ext cx="215781" cy="215781"/>
          </a:xfrm>
          <a:prstGeom prst="rect">
            <a:avLst/>
          </a:prstGeom>
        </p:spPr>
      </p:pic>
      <p:pic>
        <p:nvPicPr>
          <p:cNvPr id="21" name="Рисунок 20" descr="Закрыть со сплошной заливкой">
            <a:extLst>
              <a:ext uri="{FF2B5EF4-FFF2-40B4-BE49-F238E27FC236}">
                <a16:creationId xmlns:a16="http://schemas.microsoft.com/office/drawing/2014/main" id="{7657093B-EBBA-D6A2-5BBA-40CC965A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072" y="5787915"/>
            <a:ext cx="215781" cy="215781"/>
          </a:xfrm>
          <a:prstGeom prst="rect">
            <a:avLst/>
          </a:prstGeom>
        </p:spPr>
      </p:pic>
      <p:pic>
        <p:nvPicPr>
          <p:cNvPr id="23" name="Рисунок 22" descr="Закрыть со сплошной заливкой">
            <a:extLst>
              <a:ext uri="{FF2B5EF4-FFF2-40B4-BE49-F238E27FC236}">
                <a16:creationId xmlns:a16="http://schemas.microsoft.com/office/drawing/2014/main" id="{1857BCA0-9B3E-1CCE-A9B6-DC3D153D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847" y="5256595"/>
            <a:ext cx="215781" cy="215781"/>
          </a:xfrm>
          <a:prstGeom prst="rect">
            <a:avLst/>
          </a:prstGeom>
        </p:spPr>
      </p:pic>
      <p:pic>
        <p:nvPicPr>
          <p:cNvPr id="25" name="Рисунок 24" descr="Флажок со сплошной заливкой">
            <a:extLst>
              <a:ext uri="{FF2B5EF4-FFF2-40B4-BE49-F238E27FC236}">
                <a16:creationId xmlns:a16="http://schemas.microsoft.com/office/drawing/2014/main" id="{E0118C6C-11DA-97E1-6D37-AF9B3CB1F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395" y="2339411"/>
            <a:ext cx="215781" cy="215781"/>
          </a:xfrm>
          <a:prstGeom prst="rect">
            <a:avLst/>
          </a:prstGeom>
        </p:spPr>
      </p:pic>
      <p:pic>
        <p:nvPicPr>
          <p:cNvPr id="26" name="Рисунок 25" descr="Флажок со сплошной заливкой">
            <a:extLst>
              <a:ext uri="{FF2B5EF4-FFF2-40B4-BE49-F238E27FC236}">
                <a16:creationId xmlns:a16="http://schemas.microsoft.com/office/drawing/2014/main" id="{102550EE-0B40-F6F0-D8A1-9BEE58FB0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6543" y="3857187"/>
            <a:ext cx="215781" cy="215781"/>
          </a:xfrm>
          <a:prstGeom prst="rect">
            <a:avLst/>
          </a:prstGeom>
        </p:spPr>
      </p:pic>
      <p:pic>
        <p:nvPicPr>
          <p:cNvPr id="28" name="Рисунок 27" descr="Флажок со сплошной заливкой">
            <a:extLst>
              <a:ext uri="{FF2B5EF4-FFF2-40B4-BE49-F238E27FC236}">
                <a16:creationId xmlns:a16="http://schemas.microsoft.com/office/drawing/2014/main" id="{C360B48E-63D1-A07E-5B7B-97D2FAF8E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9494" y="4861498"/>
            <a:ext cx="215781" cy="215781"/>
          </a:xfrm>
          <a:prstGeom prst="rect">
            <a:avLst/>
          </a:prstGeom>
        </p:spPr>
      </p:pic>
      <p:pic>
        <p:nvPicPr>
          <p:cNvPr id="29" name="Рисунок 28" descr="Флажок со сплошной заливкой">
            <a:extLst>
              <a:ext uri="{FF2B5EF4-FFF2-40B4-BE49-F238E27FC236}">
                <a16:creationId xmlns:a16="http://schemas.microsoft.com/office/drawing/2014/main" id="{69D42C3A-DFCA-8360-D393-0394CB8AC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6543" y="5256595"/>
            <a:ext cx="215781" cy="215781"/>
          </a:xfrm>
          <a:prstGeom prst="rect">
            <a:avLst/>
          </a:prstGeom>
        </p:spPr>
      </p:pic>
      <p:pic>
        <p:nvPicPr>
          <p:cNvPr id="30" name="Рисунок 29" descr="Флажок со сплошной заливкой">
            <a:extLst>
              <a:ext uri="{FF2B5EF4-FFF2-40B4-BE49-F238E27FC236}">
                <a16:creationId xmlns:a16="http://schemas.microsoft.com/office/drawing/2014/main" id="{2B84FBB8-C3C9-B7E3-40B3-74B0091F7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394" y="3837419"/>
            <a:ext cx="215781" cy="215781"/>
          </a:xfrm>
          <a:prstGeom prst="rect">
            <a:avLst/>
          </a:prstGeom>
        </p:spPr>
      </p:pic>
      <p:pic>
        <p:nvPicPr>
          <p:cNvPr id="31" name="Рисунок 30" descr="Флажок со сплошной заливкой">
            <a:extLst>
              <a:ext uri="{FF2B5EF4-FFF2-40B4-BE49-F238E27FC236}">
                <a16:creationId xmlns:a16="http://schemas.microsoft.com/office/drawing/2014/main" id="{EC10CA84-8782-BAF9-7A15-DCA5C6797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392" y="4412470"/>
            <a:ext cx="215781" cy="215781"/>
          </a:xfrm>
          <a:prstGeom prst="rect">
            <a:avLst/>
          </a:prstGeom>
        </p:spPr>
      </p:pic>
      <p:pic>
        <p:nvPicPr>
          <p:cNvPr id="33" name="Рисунок 32" descr="Флажок со сплошной заливкой">
            <a:extLst>
              <a:ext uri="{FF2B5EF4-FFF2-40B4-BE49-F238E27FC236}">
                <a16:creationId xmlns:a16="http://schemas.microsoft.com/office/drawing/2014/main" id="{9AA3C890-D138-1611-4464-5C1F1A569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393" y="5256595"/>
            <a:ext cx="215781" cy="215781"/>
          </a:xfrm>
          <a:prstGeom prst="rect">
            <a:avLst/>
          </a:prstGeom>
        </p:spPr>
      </p:pic>
      <p:pic>
        <p:nvPicPr>
          <p:cNvPr id="35" name="Рисунок 34" descr="Флажок со сплошной заливкой">
            <a:extLst>
              <a:ext uri="{FF2B5EF4-FFF2-40B4-BE49-F238E27FC236}">
                <a16:creationId xmlns:a16="http://schemas.microsoft.com/office/drawing/2014/main" id="{995FD483-88A5-66B9-2C60-7D85C385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393" y="6329960"/>
            <a:ext cx="215781" cy="215781"/>
          </a:xfrm>
          <a:prstGeom prst="rect">
            <a:avLst/>
          </a:prstGeom>
        </p:spPr>
      </p:pic>
      <p:pic>
        <p:nvPicPr>
          <p:cNvPr id="36" name="Рисунок 35" descr="Флажок со сплошной заливкой">
            <a:extLst>
              <a:ext uri="{FF2B5EF4-FFF2-40B4-BE49-F238E27FC236}">
                <a16:creationId xmlns:a16="http://schemas.microsoft.com/office/drawing/2014/main" id="{73F37EB9-0AAB-ECCF-9FCB-21F41FFCE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902" y="2339410"/>
            <a:ext cx="215781" cy="215781"/>
          </a:xfrm>
          <a:prstGeom prst="rect">
            <a:avLst/>
          </a:prstGeom>
        </p:spPr>
      </p:pic>
      <p:pic>
        <p:nvPicPr>
          <p:cNvPr id="37" name="Рисунок 36" descr="Флажок со сплошной заливкой">
            <a:extLst>
              <a:ext uri="{FF2B5EF4-FFF2-40B4-BE49-F238E27FC236}">
                <a16:creationId xmlns:a16="http://schemas.microsoft.com/office/drawing/2014/main" id="{CB8BEC06-9B7B-55FB-AC9D-3839F5F6C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902" y="2718650"/>
            <a:ext cx="215781" cy="215781"/>
          </a:xfrm>
          <a:prstGeom prst="rect">
            <a:avLst/>
          </a:prstGeom>
        </p:spPr>
      </p:pic>
      <p:pic>
        <p:nvPicPr>
          <p:cNvPr id="38" name="Рисунок 37" descr="Флажок со сплошной заливкой">
            <a:extLst>
              <a:ext uri="{FF2B5EF4-FFF2-40B4-BE49-F238E27FC236}">
                <a16:creationId xmlns:a16="http://schemas.microsoft.com/office/drawing/2014/main" id="{FC85D110-C48B-1BDE-B9DF-83D8E0D82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902" y="3837419"/>
            <a:ext cx="215781" cy="215781"/>
          </a:xfrm>
          <a:prstGeom prst="rect">
            <a:avLst/>
          </a:prstGeom>
        </p:spPr>
      </p:pic>
      <p:pic>
        <p:nvPicPr>
          <p:cNvPr id="39" name="Рисунок 38" descr="Флажок со сплошной заливкой">
            <a:extLst>
              <a:ext uri="{FF2B5EF4-FFF2-40B4-BE49-F238E27FC236}">
                <a16:creationId xmlns:a16="http://schemas.microsoft.com/office/drawing/2014/main" id="{DC0F4E42-C41F-2A34-9009-B58C50F17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901" y="4409388"/>
            <a:ext cx="215781" cy="215781"/>
          </a:xfrm>
          <a:prstGeom prst="rect">
            <a:avLst/>
          </a:prstGeom>
        </p:spPr>
      </p:pic>
      <p:pic>
        <p:nvPicPr>
          <p:cNvPr id="41" name="Рисунок 40" descr="Флажок со сплошной заливкой">
            <a:extLst>
              <a:ext uri="{FF2B5EF4-FFF2-40B4-BE49-F238E27FC236}">
                <a16:creationId xmlns:a16="http://schemas.microsoft.com/office/drawing/2014/main" id="{827CB795-FF92-7511-B630-A4FE9ECC7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901" y="4877355"/>
            <a:ext cx="215781" cy="215781"/>
          </a:xfrm>
          <a:prstGeom prst="rect">
            <a:avLst/>
          </a:prstGeom>
        </p:spPr>
      </p:pic>
      <p:pic>
        <p:nvPicPr>
          <p:cNvPr id="42" name="Рисунок 41" descr="Флажок со сплошной заливкой">
            <a:extLst>
              <a:ext uri="{FF2B5EF4-FFF2-40B4-BE49-F238E27FC236}">
                <a16:creationId xmlns:a16="http://schemas.microsoft.com/office/drawing/2014/main" id="{E4ED4040-547E-D89B-1E6E-6281F263A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901" y="5256595"/>
            <a:ext cx="215781" cy="215781"/>
          </a:xfrm>
          <a:prstGeom prst="rect">
            <a:avLst/>
          </a:prstGeom>
        </p:spPr>
      </p:pic>
      <p:pic>
        <p:nvPicPr>
          <p:cNvPr id="43" name="Рисунок 42" descr="Флажок со сплошной заливкой">
            <a:extLst>
              <a:ext uri="{FF2B5EF4-FFF2-40B4-BE49-F238E27FC236}">
                <a16:creationId xmlns:a16="http://schemas.microsoft.com/office/drawing/2014/main" id="{C6F011C5-1741-C67C-FB4E-65DE2D101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3524" y="3213219"/>
            <a:ext cx="215781" cy="215781"/>
          </a:xfrm>
          <a:prstGeom prst="rect">
            <a:avLst/>
          </a:prstGeom>
        </p:spPr>
      </p:pic>
      <p:pic>
        <p:nvPicPr>
          <p:cNvPr id="44" name="Рисунок 43" descr="Флажок со сплошной заливкой">
            <a:extLst>
              <a:ext uri="{FF2B5EF4-FFF2-40B4-BE49-F238E27FC236}">
                <a16:creationId xmlns:a16="http://schemas.microsoft.com/office/drawing/2014/main" id="{3A8C710B-95A5-7CAA-4F1A-E0AC842E9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757" y="3837418"/>
            <a:ext cx="215781" cy="215781"/>
          </a:xfrm>
          <a:prstGeom prst="rect">
            <a:avLst/>
          </a:prstGeom>
        </p:spPr>
      </p:pic>
      <p:pic>
        <p:nvPicPr>
          <p:cNvPr id="45" name="Рисунок 44" descr="Флажок со сплошной заливкой">
            <a:extLst>
              <a:ext uri="{FF2B5EF4-FFF2-40B4-BE49-F238E27FC236}">
                <a16:creationId xmlns:a16="http://schemas.microsoft.com/office/drawing/2014/main" id="{6985B64B-9CA7-9E73-2BD0-49193FAE7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7231" y="5256595"/>
            <a:ext cx="215781" cy="215781"/>
          </a:xfrm>
          <a:prstGeom prst="rect">
            <a:avLst/>
          </a:prstGeom>
        </p:spPr>
      </p:pic>
      <p:pic>
        <p:nvPicPr>
          <p:cNvPr id="46" name="Рисунок 45" descr="Флажок со сплошной заливкой">
            <a:extLst>
              <a:ext uri="{FF2B5EF4-FFF2-40B4-BE49-F238E27FC236}">
                <a16:creationId xmlns:a16="http://schemas.microsoft.com/office/drawing/2014/main" id="{69B07ACD-D106-243B-AC32-318C51EF3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0377" y="5787915"/>
            <a:ext cx="215781" cy="215781"/>
          </a:xfrm>
          <a:prstGeom prst="rect">
            <a:avLst/>
          </a:prstGeom>
        </p:spPr>
      </p:pic>
      <p:pic>
        <p:nvPicPr>
          <p:cNvPr id="47" name="Рисунок 46" descr="Флажок со сплошной заливкой">
            <a:extLst>
              <a:ext uri="{FF2B5EF4-FFF2-40B4-BE49-F238E27FC236}">
                <a16:creationId xmlns:a16="http://schemas.microsoft.com/office/drawing/2014/main" id="{F568689F-B657-F0B7-FB2D-EB9C4DFB3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8146" y="2339409"/>
            <a:ext cx="215781" cy="215781"/>
          </a:xfrm>
          <a:prstGeom prst="rect">
            <a:avLst/>
          </a:prstGeom>
        </p:spPr>
      </p:pic>
      <p:pic>
        <p:nvPicPr>
          <p:cNvPr id="49" name="Рисунок 48" descr="Флажок со сплошной заливкой">
            <a:extLst>
              <a:ext uri="{FF2B5EF4-FFF2-40B4-BE49-F238E27FC236}">
                <a16:creationId xmlns:a16="http://schemas.microsoft.com/office/drawing/2014/main" id="{8C9C23EE-C97C-588D-93F3-444CD5073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8145" y="3208642"/>
            <a:ext cx="215781" cy="215781"/>
          </a:xfrm>
          <a:prstGeom prst="rect">
            <a:avLst/>
          </a:prstGeom>
        </p:spPr>
      </p:pic>
      <p:pic>
        <p:nvPicPr>
          <p:cNvPr id="50" name="Рисунок 49" descr="Флажок со сплошной заливкой">
            <a:extLst>
              <a:ext uri="{FF2B5EF4-FFF2-40B4-BE49-F238E27FC236}">
                <a16:creationId xmlns:a16="http://schemas.microsoft.com/office/drawing/2014/main" id="{5470C8FD-928A-F165-DE9D-8B7FE13B9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8144" y="3837418"/>
            <a:ext cx="215781" cy="215781"/>
          </a:xfrm>
          <a:prstGeom prst="rect">
            <a:avLst/>
          </a:prstGeom>
        </p:spPr>
      </p:pic>
      <p:pic>
        <p:nvPicPr>
          <p:cNvPr id="51" name="Рисунок 50" descr="Флажок со сплошной заливкой">
            <a:extLst>
              <a:ext uri="{FF2B5EF4-FFF2-40B4-BE49-F238E27FC236}">
                <a16:creationId xmlns:a16="http://schemas.microsoft.com/office/drawing/2014/main" id="{380EA8B4-9DB0-B466-F0C2-FA3804AC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8143" y="4877531"/>
            <a:ext cx="215781" cy="215781"/>
          </a:xfrm>
          <a:prstGeom prst="rect">
            <a:avLst/>
          </a:prstGeom>
        </p:spPr>
      </p:pic>
      <p:pic>
        <p:nvPicPr>
          <p:cNvPr id="52" name="Рисунок 51" descr="Флажок со сплошной заливкой">
            <a:extLst>
              <a:ext uri="{FF2B5EF4-FFF2-40B4-BE49-F238E27FC236}">
                <a16:creationId xmlns:a16="http://schemas.microsoft.com/office/drawing/2014/main" id="{E16FC2ED-8BE6-CAFA-BB72-A445FB89C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8072" y="5256595"/>
            <a:ext cx="215781" cy="215781"/>
          </a:xfrm>
          <a:prstGeom prst="rect">
            <a:avLst/>
          </a:prstGeom>
        </p:spPr>
      </p:pic>
      <p:pic>
        <p:nvPicPr>
          <p:cNvPr id="56" name="Рисунок 55" descr="Флажок со сплошной заливкой">
            <a:extLst>
              <a:ext uri="{FF2B5EF4-FFF2-40B4-BE49-F238E27FC236}">
                <a16:creationId xmlns:a16="http://schemas.microsoft.com/office/drawing/2014/main" id="{498E5C13-08B4-2240-3EE1-003D1513F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849" y="2331972"/>
            <a:ext cx="215781" cy="215781"/>
          </a:xfrm>
          <a:prstGeom prst="rect">
            <a:avLst/>
          </a:prstGeom>
        </p:spPr>
      </p:pic>
      <p:pic>
        <p:nvPicPr>
          <p:cNvPr id="58" name="Рисунок 57" descr="Флажок со сплошной заливкой">
            <a:extLst>
              <a:ext uri="{FF2B5EF4-FFF2-40B4-BE49-F238E27FC236}">
                <a16:creationId xmlns:a16="http://schemas.microsoft.com/office/drawing/2014/main" id="{DACE33A1-F116-0F7F-26B6-FE5BB8F01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81699" y="2718650"/>
            <a:ext cx="215781" cy="215781"/>
          </a:xfrm>
          <a:prstGeom prst="rect">
            <a:avLst/>
          </a:prstGeom>
        </p:spPr>
      </p:pic>
      <p:pic>
        <p:nvPicPr>
          <p:cNvPr id="64" name="Рисунок 63" descr="Флажок со сплошной заливкой">
            <a:extLst>
              <a:ext uri="{FF2B5EF4-FFF2-40B4-BE49-F238E27FC236}">
                <a16:creationId xmlns:a16="http://schemas.microsoft.com/office/drawing/2014/main" id="{DE6A682C-D9CE-832E-1FD6-D014A2529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849" y="3208641"/>
            <a:ext cx="215781" cy="215781"/>
          </a:xfrm>
          <a:prstGeom prst="rect">
            <a:avLst/>
          </a:prstGeom>
        </p:spPr>
      </p:pic>
      <p:pic>
        <p:nvPicPr>
          <p:cNvPr id="65" name="Рисунок 64" descr="Флажок со сплошной заливкой">
            <a:extLst>
              <a:ext uri="{FF2B5EF4-FFF2-40B4-BE49-F238E27FC236}">
                <a16:creationId xmlns:a16="http://schemas.microsoft.com/office/drawing/2014/main" id="{3F3AB4C7-B8B6-3BD5-BD05-41DA3AB86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848" y="3857187"/>
            <a:ext cx="215781" cy="215781"/>
          </a:xfrm>
          <a:prstGeom prst="rect">
            <a:avLst/>
          </a:prstGeom>
        </p:spPr>
      </p:pic>
      <p:pic>
        <p:nvPicPr>
          <p:cNvPr id="67" name="Рисунок 66" descr="Флажок со сплошной заливкой">
            <a:extLst>
              <a:ext uri="{FF2B5EF4-FFF2-40B4-BE49-F238E27FC236}">
                <a16:creationId xmlns:a16="http://schemas.microsoft.com/office/drawing/2014/main" id="{9748F9BA-E735-99EE-6ED2-7DCAAF988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846" y="4397842"/>
            <a:ext cx="215781" cy="215781"/>
          </a:xfrm>
          <a:prstGeom prst="rect">
            <a:avLst/>
          </a:prstGeom>
        </p:spPr>
      </p:pic>
      <p:pic>
        <p:nvPicPr>
          <p:cNvPr id="68" name="Рисунок 67" descr="Флажок со сплошной заливкой">
            <a:extLst>
              <a:ext uri="{FF2B5EF4-FFF2-40B4-BE49-F238E27FC236}">
                <a16:creationId xmlns:a16="http://schemas.microsoft.com/office/drawing/2014/main" id="{4AAFD0C4-9E06-63A7-C332-235CB9DBB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847" y="4861497"/>
            <a:ext cx="215781" cy="215781"/>
          </a:xfrm>
          <a:prstGeom prst="rect">
            <a:avLst/>
          </a:prstGeom>
        </p:spPr>
      </p:pic>
      <p:pic>
        <p:nvPicPr>
          <p:cNvPr id="71" name="Рисунок 70" descr="Флажок со сплошной заливкой">
            <a:extLst>
              <a:ext uri="{FF2B5EF4-FFF2-40B4-BE49-F238E27FC236}">
                <a16:creationId xmlns:a16="http://schemas.microsoft.com/office/drawing/2014/main" id="{127017A6-5F55-E0AC-A2BE-A61119B95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81689" y="5787916"/>
            <a:ext cx="215781" cy="215781"/>
          </a:xfrm>
          <a:prstGeom prst="rect">
            <a:avLst/>
          </a:prstGeom>
        </p:spPr>
      </p:pic>
      <p:pic>
        <p:nvPicPr>
          <p:cNvPr id="72" name="Рисунок 71" descr="Флажок со сплошной заливкой">
            <a:extLst>
              <a:ext uri="{FF2B5EF4-FFF2-40B4-BE49-F238E27FC236}">
                <a16:creationId xmlns:a16="http://schemas.microsoft.com/office/drawing/2014/main" id="{FEB77E8E-A67E-A395-4634-02FEC570D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847" y="6329960"/>
            <a:ext cx="215781" cy="215781"/>
          </a:xfrm>
          <a:prstGeom prst="rect">
            <a:avLst/>
          </a:prstGeom>
        </p:spPr>
      </p:pic>
      <p:pic>
        <p:nvPicPr>
          <p:cNvPr id="24" name="Рисунок 23" descr="Флажок со сплошной заливкой">
            <a:extLst>
              <a:ext uri="{FF2B5EF4-FFF2-40B4-BE49-F238E27FC236}">
                <a16:creationId xmlns:a16="http://schemas.microsoft.com/office/drawing/2014/main" id="{940009C4-905C-1E5A-58B5-F934211DC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4417" y="6329959"/>
            <a:ext cx="215781" cy="215781"/>
          </a:xfrm>
          <a:prstGeom prst="rect">
            <a:avLst/>
          </a:prstGeom>
        </p:spPr>
      </p:pic>
      <p:pic>
        <p:nvPicPr>
          <p:cNvPr id="27" name="Рисунок 26" descr="Флажок со сплошной заливкой">
            <a:extLst>
              <a:ext uri="{FF2B5EF4-FFF2-40B4-BE49-F238E27FC236}">
                <a16:creationId xmlns:a16="http://schemas.microsoft.com/office/drawing/2014/main" id="{F0E87B9F-6FE7-A7B2-9C24-D94DDA425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1097" y="6371822"/>
            <a:ext cx="215781" cy="215781"/>
          </a:xfrm>
          <a:prstGeom prst="rect">
            <a:avLst/>
          </a:prstGeom>
        </p:spPr>
      </p:pic>
      <p:pic>
        <p:nvPicPr>
          <p:cNvPr id="32" name="Рисунок 31" descr="Флажок со сплошной заливкой">
            <a:extLst>
              <a:ext uri="{FF2B5EF4-FFF2-40B4-BE49-F238E27FC236}">
                <a16:creationId xmlns:a16="http://schemas.microsoft.com/office/drawing/2014/main" id="{4A296B31-E528-6269-0F7F-32C55EC42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8071" y="4417805"/>
            <a:ext cx="215781" cy="215781"/>
          </a:xfrm>
          <a:prstGeom prst="rect">
            <a:avLst/>
          </a:prstGeom>
        </p:spPr>
      </p:pic>
      <p:pic>
        <p:nvPicPr>
          <p:cNvPr id="40" name="Рисунок 39" descr="Закрыть со сплошной заливкой">
            <a:extLst>
              <a:ext uri="{FF2B5EF4-FFF2-40B4-BE49-F238E27FC236}">
                <a16:creationId xmlns:a16="http://schemas.microsoft.com/office/drawing/2014/main" id="{C0131FDA-12B2-3215-3657-DF98DC140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7718" y="4861497"/>
            <a:ext cx="215781" cy="2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4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E0FC133B-2C94-E06F-98E6-0AE1A476BDA3}"/>
              </a:ext>
            </a:extLst>
          </p:cNvPr>
          <p:cNvSpPr/>
          <p:nvPr/>
        </p:nvSpPr>
        <p:spPr>
          <a:xfrm>
            <a:off x="567339" y="1271066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3468B6A-CCCC-3CC6-18C3-D52163D89D22}"/>
              </a:ext>
            </a:extLst>
          </p:cNvPr>
          <p:cNvSpPr/>
          <p:nvPr/>
        </p:nvSpPr>
        <p:spPr>
          <a:xfrm>
            <a:off x="2440322" y="1272987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6AB526D-C88C-38CD-D904-AEE53A028876}"/>
              </a:ext>
            </a:extLst>
          </p:cNvPr>
          <p:cNvSpPr/>
          <p:nvPr/>
        </p:nvSpPr>
        <p:spPr>
          <a:xfrm>
            <a:off x="4322270" y="128195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AD1C804-59F7-F3F4-D0CC-2E3A69756662}"/>
              </a:ext>
            </a:extLst>
          </p:cNvPr>
          <p:cNvCxnSpPr/>
          <p:nvPr/>
        </p:nvCxnSpPr>
        <p:spPr>
          <a:xfrm flipV="1">
            <a:off x="1726987" y="1793580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D31723E-77E9-C6DC-63AE-707E702AED4E}"/>
              </a:ext>
            </a:extLst>
          </p:cNvPr>
          <p:cNvCxnSpPr>
            <a:cxnSpLocks/>
          </p:cNvCxnSpPr>
          <p:nvPr/>
        </p:nvCxnSpPr>
        <p:spPr>
          <a:xfrm flipV="1">
            <a:off x="3582040" y="1837123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1C1421-5D38-0C63-F20E-A0CA611BDA97}"/>
              </a:ext>
            </a:extLst>
          </p:cNvPr>
          <p:cNvSpPr txBox="1"/>
          <p:nvPr/>
        </p:nvSpPr>
        <p:spPr>
          <a:xfrm>
            <a:off x="892628" y="1512473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B53DA-3205-2EB1-8BF4-11E410135385}"/>
              </a:ext>
            </a:extLst>
          </p:cNvPr>
          <p:cNvSpPr txBox="1"/>
          <p:nvPr/>
        </p:nvSpPr>
        <p:spPr>
          <a:xfrm>
            <a:off x="2855793" y="1541396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581EC-20E4-E923-B137-44F3894851DC}"/>
              </a:ext>
            </a:extLst>
          </p:cNvPr>
          <p:cNvSpPr txBox="1"/>
          <p:nvPr/>
        </p:nvSpPr>
        <p:spPr>
          <a:xfrm>
            <a:off x="4670612" y="1468824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12CB0A-E8A4-A8AA-91ED-62505C9C3374}"/>
              </a:ext>
            </a:extLst>
          </p:cNvPr>
          <p:cNvSpPr txBox="1"/>
          <p:nvPr/>
        </p:nvSpPr>
        <p:spPr>
          <a:xfrm>
            <a:off x="1926217" y="215052"/>
            <a:ext cx="75203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SIR (</a:t>
            </a:r>
            <a:r>
              <a:rPr lang="ru-RU" sz="2800" dirty="0" err="1">
                <a:latin typeface="Times New Roman"/>
                <a:cs typeface="Times New Roman"/>
              </a:rPr>
              <a:t>Susceptible-Infectious-Recovered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28ABF-4F6A-6037-2A8C-E4422F54DDAE}"/>
              </a:ext>
            </a:extLst>
          </p:cNvPr>
          <p:cNvSpPr txBox="1"/>
          <p:nvPr/>
        </p:nvSpPr>
        <p:spPr>
          <a:xfrm>
            <a:off x="564882" y="2409160"/>
            <a:ext cx="43549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ru-RU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C1F8F-1AD8-3B17-A3BA-08FCA0FE8332}"/>
              </a:ext>
            </a:extLst>
          </p:cNvPr>
          <p:cNvSpPr txBox="1"/>
          <p:nvPr/>
        </p:nvSpPr>
        <p:spPr>
          <a:xfrm>
            <a:off x="564882" y="5531910"/>
            <a:ext cx="435428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где </a:t>
            </a:r>
            <a:endParaRPr lang="ru-RU" dirty="0"/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β</a:t>
            </a:r>
            <a:r>
              <a:rPr lang="ru-RU" sz="20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ru-RU" sz="2000" dirty="0">
                <a:latin typeface="Times New Roman"/>
                <a:cs typeface="Times New Roman"/>
              </a:rPr>
              <a:t>— скорость передачи инфекции;</a:t>
            </a:r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γ </a:t>
            </a:r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—</a:t>
            </a:r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 скорость выздоровления.</a:t>
            </a:r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73B5C8-F76F-DAD0-885F-D62C3BC5A6C4}"/>
              </a:ext>
            </a:extLst>
          </p:cNvPr>
          <p:cNvSpPr txBox="1"/>
          <p:nvPr/>
        </p:nvSpPr>
        <p:spPr>
          <a:xfrm>
            <a:off x="1881947" y="1343426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5F90-A111-863B-9F7F-8D90014EB3FC}"/>
              </a:ext>
            </a:extLst>
          </p:cNvPr>
          <p:cNvSpPr txBox="1"/>
          <p:nvPr/>
        </p:nvSpPr>
        <p:spPr>
          <a:xfrm>
            <a:off x="3701783" y="1343425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F2381F2-146A-A62C-D450-632AD08A96A9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B7E47F-31AB-2610-8992-246273D10C1F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5BF5C7-D73A-CC2E-1CA6-A6939BBAE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367" y="2403180"/>
            <a:ext cx="5940751" cy="41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5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15DED6C6-7C3B-69C1-F25D-FD2F4DFEF221}"/>
              </a:ext>
            </a:extLst>
          </p:cNvPr>
          <p:cNvSpPr/>
          <p:nvPr/>
        </p:nvSpPr>
        <p:spPr>
          <a:xfrm>
            <a:off x="1715462" y="1478535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E108ADC-8528-01FC-43FD-377494625F38}"/>
              </a:ext>
            </a:extLst>
          </p:cNvPr>
          <p:cNvSpPr/>
          <p:nvPr/>
        </p:nvSpPr>
        <p:spPr>
          <a:xfrm>
            <a:off x="3642233" y="1489421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C3EE04F-6B40-3469-746F-52A7D2BA72F8}"/>
              </a:ext>
            </a:extLst>
          </p:cNvPr>
          <p:cNvCxnSpPr/>
          <p:nvPr/>
        </p:nvCxnSpPr>
        <p:spPr>
          <a:xfrm flipV="1">
            <a:off x="2902004" y="2001049"/>
            <a:ext cx="74022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A50493-D7C8-5B74-6CE2-C165405D6FE8}"/>
              </a:ext>
            </a:extLst>
          </p:cNvPr>
          <p:cNvSpPr txBox="1"/>
          <p:nvPr/>
        </p:nvSpPr>
        <p:spPr>
          <a:xfrm>
            <a:off x="2085575" y="1728907"/>
            <a:ext cx="533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D3E5B-B2DE-0E7E-3E7C-F424FF25A25F}"/>
              </a:ext>
            </a:extLst>
          </p:cNvPr>
          <p:cNvSpPr txBox="1"/>
          <p:nvPr/>
        </p:nvSpPr>
        <p:spPr>
          <a:xfrm>
            <a:off x="4057704" y="1730722"/>
            <a:ext cx="337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E1A15-FAE5-1D7F-7E06-385E6E240427}"/>
              </a:ext>
            </a:extLst>
          </p:cNvPr>
          <p:cNvSpPr txBox="1"/>
          <p:nvPr/>
        </p:nvSpPr>
        <p:spPr>
          <a:xfrm>
            <a:off x="2743199" y="286870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latin typeface="Times New Roman"/>
                <a:cs typeface="Times New Roman"/>
              </a:rPr>
              <a:t>Модель SI (Susceptible-Infectious)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F537-1435-12D1-CF4E-77B4CB0397C4}"/>
              </a:ext>
            </a:extLst>
          </p:cNvPr>
          <p:cNvSpPr txBox="1"/>
          <p:nvPr/>
        </p:nvSpPr>
        <p:spPr>
          <a:xfrm>
            <a:off x="1315677" y="2724949"/>
            <a:ext cx="41148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>
                <a:latin typeface="Times New Roman"/>
                <a:cs typeface="Times New Roman"/>
              </a:rPr>
              <a:t>S (Susceptible) – восприимчивые</a:t>
            </a:r>
          </a:p>
          <a:p>
            <a:pPr algn="just"/>
            <a:r>
              <a:rPr lang="ru-RU" sz="2000">
                <a:latin typeface="Times New Roman"/>
                <a:cs typeface="Times New Roman"/>
              </a:rPr>
              <a:t>I (Infectious) – инфицированные</a:t>
            </a:r>
          </a:p>
          <a:p>
            <a:pPr algn="just"/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990D4F-5173-33FB-FF15-3CB8AF49197D}"/>
              </a:ext>
            </a:extLst>
          </p:cNvPr>
          <p:cNvSpPr txBox="1"/>
          <p:nvPr/>
        </p:nvSpPr>
        <p:spPr>
          <a:xfrm>
            <a:off x="1320101" y="5349365"/>
            <a:ext cx="41147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где </a:t>
            </a:r>
            <a:endParaRPr lang="ru-RU" dirty="0"/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β</a:t>
            </a:r>
            <a:r>
              <a:rPr lang="ru-RU" sz="20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ru-RU" sz="2000" dirty="0">
                <a:latin typeface="Times New Roman"/>
                <a:cs typeface="Times New Roman"/>
              </a:rPr>
              <a:t>— скорость передачи инфекции.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4A6C7-C01F-8CC8-C06A-6FE98126E11E}"/>
              </a:ext>
            </a:extLst>
          </p:cNvPr>
          <p:cNvSpPr txBox="1"/>
          <p:nvPr/>
        </p:nvSpPr>
        <p:spPr>
          <a:xfrm>
            <a:off x="3048000" y="1595718"/>
            <a:ext cx="3227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blipFill>
                <a:blip r:embed="rId3"/>
                <a:stretch>
                  <a:fillRect r="-23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FADE481-4D30-5D51-FEE4-391BD04533C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66D09-CA43-F274-33DD-DA50C611D66A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E60E9A-4F1A-B2CC-9C8E-5D4FAB12F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887" y="1728907"/>
            <a:ext cx="673511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70CAAA79-FD11-A32C-ACAC-A57E91E93ECF}"/>
              </a:ext>
            </a:extLst>
          </p:cNvPr>
          <p:cNvSpPr/>
          <p:nvPr/>
        </p:nvSpPr>
        <p:spPr>
          <a:xfrm>
            <a:off x="463701" y="14658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CBB42797-E4C2-B557-AD85-B21A14DB2832}"/>
              </a:ext>
            </a:extLst>
          </p:cNvPr>
          <p:cNvSpPr/>
          <p:nvPr/>
        </p:nvSpPr>
        <p:spPr>
          <a:xfrm>
            <a:off x="2336684" y="1467772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B88F5A3-ADAA-5B5D-0ADC-05FAE7D3CB2B}"/>
              </a:ext>
            </a:extLst>
          </p:cNvPr>
          <p:cNvSpPr/>
          <p:nvPr/>
        </p:nvSpPr>
        <p:spPr>
          <a:xfrm>
            <a:off x="4218632" y="147673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65926F6-20BA-1B26-B479-9800D9F8A1F9}"/>
              </a:ext>
            </a:extLst>
          </p:cNvPr>
          <p:cNvCxnSpPr/>
          <p:nvPr/>
        </p:nvCxnSpPr>
        <p:spPr>
          <a:xfrm flipV="1">
            <a:off x="1623349" y="1988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561DD96-4788-F0E4-3B9C-FE4036743C4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478402" y="2031910"/>
            <a:ext cx="740230" cy="10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629AD7-270D-B870-E754-EEB89AA48188}"/>
              </a:ext>
            </a:extLst>
          </p:cNvPr>
          <p:cNvSpPr txBox="1"/>
          <p:nvPr/>
        </p:nvSpPr>
        <p:spPr>
          <a:xfrm>
            <a:off x="788990" y="1707258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3CDF0-55D0-6DE0-72EB-5DCF2F50F4D0}"/>
              </a:ext>
            </a:extLst>
          </p:cNvPr>
          <p:cNvSpPr txBox="1"/>
          <p:nvPr/>
        </p:nvSpPr>
        <p:spPr>
          <a:xfrm>
            <a:off x="2752155" y="1736181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58D06-C4F3-A76F-B295-3C809236E193}"/>
              </a:ext>
            </a:extLst>
          </p:cNvPr>
          <p:cNvSpPr txBox="1"/>
          <p:nvPr/>
        </p:nvSpPr>
        <p:spPr>
          <a:xfrm>
            <a:off x="4566974" y="1663609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28800-7E41-FF9F-E218-6C70C517E029}"/>
              </a:ext>
            </a:extLst>
          </p:cNvPr>
          <p:cNvSpPr txBox="1"/>
          <p:nvPr/>
        </p:nvSpPr>
        <p:spPr>
          <a:xfrm>
            <a:off x="1310707" y="194585"/>
            <a:ext cx="95705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SIR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ru-RU" sz="2800" dirty="0">
                <a:latin typeface="Times New Roman"/>
                <a:cs typeface="Times New Roman"/>
              </a:rPr>
              <a:t> (</a:t>
            </a:r>
            <a:r>
              <a:rPr lang="ru-RU" sz="2800" dirty="0" err="1">
                <a:latin typeface="Times New Roman"/>
                <a:cs typeface="Times New Roman"/>
              </a:rPr>
              <a:t>Susceptible-Infectious-Recovered</a:t>
            </a:r>
            <a:r>
              <a:rPr lang="en-US" sz="2800" dirty="0">
                <a:latin typeface="Times New Roman"/>
                <a:cs typeface="Times New Roman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Susceptible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/>
              <p:nvPr/>
            </p:nvSpPr>
            <p:spPr>
              <a:xfrm>
                <a:off x="412250" y="4808049"/>
                <a:ext cx="4354285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скорость потери иммунитета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50" y="4808049"/>
                <a:ext cx="4354285" cy="1323439"/>
              </a:xfrm>
              <a:prstGeom prst="rect">
                <a:avLst/>
              </a:prstGeom>
              <a:blipFill>
                <a:blip r:embed="rId2"/>
                <a:stretch>
                  <a:fillRect l="-1541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AA0FF49-3955-46B9-748D-75CFD6B11513}"/>
              </a:ext>
            </a:extLst>
          </p:cNvPr>
          <p:cNvSpPr txBox="1"/>
          <p:nvPr/>
        </p:nvSpPr>
        <p:spPr>
          <a:xfrm>
            <a:off x="1778309" y="153821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D4EB4-2CEA-2E6B-F495-EB7E1455A236}"/>
              </a:ext>
            </a:extLst>
          </p:cNvPr>
          <p:cNvSpPr txBox="1"/>
          <p:nvPr/>
        </p:nvSpPr>
        <p:spPr>
          <a:xfrm>
            <a:off x="3598145" y="1538210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/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FBD3BFF-2128-9AC5-E7E0-5FBE34D0A40F}"/>
              </a:ext>
            </a:extLst>
          </p:cNvPr>
          <p:cNvCxnSpPr/>
          <p:nvPr/>
        </p:nvCxnSpPr>
        <p:spPr>
          <a:xfrm flipH="1" flipV="1">
            <a:off x="2934878" y="825933"/>
            <a:ext cx="1632096" cy="7122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389A4B9-3486-FD57-8054-99612374C76F}"/>
              </a:ext>
            </a:extLst>
          </p:cNvPr>
          <p:cNvCxnSpPr/>
          <p:nvPr/>
        </p:nvCxnSpPr>
        <p:spPr>
          <a:xfrm flipH="1">
            <a:off x="1304461" y="825933"/>
            <a:ext cx="1630417" cy="712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/>
              <p:nvPr/>
            </p:nvSpPr>
            <p:spPr>
              <a:xfrm>
                <a:off x="959786" y="927953"/>
                <a:ext cx="6131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86" y="927953"/>
                <a:ext cx="6131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E9458E6-710D-2549-D110-3DE30A8C750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E005D-A5F0-1415-72B0-901537BC163F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D0B97C-37FA-FC7A-F8F7-7CA5119DD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834" y="2353589"/>
            <a:ext cx="5894164" cy="40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1444597" y="186764"/>
            <a:ext cx="96338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SIQR-модель 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Susceptible-Infectious-Quarantined-Recovered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1033413" y="115943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914080" y="1188253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797309" y="11882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/>
          <p:nvPr/>
        </p:nvCxnSpPr>
        <p:spPr>
          <a:xfrm flipV="1">
            <a:off x="2193061" y="16998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4057079" y="174342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1358703" y="137395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A1F83-C799-7DB9-DC5B-FE3FBD4A5CFC}"/>
              </a:ext>
            </a:extLst>
          </p:cNvPr>
          <p:cNvSpPr txBox="1"/>
          <p:nvPr/>
        </p:nvSpPr>
        <p:spPr>
          <a:xfrm>
            <a:off x="3330832" y="1420803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F92C2-6CF4-B61E-C66F-3CA0B717678E}"/>
              </a:ext>
            </a:extLst>
          </p:cNvPr>
          <p:cNvSpPr txBox="1"/>
          <p:nvPr/>
        </p:nvSpPr>
        <p:spPr>
          <a:xfrm>
            <a:off x="5136580" y="1375125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Q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9C180A-B478-FE3D-2E64-0916D2DEF5D4}"/>
              </a:ext>
            </a:extLst>
          </p:cNvPr>
          <p:cNvSpPr txBox="1"/>
          <p:nvPr/>
        </p:nvSpPr>
        <p:spPr>
          <a:xfrm>
            <a:off x="676623" y="2426236"/>
            <a:ext cx="58988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S (</a:t>
            </a:r>
            <a:r>
              <a:rPr lang="ru-RU" dirty="0" err="1">
                <a:latin typeface="Times New Roman"/>
                <a:cs typeface="Times New Roman"/>
              </a:rPr>
              <a:t>Susceptible</a:t>
            </a:r>
            <a:r>
              <a:rPr lang="ru-RU" dirty="0">
                <a:latin typeface="Times New Roman"/>
                <a:cs typeface="Times New Roman"/>
              </a:rPr>
              <a:t>) – восприимчивые</a:t>
            </a:r>
          </a:p>
          <a:p>
            <a:r>
              <a:rPr lang="ru-RU" dirty="0">
                <a:latin typeface="Times New Roman"/>
                <a:cs typeface="Times New Roman"/>
              </a:rPr>
              <a:t>I (</a:t>
            </a:r>
            <a:r>
              <a:rPr lang="ru-RU" dirty="0" err="1">
                <a:latin typeface="Times New Roman"/>
                <a:cs typeface="Times New Roman"/>
              </a:rPr>
              <a:t>Infectious</a:t>
            </a:r>
            <a:r>
              <a:rPr lang="ru-RU" dirty="0">
                <a:latin typeface="Times New Roman"/>
                <a:cs typeface="Times New Roman"/>
              </a:rPr>
              <a:t>) – инфицированные</a:t>
            </a:r>
          </a:p>
          <a:p>
            <a:r>
              <a:rPr lang="ru-RU" dirty="0">
                <a:latin typeface="Times New Roman"/>
                <a:cs typeface="Times New Roman"/>
              </a:rPr>
              <a:t>Q (</a:t>
            </a:r>
            <a:r>
              <a:rPr lang="ru-RU" dirty="0">
                <a:latin typeface="Times New Roman"/>
                <a:ea typeface="+mn-lt"/>
                <a:cs typeface="+mn-lt"/>
              </a:rPr>
              <a:t>Quarantined) </a:t>
            </a:r>
            <a:r>
              <a:rPr lang="ru-RU" dirty="0">
                <a:latin typeface="Times New Roman"/>
                <a:ea typeface="+mn-lt"/>
                <a:cs typeface="Times New Roman"/>
              </a:rPr>
              <a:t>– зараженные, находящиеся на карантине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cs typeface="Times New Roman"/>
              </a:rPr>
              <a:t>R (</a:t>
            </a:r>
            <a:r>
              <a:rPr lang="ru-RU" dirty="0" err="1">
                <a:latin typeface="Times New Roman"/>
                <a:cs typeface="Times New Roman"/>
              </a:rPr>
              <a:t>Recovered</a:t>
            </a:r>
            <a:r>
              <a:rPr lang="ru-RU" dirty="0">
                <a:latin typeface="Times New Roman"/>
                <a:cs typeface="Times New Roman"/>
              </a:rPr>
              <a:t>) – выздоровевшие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B73778-B687-E11D-3FA8-9D01CCAC5226}"/>
              </a:ext>
            </a:extLst>
          </p:cNvPr>
          <p:cNvSpPr txBox="1"/>
          <p:nvPr/>
        </p:nvSpPr>
        <p:spPr>
          <a:xfrm>
            <a:off x="2533278" y="4918816"/>
            <a:ext cx="404222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где</a:t>
            </a:r>
            <a:endParaRPr lang="ru-RU" dirty="0">
              <a:latin typeface="Times New Roman"/>
              <a:ea typeface="+mn-lt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β — скорость заражения;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γ — скорость выздоровления;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δ — скорость помещения в карантин;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μ — скорость выздоровления людей, находящихся на карантине.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2374916" y="1258692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F099D6-F52D-DAD7-7802-9D77E0012D3F}"/>
              </a:ext>
            </a:extLst>
          </p:cNvPr>
          <p:cNvSpPr txBox="1"/>
          <p:nvPr/>
        </p:nvSpPr>
        <p:spPr>
          <a:xfrm>
            <a:off x="4248539" y="1375232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</a:rPr>
              <a:t>δ</a:t>
            </a:r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684166" y="117010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943936" y="17252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7032508" y="1356982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BC2B63-F266-C819-F726-15DD02CA72AC}"/>
              </a:ext>
            </a:extLst>
          </p:cNvPr>
          <p:cNvSpPr txBox="1"/>
          <p:nvPr/>
        </p:nvSpPr>
        <p:spPr>
          <a:xfrm>
            <a:off x="6126432" y="1330195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  <a:cs typeface="Times New Roman"/>
              </a:rPr>
              <a:t>μ</a:t>
            </a:r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97ED710-AE04-4525-58B6-13F51258392B}"/>
              </a:ext>
            </a:extLst>
          </p:cNvPr>
          <p:cNvCxnSpPr/>
          <p:nvPr/>
        </p:nvCxnSpPr>
        <p:spPr>
          <a:xfrm flipV="1">
            <a:off x="3718981" y="826142"/>
            <a:ext cx="1640111" cy="408214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94DAD35-13E6-89B8-AF99-9840B8793E41}"/>
              </a:ext>
            </a:extLst>
          </p:cNvPr>
          <p:cNvCxnSpPr/>
          <p:nvPr/>
        </p:nvCxnSpPr>
        <p:spPr>
          <a:xfrm>
            <a:off x="5382360" y="822407"/>
            <a:ext cx="1621971" cy="413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BE0AC72-92AA-FEA0-7D6F-3AC8F3E50BE6}"/>
              </a:ext>
            </a:extLst>
          </p:cNvPr>
          <p:cNvSpPr txBox="1"/>
          <p:nvPr/>
        </p:nvSpPr>
        <p:spPr>
          <a:xfrm>
            <a:off x="4003824" y="6664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>
                <a:solidFill>
                  <a:srgbClr val="202122"/>
                </a:solidFill>
                <a:latin typeface="Times New Roman"/>
                <a:cs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</p:spPr>
            <p:txBody>
              <a:bodyPr wrap="square" lIns="90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3CB50D7-13DA-A752-8AB2-69830C4F5398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B84C0-CFA7-75FF-EA9D-14D7DC3BDF83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407AF7-6004-653F-3194-768611F9A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091" y="2496268"/>
            <a:ext cx="5587391" cy="38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25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1096</Words>
  <Application>Microsoft Office PowerPoint</Application>
  <PresentationFormat>Широкоэкранный</PresentationFormat>
  <Paragraphs>231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Times New Roman</vt:lpstr>
      <vt:lpstr>Trebuchet MS</vt:lpstr>
      <vt:lpstr>Wingdings 3</vt:lpstr>
      <vt:lpstr>Facet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volko</cp:lastModifiedBy>
  <cp:revision>1021</cp:revision>
  <dcterms:created xsi:type="dcterms:W3CDTF">2025-03-11T21:56:19Z</dcterms:created>
  <dcterms:modified xsi:type="dcterms:W3CDTF">2025-06-20T14:09:28Z</dcterms:modified>
</cp:coreProperties>
</file>