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3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студентка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CB1D561-6B1B-8080-004A-414E1F653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287" y="2345353"/>
            <a:ext cx="5139008" cy="355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–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</a:t>
                </a:r>
                <a:r>
                  <a:rPr lang="en-US" dirty="0">
                    <a:latin typeface="Times New Roman"/>
                    <a:cs typeface="Times New Roman"/>
                  </a:rPr>
                  <a:t>–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508105"/>
              </a:xfrm>
              <a:prstGeom prst="rect">
                <a:avLst/>
              </a:prstGeom>
              <a:blipFill>
                <a:blip r:embed="rId10"/>
                <a:stretch>
                  <a:fillRect l="-1345" t="-2429" b="-3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1566054" y="158233"/>
            <a:ext cx="7964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070" y="736570"/>
            <a:ext cx="4450147" cy="5963197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7BA40C-AF2C-4F55-C549-CACB5344B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5" y="846034"/>
            <a:ext cx="5083505" cy="5853733"/>
          </a:xfrm>
          <a:prstGeom prst="rect">
            <a:avLst/>
          </a:prstGeo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8CBE1338-1CA4-7381-0D4A-4290D245748F}"/>
              </a:ext>
            </a:extLst>
          </p:cNvPr>
          <p:cNvCxnSpPr>
            <a:cxnSpLocks/>
          </p:cNvCxnSpPr>
          <p:nvPr/>
        </p:nvCxnSpPr>
        <p:spPr>
          <a:xfrm flipH="1" flipV="1">
            <a:off x="5050564" y="4050707"/>
            <a:ext cx="803305" cy="384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1900014" y="102645"/>
            <a:ext cx="7261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15" y="625866"/>
            <a:ext cx="4479243" cy="612949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D423506-0E2D-5F7A-3F3A-B132FC43F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315" y="1541569"/>
            <a:ext cx="5379791" cy="3774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0438924A-272C-8E7D-BD29-C59C553F3765}"/>
              </a:ext>
            </a:extLst>
          </p:cNvPr>
          <p:cNvCxnSpPr>
            <a:cxnSpLocks/>
          </p:cNvCxnSpPr>
          <p:nvPr/>
        </p:nvCxnSpPr>
        <p:spPr>
          <a:xfrm flipV="1">
            <a:off x="3631963" y="2512464"/>
            <a:ext cx="2119357" cy="85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392376" y="126362"/>
            <a:ext cx="88456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C33BFC1-E7CC-2F00-DADD-FFD1E175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279" y="2171098"/>
            <a:ext cx="2464858" cy="139785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295A4B07-2462-8854-F9B1-D4A95B303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1275" y="4870259"/>
            <a:ext cx="2340735" cy="118597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663BE04-2B58-D6BF-A92A-90DD341E0E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400" y="649582"/>
            <a:ext cx="5479758" cy="578418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971DB70-96DE-A59A-395A-1E74F0C4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630" y="996267"/>
            <a:ext cx="3868395" cy="2349662"/>
          </a:xfrm>
          <a:prstGeom prst="rect">
            <a:avLst/>
          </a:prstGeom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0F5D7B3-E92A-E652-83C2-6A3E0A817562}"/>
              </a:ext>
            </a:extLst>
          </p:cNvPr>
          <p:cNvCxnSpPr>
            <a:cxnSpLocks/>
          </p:cNvCxnSpPr>
          <p:nvPr/>
        </p:nvCxnSpPr>
        <p:spPr>
          <a:xfrm flipH="1" flipV="1">
            <a:off x="3420060" y="3161944"/>
            <a:ext cx="536643" cy="40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4BA562F6-2C9D-97B6-7097-80ECB30EB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778" y="4181746"/>
            <a:ext cx="2778247" cy="2501957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5DE7C082-2608-915D-48C3-6B0B87C6C2D6}"/>
              </a:ext>
            </a:extLst>
          </p:cNvPr>
          <p:cNvCxnSpPr>
            <a:cxnSpLocks/>
          </p:cNvCxnSpPr>
          <p:nvPr/>
        </p:nvCxnSpPr>
        <p:spPr>
          <a:xfrm flipH="1">
            <a:off x="2965391" y="4092174"/>
            <a:ext cx="991312" cy="514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FFED5B72-3727-2C42-5098-65629A663FDB}"/>
              </a:ext>
            </a:extLst>
          </p:cNvPr>
          <p:cNvCxnSpPr>
            <a:cxnSpLocks/>
          </p:cNvCxnSpPr>
          <p:nvPr/>
        </p:nvCxnSpPr>
        <p:spPr>
          <a:xfrm flipV="1">
            <a:off x="8520157" y="3161944"/>
            <a:ext cx="726393" cy="40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74428BC3-1CC1-8457-3800-ED914DBC12C7}"/>
              </a:ext>
            </a:extLst>
          </p:cNvPr>
          <p:cNvCxnSpPr>
            <a:cxnSpLocks/>
          </p:cNvCxnSpPr>
          <p:nvPr/>
        </p:nvCxnSpPr>
        <p:spPr>
          <a:xfrm>
            <a:off x="8520157" y="4092174"/>
            <a:ext cx="717847" cy="975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909246" y="174562"/>
            <a:ext cx="7897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97BD45-6045-64A1-8E1F-CAA96F4E0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79" y="1942406"/>
            <a:ext cx="11671418" cy="29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718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56ABA2-EFCE-6570-28B7-6B334FBA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67" y="2985582"/>
            <a:ext cx="6420924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659424" y="180965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95646" y="1042739"/>
            <a:ext cx="48762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1994 году. </a:t>
            </a:r>
          </a:p>
          <a:p>
            <a:pPr algn="just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моменты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6C2D07-3374-75FC-6C49-1BB066356D58}"/>
              </a:ext>
            </a:extLst>
          </p:cNvPr>
          <p:cNvSpPr txBox="1"/>
          <p:nvPr/>
        </p:nvSpPr>
        <p:spPr>
          <a:xfrm>
            <a:off x="478027" y="5996226"/>
            <a:ext cx="53846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000" dirty="0"/>
              <a:t>* из информационного бюллетеня № 42 Федеральной службы по надзору в сфере защиты прав потребителей и благополучия человека ФБУН «Московский научно-исследовательский институт эпидемиологии и микробиологии им. Г.Н. Габричевского» Роспотребнадзора, Национальный научно-методический центр по надзору за корью и краснухой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558DF44-72F1-EA7B-C940-FA28559F5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003" y="776310"/>
            <a:ext cx="5384659" cy="300809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93EB515-AFE2-FBFD-2A82-BB991D13E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003" y="3773039"/>
            <a:ext cx="5384659" cy="2959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6E241FC-C517-4312-89AD-08A50274E406}"/>
              </a:ext>
            </a:extLst>
          </p:cNvPr>
          <p:cNvSpPr txBox="1"/>
          <p:nvPr/>
        </p:nvSpPr>
        <p:spPr>
          <a:xfrm>
            <a:off x="10383141" y="765740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22339-9EBB-68AD-4B24-C79B336E1B11}"/>
              </a:ext>
            </a:extLst>
          </p:cNvPr>
          <p:cNvSpPr txBox="1"/>
          <p:nvPr/>
        </p:nvSpPr>
        <p:spPr>
          <a:xfrm>
            <a:off x="10259228" y="3784406"/>
            <a:ext cx="1623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042558" y="81132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A8BCA-84B7-7B9D-C1E2-E37F5153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041" y="3140383"/>
            <a:ext cx="1705055" cy="340431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B1A90F-E5A1-6B35-7FE8-A24879A7C2C3}"/>
              </a:ext>
            </a:extLst>
          </p:cNvPr>
          <p:cNvCxnSpPr>
            <a:cxnSpLocks/>
          </p:cNvCxnSpPr>
          <p:nvPr/>
        </p:nvCxnSpPr>
        <p:spPr>
          <a:xfrm>
            <a:off x="2871387" y="5136022"/>
            <a:ext cx="1427148" cy="28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1262F9D-D9BD-B161-25CD-437726814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079" y="3258084"/>
            <a:ext cx="4885058" cy="3429000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94790C2-091A-B980-47D2-FBE44B9033AE}"/>
              </a:ext>
            </a:extLst>
          </p:cNvPr>
          <p:cNvCxnSpPr/>
          <p:nvPr/>
        </p:nvCxnSpPr>
        <p:spPr>
          <a:xfrm flipV="1">
            <a:off x="5742774" y="5136022"/>
            <a:ext cx="1068224" cy="35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47848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2905" y="5944987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FEED52-5AF5-416B-1EC7-450C7F1CFE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7377" y="3868615"/>
            <a:ext cx="2737157" cy="2507786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53B5148-C272-FE42-2042-E4F4EBD2392B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169921" y="5768411"/>
            <a:ext cx="572984" cy="524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5319A21-9A07-536B-3D1E-284468BA85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892" y="2810961"/>
            <a:ext cx="4178429" cy="2521540"/>
          </a:xfrm>
          <a:prstGeom prst="rect">
            <a:avLst/>
          </a:prstGeom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2677653-EB28-42E7-8DF2-607B0AF540B3}"/>
              </a:ext>
            </a:extLst>
          </p:cNvPr>
          <p:cNvCxnSpPr>
            <a:cxnSpLocks/>
          </p:cNvCxnSpPr>
          <p:nvPr/>
        </p:nvCxnSpPr>
        <p:spPr>
          <a:xfrm flipH="1" flipV="1">
            <a:off x="4067798" y="4913832"/>
            <a:ext cx="735486" cy="564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1747620" y="374791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2641" y="1567330"/>
            <a:ext cx="9317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выпускной квалификационной работы создано программное средство, отвечающее всем заявленным функциональным требованиям.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качестве дальнейшего направления развития проекта функциональные возможности программного средства можно расширить, благодаря внедрению других моделей и численных методов.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и результаты исследования представлены на конференции «Актуальные проблемы науки и техники – 2025»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1606610" y="1375956"/>
            <a:ext cx="6330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F42C9F2-5E99-7F0F-F32E-7017C30B1BE4}"/>
              </a:ext>
            </a:extLst>
          </p:cNvPr>
          <p:cNvCxnSpPr>
            <a:cxnSpLocks/>
          </p:cNvCxnSpPr>
          <p:nvPr/>
        </p:nvCxnSpPr>
        <p:spPr>
          <a:xfrm>
            <a:off x="2041048" y="2206953"/>
            <a:ext cx="526560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17DE64E-91A5-FAE4-9634-445660F85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078" y="2907625"/>
            <a:ext cx="5532676" cy="322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1434484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39246" y="1262800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разработка программного средства для моделирования развития эпидемиологических ситуаций и анализ математических моделей с целью выявления их эффективности и применимости в различных условиях на основе численных экспериментов.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6" y="2992343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вывод результатов, включающий численные решения и графические материалы.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1543367" y="333477"/>
            <a:ext cx="6939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041692"/>
              </p:ext>
            </p:extLst>
          </p:nvPr>
        </p:nvGraphicFramePr>
        <p:xfrm>
          <a:off x="163458" y="1280848"/>
          <a:ext cx="11691258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2738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/>
                        <a:t>±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-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/>
                        <a:t>+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1926217" y="215052"/>
            <a:ext cx="7520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/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8C1F8F-1AD8-3B17-A3BA-08FCA0FE8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85" y="5389176"/>
                <a:ext cx="6391395" cy="1323439"/>
              </a:xfrm>
              <a:prstGeom prst="rect">
                <a:avLst/>
              </a:prstGeom>
              <a:blipFill>
                <a:blip r:embed="rId2"/>
                <a:stretch>
                  <a:fillRect l="-954" t="-2304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235198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/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en-US" sz="2000" dirty="0">
                    <a:latin typeface="Times New Roman"/>
                    <a:cs typeface="Times New Roman"/>
                  </a:rPr>
                  <a:t> 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990D4F-5173-33FB-FF15-3CB8AF491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48" y="5186084"/>
                <a:ext cx="4627503" cy="1323439"/>
              </a:xfrm>
              <a:prstGeom prst="rect">
                <a:avLst/>
              </a:prstGeom>
              <a:blipFill>
                <a:blip r:embed="rId2"/>
                <a:stretch>
                  <a:fillRect l="-1316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–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  <a:b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/>
                    <a:cs typeface="Times New Roman"/>
                  </a:rPr>
                  <a:t> – </a:t>
                </a:r>
                <a:r>
                  <a:rPr lang="ru-RU" sz="2000" dirty="0">
                    <a:latin typeface="Times New Roman"/>
                    <a:cs typeface="Times New Roman"/>
                  </a:rPr>
                  <a:t>начальные условия</a:t>
                </a:r>
                <a:r>
                  <a:rPr lang="en-US" sz="2000" dirty="0">
                    <a:latin typeface="Times New Roman"/>
                    <a:cs typeface="Times New Roman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938992"/>
              </a:xfrm>
              <a:prstGeom prst="rect">
                <a:avLst/>
              </a:prstGeom>
              <a:blipFill>
                <a:blip r:embed="rId2"/>
                <a:stretch>
                  <a:fillRect l="-1541" t="-1887" b="-47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473115" y="5103674"/>
            <a:ext cx="4042227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</a:t>
            </a:r>
            <a:r>
              <a:rPr lang="en-US" dirty="0">
                <a:latin typeface="Times New Roman"/>
                <a:cs typeface="Times New Roman"/>
              </a:rPr>
              <a:t>–</a:t>
            </a:r>
            <a:r>
              <a:rPr lang="ru-RU" dirty="0">
                <a:latin typeface="Times New Roman"/>
                <a:ea typeface="+mn-lt"/>
                <a:cs typeface="+mn-lt"/>
              </a:rPr>
              <a:t>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</TotalTime>
  <Words>1244</Words>
  <Application>Microsoft Office PowerPoint</Application>
  <PresentationFormat>Широкоэкранный</PresentationFormat>
  <Paragraphs>283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1063</cp:revision>
  <dcterms:created xsi:type="dcterms:W3CDTF">2025-03-11T21:56:19Z</dcterms:created>
  <dcterms:modified xsi:type="dcterms:W3CDTF">2025-06-26T18:33:13Z</dcterms:modified>
</cp:coreProperties>
</file>