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3" r:id="rId16"/>
    <p:sldId id="274" r:id="rId17"/>
    <p:sldId id="275" r:id="rId18"/>
    <p:sldId id="272" r:id="rId19"/>
    <p:sldId id="276" r:id="rId20"/>
    <p:sldId id="265" r:id="rId21"/>
    <p:sldId id="271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FD1DF-B256-B49C-07E6-D794A5DED937}"/>
              </a:ext>
            </a:extLst>
          </p:cNvPr>
          <p:cNvSpPr txBox="1"/>
          <p:nvPr/>
        </p:nvSpPr>
        <p:spPr>
          <a:xfrm>
            <a:off x="11736275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70154" y="2229637"/>
            <a:ext cx="6259606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2994949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ru-RU" sz="2000" dirty="0">
                    <a:latin typeface="Times New Roman"/>
                    <a:cs typeface="Times New Roman"/>
                  </a:rPr>
                  <a:t>—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/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949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3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70154" y="3750114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𝑑𝑆</m:t>
                                  </m:r>
                                  <m:r>
                                    <a:rPr lang="ru-RU" i="1"/>
                                    <m:t>(</m:t>
                                  </m:r>
                                  <m:r>
                                    <a:rPr lang="en-US" i="1"/>
                                    <m:t>𝑡</m:t>
                                  </m:r>
                                  <m:r>
                                    <a:rPr lang="ru-RU" i="1"/>
                                    <m:t>)</m:t>
                                  </m:r>
                                </m:num>
                                <m:den>
                                  <m:r>
                                    <a:rPr lang="ru-RU" i="1"/>
                                    <m:t>𝑑𝑡</m:t>
                                  </m:r>
                                </m:den>
                              </m:f>
                              <m:r>
                                <a:rPr lang="ru-RU" i="1"/>
                                <m:t>=−</m:t>
                              </m:r>
                              <m:r>
                                <a:rPr lang="en-US" i="1"/>
                                <m:t>𝛽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𝑆</m:t>
                              </m:r>
                              <m:r>
                                <a:rPr lang="ru-RU" i="1"/>
                                <m:t>(</m:t>
                              </m:r>
                              <m:r>
                                <a:rPr lang="en-US" i="1"/>
                                <m:t>𝑡</m:t>
                              </m:r>
                              <m:r>
                                <a:rPr lang="ru-RU" i="1"/>
                                <m:t>)∗</m:t>
                              </m:r>
                              <m:r>
                                <a:rPr lang="en-US" i="1"/>
                                <m:t>𝐼</m:t>
                              </m:r>
                              <m:r>
                                <a:rPr lang="ru-RU" i="1"/>
                                <m:t>(</m:t>
                              </m:r>
                              <m:r>
                                <a:rPr lang="en-US" i="1"/>
                                <m:t>𝑡</m:t>
                              </m:r>
                              <m:r>
                                <a:rPr lang="ru-RU" i="1"/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𝑑</m:t>
                                  </m:r>
                                  <m:r>
                                    <a:rPr lang="en-US" i="1"/>
                                    <m:t>𝐸</m:t>
                                  </m:r>
                                  <m:r>
                                    <a:rPr lang="ru-RU" i="1"/>
                                    <m:t>(</m:t>
                                  </m:r>
                                  <m:r>
                                    <a:rPr lang="en-US" i="1"/>
                                    <m:t>𝑡</m:t>
                                  </m:r>
                                  <m:r>
                                    <a:rPr lang="ru-RU" i="1"/>
                                    <m:t>)</m:t>
                                  </m:r>
                                </m:num>
                                <m:den>
                                  <m:r>
                                    <a:rPr lang="ru-RU" i="1"/>
                                    <m:t>𝑑𝑡</m:t>
                                  </m:r>
                                </m:den>
                              </m:f>
                              <m:r>
                                <a:rPr lang="ru-RU" i="1"/>
                                <m:t>=</m:t>
                              </m:r>
                              <m:r>
                                <a:rPr lang="en-US" i="1"/>
                                <m:t>𝛽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𝑆</m:t>
                              </m:r>
                              <m:r>
                                <a:rPr lang="ru-RU" i="1"/>
                                <m:t>(</m:t>
                              </m:r>
                              <m:r>
                                <a:rPr lang="en-US" i="1"/>
                                <m:t>𝑡</m:t>
                              </m:r>
                              <m:r>
                                <a:rPr lang="ru-RU" i="1"/>
                                <m:t>)∗</m:t>
                              </m:r>
                              <m:r>
                                <a:rPr lang="en-US" i="1"/>
                                <m:t>𝐼</m:t>
                              </m:r>
                              <m:r>
                                <a:rPr lang="ru-RU" i="1"/>
                                <m:t>(</m:t>
                              </m:r>
                              <m:r>
                                <a:rPr lang="en-US" i="1"/>
                                <m:t>𝑡</m:t>
                              </m:r>
                              <m:r>
                                <a:rPr lang="ru-RU" i="1"/>
                                <m:t>)−</m:t>
                              </m:r>
                              <m:r>
                                <a:rPr lang="en-US" i="1"/>
                                <m:t>𝜎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𝐸</m:t>
                              </m:r>
                              <m:r>
                                <a:rPr lang="ru-RU" i="1"/>
                                <m:t>(</m:t>
                              </m:r>
                              <m:r>
                                <a:rPr lang="en-US" i="1"/>
                                <m:t>𝑡</m:t>
                              </m:r>
                              <m:r>
                                <a:rPr lang="ru-RU" i="1"/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𝑑𝐼</m:t>
                                  </m:r>
                                  <m:r>
                                    <a:rPr lang="ru-RU" i="1"/>
                                    <m:t>(</m:t>
                                  </m:r>
                                  <m:r>
                                    <a:rPr lang="en-US" i="1"/>
                                    <m:t>𝑡</m:t>
                                  </m:r>
                                  <m:r>
                                    <a:rPr lang="ru-RU" i="1"/>
                                    <m:t>)</m:t>
                                  </m:r>
                                </m:num>
                                <m:den>
                                  <m:r>
                                    <a:rPr lang="ru-RU" i="1"/>
                                    <m:t>𝑑𝑡</m:t>
                                  </m:r>
                                </m:den>
                              </m:f>
                              <m:r>
                                <a:rPr lang="ru-RU" i="1"/>
                                <m:t>=</m:t>
                              </m:r>
                              <m:r>
                                <a:rPr lang="en-US" i="1"/>
                                <m:t>𝜎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𝐸</m:t>
                              </m:r>
                              <m:r>
                                <a:rPr lang="ru-RU" i="1"/>
                                <m:t>(</m:t>
                              </m:r>
                              <m:r>
                                <a:rPr lang="en-US" i="1"/>
                                <m:t>𝑡</m:t>
                              </m:r>
                              <m:r>
                                <a:rPr lang="ru-RU" i="1"/>
                                <m:t>)−</m:t>
                              </m:r>
                              <m:r>
                                <a:rPr lang="en-US" i="1"/>
                                <m:t>𝛾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𝐼</m:t>
                              </m:r>
                              <m:r>
                                <a:rPr lang="ru-RU" i="1"/>
                                <m:t>(</m:t>
                              </m:r>
                              <m:r>
                                <a:rPr lang="en-US" i="1"/>
                                <m:t>𝑡</m:t>
                              </m:r>
                              <m:r>
                                <a:rPr lang="ru-RU" i="1"/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𝑑𝑅</m:t>
                                  </m:r>
                                  <m:r>
                                    <a:rPr lang="ru-RU" i="1"/>
                                    <m:t>(</m:t>
                                  </m:r>
                                  <m:r>
                                    <a:rPr lang="en-US" i="1"/>
                                    <m:t>𝑡</m:t>
                                  </m:r>
                                  <m:r>
                                    <a:rPr lang="ru-RU" i="1"/>
                                    <m:t>)</m:t>
                                  </m:r>
                                </m:num>
                                <m:den>
                                  <m:r>
                                    <a:rPr lang="ru-RU" i="1"/>
                                    <m:t>𝑑𝑡</m:t>
                                  </m:r>
                                </m:den>
                              </m:f>
                              <m:r>
                                <a:rPr lang="ru-RU" i="1"/>
                                <m:t>=</m:t>
                              </m:r>
                              <m:r>
                                <a:rPr lang="en-US" i="1"/>
                                <m:t>𝛾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𝐼</m:t>
                              </m:r>
                              <m:r>
                                <a:rPr lang="ru-RU" i="1"/>
                                <m:t>(</m:t>
                              </m:r>
                              <m:r>
                                <a:rPr lang="en-US" i="1"/>
                                <m:t>𝑡</m:t>
                              </m:r>
                              <m:r>
                                <a:rPr lang="ru-RU" i="1"/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4" y="3750114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CDD6EED-8871-77AB-FF26-90F06F597BF2}"/>
              </a:ext>
            </a:extLst>
          </p:cNvPr>
          <p:cNvSpPr txBox="1"/>
          <p:nvPr/>
        </p:nvSpPr>
        <p:spPr>
          <a:xfrm>
            <a:off x="11669485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B2A6424-7699-CAE0-D0CA-120D30875A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427" y="2044883"/>
            <a:ext cx="5614363" cy="39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057233"/>
            <a:ext cx="439025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коэффициент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ν – смертность от болезни;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872F4F3-D652-7504-5FCA-645C1A4A5F74}"/>
              </a:ext>
            </a:extLst>
          </p:cNvPr>
          <p:cNvSpPr txBox="1"/>
          <p:nvPr/>
        </p:nvSpPr>
        <p:spPr>
          <a:xfrm>
            <a:off x="11634820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11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739DA7-7792-A126-E66D-D6778D66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6989" y="2167643"/>
            <a:ext cx="5005783" cy="34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—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—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—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  <a:blipFill>
                <a:blip r:embed="rId10"/>
                <a:stretch>
                  <a:fillRect l="-1345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DB30AFD-6C63-FA1B-0FF2-1B2C7EB3A47A}"/>
              </a:ext>
            </a:extLst>
          </p:cNvPr>
          <p:cNvSpPr txBox="1"/>
          <p:nvPr/>
        </p:nvSpPr>
        <p:spPr>
          <a:xfrm>
            <a:off x="11634820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12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64D7AB3-0A2D-FA5F-80FD-9189E6651C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98740" y="2755558"/>
            <a:ext cx="5384907" cy="372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289461"/>
              </p:ext>
            </p:extLst>
          </p:nvPr>
        </p:nvGraphicFramePr>
        <p:xfrm>
          <a:off x="1235526" y="1730828"/>
          <a:ext cx="9720945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71238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649707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570094-C554-304F-4752-AF3AF1A117AD}"/>
              </a:ext>
            </a:extLst>
          </p:cNvPr>
          <p:cNvSpPr txBox="1"/>
          <p:nvPr/>
        </p:nvSpPr>
        <p:spPr>
          <a:xfrm>
            <a:off x="11634820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2686050" y="158233"/>
            <a:ext cx="6819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1112340"/>
            <a:ext cx="4135962" cy="55421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702728-09AF-B6FF-A163-D32A7709036C}"/>
              </a:ext>
            </a:extLst>
          </p:cNvPr>
          <p:cNvSpPr txBox="1"/>
          <p:nvPr/>
        </p:nvSpPr>
        <p:spPr>
          <a:xfrm>
            <a:off x="11634820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11721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C93357-7635-42AB-14A9-C789616E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956" y="2751747"/>
            <a:ext cx="6438075" cy="34713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0729FD-0B3B-D9EE-AA9A-B1BF44F4959F}"/>
              </a:ext>
            </a:extLst>
          </p:cNvPr>
          <p:cNvSpPr txBox="1"/>
          <p:nvPr/>
        </p:nvSpPr>
        <p:spPr>
          <a:xfrm>
            <a:off x="11634820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340215" y="1082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544D5C2-AE56-82A0-8F01-E8F6F2F47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229" y="2976782"/>
            <a:ext cx="5313039" cy="377292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CE1B54-70BE-CF9F-3C9B-D38A6F99E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6785" y="3461706"/>
            <a:ext cx="1568161" cy="3136322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A777C9EA-5C60-A328-3985-894AA971CC0C}"/>
              </a:ext>
            </a:extLst>
          </p:cNvPr>
          <p:cNvCxnSpPr>
            <a:cxnSpLocks/>
          </p:cNvCxnSpPr>
          <p:nvPr/>
        </p:nvCxnSpPr>
        <p:spPr>
          <a:xfrm>
            <a:off x="2823844" y="5275385"/>
            <a:ext cx="1106318" cy="96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C3E129A8-541F-214A-334F-215B55AF080A}"/>
              </a:ext>
            </a:extLst>
          </p:cNvPr>
          <p:cNvCxnSpPr>
            <a:cxnSpLocks/>
          </p:cNvCxnSpPr>
          <p:nvPr/>
        </p:nvCxnSpPr>
        <p:spPr>
          <a:xfrm>
            <a:off x="5266592" y="4510454"/>
            <a:ext cx="1441939" cy="1909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727B800-8E71-38E1-F6A0-5D72D7054778}"/>
              </a:ext>
            </a:extLst>
          </p:cNvPr>
          <p:cNvSpPr txBox="1"/>
          <p:nvPr/>
        </p:nvSpPr>
        <p:spPr>
          <a:xfrm>
            <a:off x="11634820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65201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171" y="5975751"/>
            <a:ext cx="4324954" cy="695422"/>
          </a:xfrm>
          <a:prstGeom prst="rect">
            <a:avLst/>
          </a:prstGeom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C9D49135-CB67-2EA0-2558-67DFEDF86E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9712" y="3963736"/>
            <a:ext cx="3372576" cy="2301198"/>
          </a:xfrm>
          <a:prstGeom prst="rect">
            <a:avLst/>
          </a:prstGeom>
        </p:spPr>
      </p:pic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12D5427F-5408-5762-15BA-71D463FF8F01}"/>
              </a:ext>
            </a:extLst>
          </p:cNvPr>
          <p:cNvCxnSpPr>
            <a:cxnSpLocks/>
          </p:cNvCxnSpPr>
          <p:nvPr/>
        </p:nvCxnSpPr>
        <p:spPr>
          <a:xfrm flipH="1" flipV="1">
            <a:off x="7424654" y="5917223"/>
            <a:ext cx="594196" cy="4747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5CEFE8D6-002C-5FE8-F3DE-FD56A6A1FA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105" y="3458293"/>
            <a:ext cx="3989460" cy="2517458"/>
          </a:xfrm>
          <a:prstGeom prst="rect">
            <a:avLst/>
          </a:prstGeom>
        </p:spPr>
      </p:pic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2B5E0067-1C73-2F9C-B37B-BB6F588A024E}"/>
              </a:ext>
            </a:extLst>
          </p:cNvPr>
          <p:cNvCxnSpPr>
            <a:cxnSpLocks/>
          </p:cNvCxnSpPr>
          <p:nvPr/>
        </p:nvCxnSpPr>
        <p:spPr>
          <a:xfrm flipH="1">
            <a:off x="3956538" y="4686300"/>
            <a:ext cx="597877" cy="4398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2BE2068-E153-3016-88C5-D38D7EBCB316}"/>
              </a:ext>
            </a:extLst>
          </p:cNvPr>
          <p:cNvSpPr txBox="1"/>
          <p:nvPr/>
        </p:nvSpPr>
        <p:spPr>
          <a:xfrm>
            <a:off x="11634820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AEC03A-8A07-144F-D7C4-DCEF3BA88F9C}"/>
              </a:ext>
            </a:extLst>
          </p:cNvPr>
          <p:cNvSpPr txBox="1"/>
          <p:nvPr/>
        </p:nvSpPr>
        <p:spPr>
          <a:xfrm>
            <a:off x="11634820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2536371" y="174562"/>
            <a:ext cx="71192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D9AA1-2A9C-FDC8-2CA6-B95253997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26" y="1128669"/>
            <a:ext cx="2917373" cy="5617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C21B87-D584-A252-9D22-F0EE67937941}"/>
              </a:ext>
            </a:extLst>
          </p:cNvPr>
          <p:cNvSpPr txBox="1"/>
          <p:nvPr/>
        </p:nvSpPr>
        <p:spPr>
          <a:xfrm>
            <a:off x="11634820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2973936" y="426358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81114" y="2122408"/>
            <a:ext cx="8708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2020 году мир потрясла пандемия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в 1994 году.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такие момент государству необходимо принимать стратегически верные решения с чем могут помочь математические модели, некоторые из которых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078454-1C1B-E5D4-B0B1-15C79D4B5D79}"/>
              </a:ext>
            </a:extLst>
          </p:cNvPr>
          <p:cNvSpPr txBox="1"/>
          <p:nvPr/>
        </p:nvSpPr>
        <p:spPr>
          <a:xfrm>
            <a:off x="11736275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2743199" y="710042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013987" y="2090172"/>
            <a:ext cx="8164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29FEB2-B1D1-10B4-0E86-E51A7321F6BF}"/>
              </a:ext>
            </a:extLst>
          </p:cNvPr>
          <p:cNvSpPr txBox="1"/>
          <p:nvPr/>
        </p:nvSpPr>
        <p:spPr>
          <a:xfrm>
            <a:off x="11634820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2160814" y="2598003"/>
            <a:ext cx="787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4FF1BA-4721-96E2-816A-2ED3DCE5986D}"/>
              </a:ext>
            </a:extLst>
          </p:cNvPr>
          <p:cNvSpPr txBox="1"/>
          <p:nvPr/>
        </p:nvSpPr>
        <p:spPr>
          <a:xfrm>
            <a:off x="11634820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2454434" y="528300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12111" y="1484293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7" y="2994208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удобное программное средство для моделирования эпидемиологических ситуации.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экспорт результатов, включающие в себя вычисления и графики.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 с последующие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DDBC5B-BF00-D9C9-F384-D2084B8EB5BC}"/>
              </a:ext>
            </a:extLst>
          </p:cNvPr>
          <p:cNvSpPr txBox="1"/>
          <p:nvPr/>
        </p:nvSpPr>
        <p:spPr>
          <a:xfrm>
            <a:off x="11736275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2944586" y="359229"/>
            <a:ext cx="6302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544286" y="2432954"/>
            <a:ext cx="9056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7135DF-8DD8-561F-F190-155104291228}"/>
              </a:ext>
            </a:extLst>
          </p:cNvPr>
          <p:cNvSpPr txBox="1"/>
          <p:nvPr/>
        </p:nvSpPr>
        <p:spPr>
          <a:xfrm>
            <a:off x="11736275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10390"/>
              </p:ext>
            </p:extLst>
          </p:nvPr>
        </p:nvGraphicFramePr>
        <p:xfrm>
          <a:off x="250371" y="1764695"/>
          <a:ext cx="1169125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072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2367642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2890158" y="50113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3D238-6274-0DDB-8234-0F2E48368CE6}"/>
              </a:ext>
            </a:extLst>
          </p:cNvPr>
          <p:cNvSpPr txBox="1"/>
          <p:nvPr/>
        </p:nvSpPr>
        <p:spPr>
          <a:xfrm>
            <a:off x="11736275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2743199" y="242046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SIR (Susceptible-Infectious-</a:t>
            </a:r>
            <a:r>
              <a:rPr lang="ru-RU" sz="2800" dirty="0">
                <a:latin typeface="Times New Roman"/>
                <a:cs typeface="Times New Roman"/>
              </a:rPr>
              <a:t>Recovered)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C1F8F-1AD8-3B17-A3BA-08FCA0FE8332}"/>
              </a:ext>
            </a:extLst>
          </p:cNvPr>
          <p:cNvSpPr txBox="1"/>
          <p:nvPr/>
        </p:nvSpPr>
        <p:spPr>
          <a:xfrm>
            <a:off x="564882" y="5531910"/>
            <a:ext cx="4354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 — скорость передачи инфекции;</a:t>
            </a:r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γ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 скорость выздоровления.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B31845C-6CB0-84AA-6F13-93B09DE1CABF}"/>
              </a:ext>
            </a:extLst>
          </p:cNvPr>
          <p:cNvSpPr txBox="1"/>
          <p:nvPr/>
        </p:nvSpPr>
        <p:spPr>
          <a:xfrm>
            <a:off x="11736275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236BAF7-F3CF-8D0B-70A7-ACE1BEBF48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3889" y="2051312"/>
            <a:ext cx="5124628" cy="355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90D4F-5173-33FB-FF15-3CB8AF49197D}"/>
              </a:ext>
            </a:extLst>
          </p:cNvPr>
          <p:cNvSpPr txBox="1"/>
          <p:nvPr/>
        </p:nvSpPr>
        <p:spPr>
          <a:xfrm>
            <a:off x="1320101" y="5349365"/>
            <a:ext cx="41147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 — скорость передачи инфекции.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FEDE79A-3410-9C72-B7C6-B0A8B6DD7F93}"/>
              </a:ext>
            </a:extLst>
          </p:cNvPr>
          <p:cNvSpPr txBox="1"/>
          <p:nvPr/>
        </p:nvSpPr>
        <p:spPr>
          <a:xfrm>
            <a:off x="11736275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7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162A67-A290-7E27-BBC2-99D9B27312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3238" y="1804423"/>
            <a:ext cx="5431604" cy="376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i="1"/>
                      <m:t>𝛿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 </a:t>
                </a:r>
                <a:r>
                  <a:rPr lang="ru-RU" dirty="0"/>
                  <a:t>скорость потери иммунитета</a:t>
                </a:r>
                <a:r>
                  <a:rPr lang="en-US" dirty="0"/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blipFill>
                <a:blip r:embed="rId2"/>
                <a:stretch>
                  <a:fillRect l="-1541" t="-2765" b="-41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/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/>
                                    <m:t>𝑑𝑡</m:t>
                                  </m:r>
                                </m:den>
                              </m:f>
                              <m:r>
                                <a:rPr lang="ru-RU" i="1"/>
                                <m:t>=−</m:t>
                              </m:r>
                              <m:r>
                                <a:rPr lang="en-US" i="1"/>
                                <m:t>𝛽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𝑆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𝐼</m:t>
                              </m:r>
                              <m:r>
                                <a:rPr lang="ru-RU" i="1"/>
                                <m:t>+ </m:t>
                              </m:r>
                              <m:r>
                                <a:rPr lang="ru-RU" i="1"/>
                                <m:t>𝛿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/>
                                    <m:t>𝑑𝑡</m:t>
                                  </m:r>
                                </m:den>
                              </m:f>
                              <m:r>
                                <a:rPr lang="ru-RU" i="1"/>
                                <m:t>=</m:t>
                              </m:r>
                              <m:r>
                                <a:rPr lang="en-US" i="1"/>
                                <m:t>𝛽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𝑆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𝐼</m:t>
                              </m:r>
                              <m:r>
                                <a:rPr lang="ru-RU" i="1"/>
                                <m:t>−</m:t>
                              </m:r>
                              <m:r>
                                <a:rPr lang="en-US" i="1"/>
                                <m:t>𝛾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/>
                                  </m:ctrlPr>
                                </m:fPr>
                                <m:num>
                                  <m:r>
                                    <a:rPr lang="ru-RU" i="1"/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/>
                                    <m:t>𝑑𝑡</m:t>
                                  </m:r>
                                </m:den>
                              </m:f>
                              <m:r>
                                <a:rPr lang="ru-RU" i="1"/>
                                <m:t>=</m:t>
                              </m:r>
                              <m:r>
                                <a:rPr lang="en-US" i="1"/>
                                <m:t>𝛾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𝐼</m:t>
                              </m:r>
                              <m:r>
                                <a:rPr lang="ru-RU" i="1"/>
                                <m:t>−</m:t>
                              </m:r>
                              <m:r>
                                <a:rPr lang="ru-RU" i="1"/>
                                <m:t>𝛿</m:t>
                              </m:r>
                              <m:r>
                                <a:rPr lang="ru-RU" i="1"/>
                                <m:t>∗</m:t>
                              </m:r>
                              <m:r>
                                <a:rPr lang="en-US" i="1"/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D173D8B-E11D-B524-78E3-BC3B3DCA3B4C}"/>
              </a:ext>
            </a:extLst>
          </p:cNvPr>
          <p:cNvSpPr txBox="1"/>
          <p:nvPr/>
        </p:nvSpPr>
        <p:spPr>
          <a:xfrm>
            <a:off x="11736275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8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6EB0DBB-F89E-D7F2-75FC-D334C11D0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2699" y="2246097"/>
            <a:ext cx="6163576" cy="4317985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42694" y="1185009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694" y="1185009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533278" y="4918816"/>
            <a:ext cx="40422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—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—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—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—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A988452-874C-BCA4-A28B-9CD3EF9A6CD4}"/>
              </a:ext>
            </a:extLst>
          </p:cNvPr>
          <p:cNvSpPr txBox="1"/>
          <p:nvPr/>
        </p:nvSpPr>
        <p:spPr>
          <a:xfrm>
            <a:off x="11669485" y="0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9</a:t>
            </a:r>
            <a:endParaRPr lang="ru-RU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BC3CD24-9C67-9057-803D-8C5C94541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505" y="2657100"/>
            <a:ext cx="5202394" cy="362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1047</Words>
  <Application>Microsoft Office PowerPoint</Application>
  <PresentationFormat>Широкоэкранный</PresentationFormat>
  <Paragraphs>261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976</cp:revision>
  <dcterms:created xsi:type="dcterms:W3CDTF">2025-03-11T21:56:19Z</dcterms:created>
  <dcterms:modified xsi:type="dcterms:W3CDTF">2025-06-16T16:22:04Z</dcterms:modified>
</cp:coreProperties>
</file>