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9" r:id="rId1"/>
  </p:sldMasterIdLst>
  <p:sldIdLst>
    <p:sldId id="256" r:id="rId2"/>
    <p:sldId id="267" r:id="rId3"/>
    <p:sldId id="257" r:id="rId4"/>
    <p:sldId id="268" r:id="rId5"/>
    <p:sldId id="259" r:id="rId6"/>
    <p:sldId id="258" r:id="rId7"/>
    <p:sldId id="260" r:id="rId8"/>
    <p:sldId id="269" r:id="rId9"/>
    <p:sldId id="262" r:id="rId10"/>
    <p:sldId id="270" r:id="rId11"/>
    <p:sldId id="261" r:id="rId12"/>
    <p:sldId id="266" r:id="rId13"/>
    <p:sldId id="264" r:id="rId14"/>
    <p:sldId id="277" r:id="rId15"/>
    <p:sldId id="278" r:id="rId16"/>
    <p:sldId id="279" r:id="rId17"/>
    <p:sldId id="272" r:id="rId18"/>
    <p:sldId id="276" r:id="rId19"/>
    <p:sldId id="273" r:id="rId20"/>
    <p:sldId id="274" r:id="rId21"/>
    <p:sldId id="275" r:id="rId22"/>
    <p:sldId id="265" r:id="rId23"/>
    <p:sldId id="271" r:id="rId2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676F88-E981-2B2D-8442-E8FCF05B562B}" v="2952" dt="2025-03-11T23:25:21.148"/>
    <p1510:client id="{6B5F8290-81B0-F8E6-5E4F-235BC8329014}" v="875" dt="2025-03-12T17:12:11.551"/>
    <p1510:client id="{6BC0B987-7DEF-BE3F-FC3B-53606523143A}" v="649" dt="2025-03-12T20:49:09.992"/>
    <p1510:client id="{8CC45DE2-9C09-FF79-FA1D-486CEC0AEE48}" v="71" dt="2025-03-12T17:20:16.420"/>
    <p1510:client id="{A4A2AB39-6871-1872-9D8E-18A25457FB2E}" v="243" dt="2025-03-13T10:35:02.900"/>
    <p1510:client id="{E6EB7E6B-FD00-D4E2-7C8A-C419D4A09E31}" v="1646" dt="2025-03-12T09:31:17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B301B821-A1FF-4177-AEE7-76D212191A09}" styleName="Средний стиль 1 — акцент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2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Эмилия Волкова" userId="478bba893ce632df" providerId="Windows Live" clId="Web-{A4A2AB39-6871-1872-9D8E-18A25457FB2E}"/>
    <pc:docChg chg="modSld">
      <pc:chgData name="Эмилия Волкова" userId="478bba893ce632df" providerId="Windows Live" clId="Web-{A4A2AB39-6871-1872-9D8E-18A25457FB2E}" dt="2025-03-13T10:35:02.900" v="137" actId="1076"/>
      <pc:docMkLst>
        <pc:docMk/>
      </pc:docMkLst>
      <pc:sldChg chg="modSp">
        <pc:chgData name="Эмилия Волкова" userId="478bba893ce632df" providerId="Windows Live" clId="Web-{A4A2AB39-6871-1872-9D8E-18A25457FB2E}" dt="2025-03-13T10:10:40.903" v="90" actId="20577"/>
        <pc:sldMkLst>
          <pc:docMk/>
          <pc:sldMk cId="2083052541" sldId="258"/>
        </pc:sldMkLst>
        <pc:spChg chg="mod">
          <ac:chgData name="Эмилия Волкова" userId="478bba893ce632df" providerId="Windows Live" clId="Web-{A4A2AB39-6871-1872-9D8E-18A25457FB2E}" dt="2025-03-13T10:10:40.903" v="90" actId="20577"/>
          <ac:spMkLst>
            <pc:docMk/>
            <pc:sldMk cId="2083052541" sldId="258"/>
            <ac:spMk id="17" creationId="{1CA28ABF-4F6A-6037-2A8C-E4422F54DDAE}"/>
          </ac:spMkLst>
        </pc:spChg>
      </pc:sldChg>
      <pc:sldChg chg="modSp">
        <pc:chgData name="Эмилия Волкова" userId="478bba893ce632df" providerId="Windows Live" clId="Web-{A4A2AB39-6871-1872-9D8E-18A25457FB2E}" dt="2025-03-13T09:43:13.243" v="1" actId="1076"/>
        <pc:sldMkLst>
          <pc:docMk/>
          <pc:sldMk cId="1320141403" sldId="260"/>
        </pc:sldMkLst>
        <pc:picChg chg="mod">
          <ac:chgData name="Эмилия Волкова" userId="478bba893ce632df" providerId="Windows Live" clId="Web-{A4A2AB39-6871-1872-9D8E-18A25457FB2E}" dt="2025-03-13T09:43:13.243" v="1" actId="1076"/>
          <ac:picMkLst>
            <pc:docMk/>
            <pc:sldMk cId="1320141403" sldId="260"/>
            <ac:picMk id="2" creationId="{A9D88ED9-88BF-2B5A-F78C-655832E06909}"/>
          </ac:picMkLst>
        </pc:picChg>
      </pc:sldChg>
      <pc:sldChg chg="modSp">
        <pc:chgData name="Эмилия Волкова" userId="478bba893ce632df" providerId="Windows Live" clId="Web-{A4A2AB39-6871-1872-9D8E-18A25457FB2E}" dt="2025-03-13T10:35:02.900" v="137" actId="1076"/>
        <pc:sldMkLst>
          <pc:docMk/>
          <pc:sldMk cId="3301192943" sldId="261"/>
        </pc:sldMkLst>
        <pc:spChg chg="mod">
          <ac:chgData name="Эмилия Волкова" userId="478bba893ce632df" providerId="Windows Live" clId="Web-{A4A2AB39-6871-1872-9D8E-18A25457FB2E}" dt="2025-03-13T10:35:02.900" v="137" actId="1076"/>
          <ac:spMkLst>
            <pc:docMk/>
            <pc:sldMk cId="3301192943" sldId="261"/>
            <ac:spMk id="3" creationId="{00000000-0000-0000-0000-000000000000}"/>
          </ac:spMkLst>
        </pc:spChg>
        <pc:spChg chg="mod">
          <ac:chgData name="Эмилия Волкова" userId="478bba893ce632df" providerId="Windows Live" clId="Web-{A4A2AB39-6871-1872-9D8E-18A25457FB2E}" dt="2025-03-13T10:34:16.899" v="136" actId="20577"/>
          <ac:spMkLst>
            <pc:docMk/>
            <pc:sldMk cId="3301192943" sldId="261"/>
            <ac:spMk id="17" creationId="{2D62D4A4-DB45-4AE4-F778-9935D11698A0}"/>
          </ac:spMkLst>
        </pc:spChg>
        <pc:picChg chg="mod">
          <ac:chgData name="Эмилия Волкова" userId="478bba893ce632df" providerId="Windows Live" clId="Web-{A4A2AB39-6871-1872-9D8E-18A25457FB2E}" dt="2025-03-13T10:20:52.843" v="92" actId="1076"/>
          <ac:picMkLst>
            <pc:docMk/>
            <pc:sldMk cId="3301192943" sldId="261"/>
            <ac:picMk id="8" creationId="{54C0C576-A109-C043-0475-D14B443AD971}"/>
          </ac:picMkLst>
        </pc:picChg>
      </pc:sldChg>
      <pc:sldChg chg="modSp">
        <pc:chgData name="Эмилия Волкова" userId="478bba893ce632df" providerId="Windows Live" clId="Web-{A4A2AB39-6871-1872-9D8E-18A25457FB2E}" dt="2025-03-13T09:48:50.175" v="2" actId="1076"/>
        <pc:sldMkLst>
          <pc:docMk/>
          <pc:sldMk cId="1984025537" sldId="262"/>
        </pc:sldMkLst>
        <pc:picChg chg="mod">
          <ac:chgData name="Эмилия Волкова" userId="478bba893ce632df" providerId="Windows Live" clId="Web-{A4A2AB39-6871-1872-9D8E-18A25457FB2E}" dt="2025-03-13T09:48:50.175" v="2" actId="1076"/>
          <ac:picMkLst>
            <pc:docMk/>
            <pc:sldMk cId="1984025537" sldId="262"/>
            <ac:picMk id="50" creationId="{29860EC5-3393-5B26-C3F1-AE4BBFDCFF6A}"/>
          </ac:picMkLst>
        </pc:picChg>
      </pc:sldChg>
      <pc:sldChg chg="addSp delSp modSp">
        <pc:chgData name="Эмилия Волкова" userId="478bba893ce632df" providerId="Windows Live" clId="Web-{A4A2AB39-6871-1872-9D8E-18A25457FB2E}" dt="2025-03-13T09:51:54.431" v="36"/>
        <pc:sldMkLst>
          <pc:docMk/>
          <pc:sldMk cId="973472152" sldId="266"/>
        </pc:sldMkLst>
        <pc:spChg chg="add del mod">
          <ac:chgData name="Эмилия Волкова" userId="478bba893ce632df" providerId="Windows Live" clId="Web-{A4A2AB39-6871-1872-9D8E-18A25457FB2E}" dt="2025-03-13T09:49:59.427" v="7"/>
          <ac:spMkLst>
            <pc:docMk/>
            <pc:sldMk cId="973472152" sldId="266"/>
            <ac:spMk id="3" creationId="{2FE8F756-4819-47F4-2731-B89737D01443}"/>
          </ac:spMkLst>
        </pc:spChg>
        <pc:spChg chg="add del">
          <ac:chgData name="Эмилия Волкова" userId="478bba893ce632df" providerId="Windows Live" clId="Web-{A4A2AB39-6871-1872-9D8E-18A25457FB2E}" dt="2025-03-13T09:50:10.349" v="9"/>
          <ac:spMkLst>
            <pc:docMk/>
            <pc:sldMk cId="973472152" sldId="266"/>
            <ac:spMk id="4" creationId="{3E4D43E5-11A9-AD09-25A5-C577FCE168C1}"/>
          </ac:spMkLst>
        </pc:spChg>
        <pc:spChg chg="add del mod">
          <ac:chgData name="Эмилия Волкова" userId="478bba893ce632df" providerId="Windows Live" clId="Web-{A4A2AB39-6871-1872-9D8E-18A25457FB2E}" dt="2025-03-13T09:51:54.431" v="36"/>
          <ac:spMkLst>
            <pc:docMk/>
            <pc:sldMk cId="973472152" sldId="266"/>
            <ac:spMk id="13" creationId="{7F547358-5092-BE04-28B9-916D0AD14286}"/>
          </ac:spMkLst>
        </pc:spChg>
        <pc:spChg chg="add del mod">
          <ac:chgData name="Эмилия Волкова" userId="478bba893ce632df" providerId="Windows Live" clId="Web-{A4A2AB39-6871-1872-9D8E-18A25457FB2E}" dt="2025-03-13T09:51:51.930" v="34"/>
          <ac:spMkLst>
            <pc:docMk/>
            <pc:sldMk cId="973472152" sldId="266"/>
            <ac:spMk id="14" creationId="{934868D8-4090-2178-3B9E-8AD308CB225E}"/>
          </ac:spMkLst>
        </pc:spChg>
        <pc:spChg chg="add del mod">
          <ac:chgData name="Эмилия Волкова" userId="478bba893ce632df" providerId="Windows Live" clId="Web-{A4A2AB39-6871-1872-9D8E-18A25457FB2E}" dt="2025-03-13T09:51:50.102" v="31"/>
          <ac:spMkLst>
            <pc:docMk/>
            <pc:sldMk cId="973472152" sldId="266"/>
            <ac:spMk id="15" creationId="{E067B229-6640-3543-1E92-FB53B458F7C1}"/>
          </ac:spMkLst>
        </pc:spChg>
        <pc:spChg chg="mod">
          <ac:chgData name="Эмилия Волкова" userId="478bba893ce632df" providerId="Windows Live" clId="Web-{A4A2AB39-6871-1872-9D8E-18A25457FB2E}" dt="2025-03-13T09:49:30.489" v="3" actId="1076"/>
          <ac:spMkLst>
            <pc:docMk/>
            <pc:sldMk cId="973472152" sldId="266"/>
            <ac:spMk id="40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6976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0100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590161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910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7625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1906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5423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626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81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5268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48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786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75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99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6/18/2025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2006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514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778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0" r:id="rId1"/>
    <p:sldLayoutId id="2147483791" r:id="rId2"/>
    <p:sldLayoutId id="2147483792" r:id="rId3"/>
    <p:sldLayoutId id="2147483793" r:id="rId4"/>
    <p:sldLayoutId id="2147483794" r:id="rId5"/>
    <p:sldLayoutId id="2147483795" r:id="rId6"/>
    <p:sldLayoutId id="2147483796" r:id="rId7"/>
    <p:sldLayoutId id="2147483797" r:id="rId8"/>
    <p:sldLayoutId id="2147483798" r:id="rId9"/>
    <p:sldLayoutId id="2147483799" r:id="rId10"/>
    <p:sldLayoutId id="2147483800" r:id="rId11"/>
    <p:sldLayoutId id="2147483801" r:id="rId12"/>
    <p:sldLayoutId id="2147483802" r:id="rId13"/>
    <p:sldLayoutId id="2147483803" r:id="rId14"/>
    <p:sldLayoutId id="2147483804" r:id="rId15"/>
    <p:sldLayoutId id="214748380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12" Type="http://schemas.openxmlformats.org/officeDocument/2006/relationships/image" Target="../media/image2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0.png"/><Relationship Id="rId11" Type="http://schemas.openxmlformats.org/officeDocument/2006/relationships/image" Target="../media/image19.png"/><Relationship Id="rId5" Type="http://schemas.openxmlformats.org/officeDocument/2006/relationships/image" Target="../media/image130.png"/><Relationship Id="rId10" Type="http://schemas.openxmlformats.org/officeDocument/2006/relationships/image" Target="../media/image18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Relationship Id="rId9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 descr="Изображение выглядит как символ, логотип, графическая вставка, эмблема&#10;&#10;Содержимое, созданное ИИ, может быть неверным.">
            <a:extLst>
              <a:ext uri="{FF2B5EF4-FFF2-40B4-BE49-F238E27FC236}">
                <a16:creationId xmlns:a16="http://schemas.microsoft.com/office/drawing/2014/main" id="{4B14587E-2F2B-6C61-9308-4EC312EA5B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1057" y="188259"/>
            <a:ext cx="691955" cy="73478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516D194-BC8A-DAF6-8FCF-03D8E59D22CE}"/>
              </a:ext>
            </a:extLst>
          </p:cNvPr>
          <p:cNvSpPr txBox="1"/>
          <p:nvPr/>
        </p:nvSpPr>
        <p:spPr>
          <a:xfrm>
            <a:off x="2591504" y="1087601"/>
            <a:ext cx="7054138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МИНИСТЕРТВО НАУКИ И ВЫСШЕГО ОБРАЗОВАНИЯ РОССИЙСКОЙ ФЕДЕРАЦИИ</a:t>
            </a:r>
            <a:endParaRPr lang="ru-RU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F0959C-B2DD-724F-1722-3CE1BBB28BA8}"/>
              </a:ext>
            </a:extLst>
          </p:cNvPr>
          <p:cNvSpPr txBox="1"/>
          <p:nvPr/>
        </p:nvSpPr>
        <p:spPr>
          <a:xfrm>
            <a:off x="2630597" y="1671114"/>
            <a:ext cx="6981567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ФЕДЕРАЛЬНОЕ ГОСУДАРСТВЕННОЕ БЮДЖЕТНОЕ ОБРАЗОВАТЕЛЬНОЕ УЧРЕЖДЕНИЕ ВЫСШЕГО ОБРАЗОВАНИЯ </a:t>
            </a:r>
            <a:r>
              <a:rPr lang="ru-RU" sz="1600" dirty="0">
                <a:latin typeface="Times New Roman"/>
                <a:ea typeface="+mn-lt"/>
                <a:cs typeface="+mn-lt"/>
              </a:rPr>
              <a:t>«</a:t>
            </a:r>
            <a:r>
              <a:rPr lang="ru-RU" sz="1600" dirty="0">
                <a:latin typeface="Times New Roman"/>
                <a:cs typeface="Times New Roman"/>
              </a:rPr>
              <a:t>ДОНСКОЙ ГОСУДАРСТВЕННЫЙ ТЕХНИЧЕСКИЙ УНИВЕРСИТЕТ»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B40D5E-C1FC-9A6C-A4AB-B2D6551390DE}"/>
              </a:ext>
            </a:extLst>
          </p:cNvPr>
          <p:cNvSpPr txBox="1"/>
          <p:nvPr/>
        </p:nvSpPr>
        <p:spPr>
          <a:xfrm>
            <a:off x="3576456" y="2745131"/>
            <a:ext cx="5715980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Факультет «Информатика и вычислительная техника»</a:t>
            </a:r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6ED9C8-89B8-39D3-DFAD-E31ECD4F2B8E}"/>
              </a:ext>
            </a:extLst>
          </p:cNvPr>
          <p:cNvSpPr txBox="1"/>
          <p:nvPr/>
        </p:nvSpPr>
        <p:spPr>
          <a:xfrm>
            <a:off x="3043113" y="3200218"/>
            <a:ext cx="6145278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1600" dirty="0">
                <a:latin typeface="Times New Roman"/>
                <a:cs typeface="Times New Roman"/>
              </a:rPr>
              <a:t>Кафедра «Программное обеспечение вычислительной техники и автоматизированных систем»</a:t>
            </a:r>
            <a:endParaRPr lang="ru-RU" dirty="0"/>
          </a:p>
          <a:p>
            <a:pPr algn="ctr"/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B7F805-5D5A-BC4B-A21C-F8F33BCAB6D9}"/>
              </a:ext>
            </a:extLst>
          </p:cNvPr>
          <p:cNvSpPr txBox="1"/>
          <p:nvPr/>
        </p:nvSpPr>
        <p:spPr>
          <a:xfrm>
            <a:off x="2716600" y="3863447"/>
            <a:ext cx="6662351" cy="98488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dirty="0">
                <a:latin typeface="Times New Roman"/>
                <a:cs typeface="Times New Roman"/>
              </a:rPr>
              <a:t>Тема: «Программная реализация математического моделирования развития эпидемиологической ситуации»</a:t>
            </a:r>
            <a:endParaRPr lang="ru-RU" sz="2000" dirty="0"/>
          </a:p>
          <a:p>
            <a:pPr algn="ctr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EA4DDE-E248-BEF5-23EB-19DCBBC397A5}"/>
              </a:ext>
            </a:extLst>
          </p:cNvPr>
          <p:cNvSpPr txBox="1"/>
          <p:nvPr/>
        </p:nvSpPr>
        <p:spPr>
          <a:xfrm>
            <a:off x="172127" y="4929659"/>
            <a:ext cx="5167461" cy="181588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Подготовил: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студентка группы ВМО41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Волкова Эмилия Юрьевна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Руководитель ВКР: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к.т.н., доцент </a:t>
            </a:r>
          </a:p>
          <a:p>
            <a:r>
              <a:rPr lang="ru-RU" sz="1600" dirty="0">
                <a:latin typeface="Times New Roman"/>
                <a:cs typeface="Times New Roman"/>
              </a:rPr>
              <a:t>Медведева Татьяна Александровна</a:t>
            </a:r>
            <a:endParaRPr lang="ru-R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D6E67E6-8569-1E22-4606-79DF95E288E2}"/>
              </a:ext>
            </a:extLst>
          </p:cNvPr>
          <p:cNvSpPr txBox="1"/>
          <p:nvPr/>
        </p:nvSpPr>
        <p:spPr>
          <a:xfrm>
            <a:off x="5085904" y="6273225"/>
            <a:ext cx="2367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Ростов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-на-Дону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2025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98D54F49-AA30-7EEE-6DFC-123E2B7E5AA5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7F6705-7303-0370-0FC8-8B42A40218B3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351651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45A10-E812-B137-46F7-FD282981F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30691369-CDCC-6810-59FA-AC01FC3B57F0}"/>
              </a:ext>
            </a:extLst>
          </p:cNvPr>
          <p:cNvSpPr/>
          <p:nvPr/>
        </p:nvSpPr>
        <p:spPr>
          <a:xfrm>
            <a:off x="216525" y="94238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811752E0-B3D3-05CE-EA0E-43D79891CD80}"/>
              </a:ext>
            </a:extLst>
          </p:cNvPr>
          <p:cNvSpPr/>
          <p:nvPr/>
        </p:nvSpPr>
        <p:spPr>
          <a:xfrm>
            <a:off x="3954173" y="87099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1B48F082-5E38-4548-D1B7-258802D483EB}"/>
              </a:ext>
            </a:extLst>
          </p:cNvPr>
          <p:cNvSpPr/>
          <p:nvPr/>
        </p:nvSpPr>
        <p:spPr>
          <a:xfrm>
            <a:off x="5836121" y="87995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3DEF077E-8A83-0CF3-77D9-9399BE46C071}"/>
              </a:ext>
            </a:extLst>
          </p:cNvPr>
          <p:cNvCxnSpPr/>
          <p:nvPr/>
        </p:nvCxnSpPr>
        <p:spPr>
          <a:xfrm flipV="1">
            <a:off x="1376173" y="146490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EA614444-2089-77AE-9665-B2A6A76FC404}"/>
              </a:ext>
            </a:extLst>
          </p:cNvPr>
          <p:cNvCxnSpPr>
            <a:cxnSpLocks/>
          </p:cNvCxnSpPr>
          <p:nvPr/>
        </p:nvCxnSpPr>
        <p:spPr>
          <a:xfrm flipV="1">
            <a:off x="5095891" y="143512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248B8E-A02A-4ADF-4EC1-A9109E5860DA}"/>
              </a:ext>
            </a:extLst>
          </p:cNvPr>
          <p:cNvSpPr txBox="1"/>
          <p:nvPr/>
        </p:nvSpPr>
        <p:spPr>
          <a:xfrm>
            <a:off x="541814" y="1183795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E23B4A-A665-D84D-1FCC-DA6AE72020CB}"/>
              </a:ext>
            </a:extLst>
          </p:cNvPr>
          <p:cNvSpPr txBox="1"/>
          <p:nvPr/>
        </p:nvSpPr>
        <p:spPr>
          <a:xfrm>
            <a:off x="4369644" y="1139400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F67372-2E33-EC78-3FEF-3D6C4EF069D0}"/>
              </a:ext>
            </a:extLst>
          </p:cNvPr>
          <p:cNvSpPr txBox="1"/>
          <p:nvPr/>
        </p:nvSpPr>
        <p:spPr>
          <a:xfrm>
            <a:off x="6184463" y="1066828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317C5E7-EA44-ACC6-14F4-689A52868A27}"/>
              </a:ext>
            </a:extLst>
          </p:cNvPr>
          <p:cNvSpPr txBox="1"/>
          <p:nvPr/>
        </p:nvSpPr>
        <p:spPr>
          <a:xfrm>
            <a:off x="1623896" y="90490"/>
            <a:ext cx="9126078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</a:t>
            </a:r>
            <a:r>
              <a:rPr lang="en-US" sz="2800" dirty="0">
                <a:latin typeface="Times New Roman"/>
                <a:cs typeface="Times New Roman"/>
              </a:rPr>
              <a:t>EI</a:t>
            </a:r>
            <a:r>
              <a:rPr lang="ru-RU" sz="2800" dirty="0">
                <a:latin typeface="Times New Roman"/>
                <a:cs typeface="Times New Roman"/>
              </a:rPr>
              <a:t>R (</a:t>
            </a:r>
            <a:r>
              <a:rPr lang="ru-RU" sz="2800" dirty="0" err="1">
                <a:latin typeface="Times New Roman"/>
                <a:cs typeface="Times New Roman"/>
              </a:rPr>
              <a:t>Susceptible-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Infectious-Recovered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A540C9-AFAD-13A4-A843-A13C885119A7}"/>
              </a:ext>
            </a:extLst>
          </p:cNvPr>
          <p:cNvSpPr txBox="1"/>
          <p:nvPr/>
        </p:nvSpPr>
        <p:spPr>
          <a:xfrm>
            <a:off x="262103" y="2229637"/>
            <a:ext cx="6259606" cy="19389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en-US" sz="2000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E(t) (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Exposed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sz="2000" dirty="0">
                <a:latin typeface="Times New Roman"/>
                <a:cs typeface="Times New Roman"/>
              </a:rPr>
              <a:t>– </a:t>
            </a:r>
            <a:r>
              <a:rPr lang="ru-RU" sz="2000" dirty="0">
                <a:latin typeface="Times New Roman"/>
                <a:cs typeface="Times New Roman"/>
              </a:rPr>
              <a:t>инфицированные, находящиеся в латентной фазе</a:t>
            </a:r>
            <a:endParaRPr lang="ru-RU" dirty="0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/>
              <p:nvPr/>
            </p:nvSpPr>
            <p:spPr>
              <a:xfrm>
                <a:off x="3343291" y="5510168"/>
                <a:ext cx="5682343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 </a:t>
                </a:r>
                <a:r>
                  <a:rPr lang="ru-RU" sz="2000" dirty="0">
                    <a:latin typeface="Times New Roman"/>
                    <a:cs typeface="Times New Roman"/>
                  </a:rPr>
                  <a:t>—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 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ru-RU" dirty="0"/>
                  <a:t> </a:t>
                </a:r>
                <a:r>
                  <a:rPr lang="ru-RU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</a:t>
                </a:r>
                <a:r>
                  <a:rPr lang="ru-RU" dirty="0"/>
                  <a:t>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обратная величина инкубационного периода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.</a:t>
                </a:r>
                <a:endParaRPr lang="ru-RU" sz="20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5319D53-9106-B918-32B2-2A34A19465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3291" y="5510168"/>
                <a:ext cx="5682343" cy="1323439"/>
              </a:xfrm>
              <a:prstGeom prst="rect">
                <a:avLst/>
              </a:prstGeom>
              <a:blipFill>
                <a:blip r:embed="rId2"/>
                <a:stretch>
                  <a:fillRect l="-1072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BA847CE2-A57D-9852-BE4A-1B3400D5B1F7}"/>
              </a:ext>
            </a:extLst>
          </p:cNvPr>
          <p:cNvSpPr txBox="1"/>
          <p:nvPr/>
        </p:nvSpPr>
        <p:spPr>
          <a:xfrm>
            <a:off x="1531133" y="1014748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14100-A677-7F10-31FE-D2155AC1B80B}"/>
              </a:ext>
            </a:extLst>
          </p:cNvPr>
          <p:cNvSpPr txBox="1"/>
          <p:nvPr/>
        </p:nvSpPr>
        <p:spPr>
          <a:xfrm>
            <a:off x="5215634" y="941429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/>
              <p:nvPr/>
            </p:nvSpPr>
            <p:spPr>
              <a:xfrm>
                <a:off x="265037" y="3939780"/>
                <a:ext cx="3554114" cy="23015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949D22C-2BF9-7350-4E25-C5E3AE865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037" y="3939780"/>
                <a:ext cx="3554114" cy="23015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Овал 8">
            <a:extLst>
              <a:ext uri="{FF2B5EF4-FFF2-40B4-BE49-F238E27FC236}">
                <a16:creationId xmlns:a16="http://schemas.microsoft.com/office/drawing/2014/main" id="{1CD203A3-38D0-A415-C542-8359DB8FB4B2}"/>
              </a:ext>
            </a:extLst>
          </p:cNvPr>
          <p:cNvSpPr/>
          <p:nvPr/>
        </p:nvSpPr>
        <p:spPr>
          <a:xfrm>
            <a:off x="2085349" y="91453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11C7639C-79A2-6808-3BA5-DFFEC92D1FAB}"/>
              </a:ext>
            </a:extLst>
          </p:cNvPr>
          <p:cNvCxnSpPr/>
          <p:nvPr/>
        </p:nvCxnSpPr>
        <p:spPr>
          <a:xfrm flipV="1">
            <a:off x="3244997" y="143704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C177D81-D622-CCAB-82CA-2EFD8A11C8BF}"/>
              </a:ext>
            </a:extLst>
          </p:cNvPr>
          <p:cNvSpPr txBox="1"/>
          <p:nvPr/>
        </p:nvSpPr>
        <p:spPr>
          <a:xfrm>
            <a:off x="2410638" y="115594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E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FF70824-3861-B249-D5EE-80F30A87F223}"/>
              </a:ext>
            </a:extLst>
          </p:cNvPr>
          <p:cNvSpPr txBox="1"/>
          <p:nvPr/>
        </p:nvSpPr>
        <p:spPr>
          <a:xfrm>
            <a:off x="3399957" y="986894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363993D5-5681-20D9-0CBB-CA981A0DC86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0A7BCDF-B677-D75C-59D6-8A68898786AB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CF08C5F-6057-9F89-CA1B-21FD46D61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0823" y="2046648"/>
            <a:ext cx="5529622" cy="3830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9629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8E183737-4742-4FB7-6908-7850A1282F6C}"/>
              </a:ext>
            </a:extLst>
          </p:cNvPr>
          <p:cNvSpPr txBox="1"/>
          <p:nvPr/>
        </p:nvSpPr>
        <p:spPr>
          <a:xfrm>
            <a:off x="507163" y="84200"/>
            <a:ext cx="1089870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MSEIR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Maternally</a:t>
            </a:r>
            <a:r>
              <a:rPr lang="ru-RU" sz="2800" dirty="0">
                <a:latin typeface="Times New Roman"/>
                <a:ea typeface="+mn-lt"/>
                <a:cs typeface="+mn-lt"/>
              </a:rPr>
              <a:t> 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Susceptible-Exposed-Infectious-Recovered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  <a:endParaRPr lang="ru-RU" sz="2800" dirty="0">
              <a:latin typeface="Times New Roman"/>
              <a:cs typeface="Times New Roman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D62D4A4-DB45-4AE4-F778-9935D11698A0}"/>
              </a:ext>
            </a:extLst>
          </p:cNvPr>
          <p:cNvSpPr txBox="1"/>
          <p:nvPr/>
        </p:nvSpPr>
        <p:spPr>
          <a:xfrm>
            <a:off x="490197" y="2277414"/>
            <a:ext cx="6061511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M (</a:t>
            </a:r>
            <a:r>
              <a:rPr lang="ru-RU" dirty="0" err="1">
                <a:latin typeface="Times New Roman"/>
                <a:ea typeface="+mn-lt"/>
                <a:cs typeface="Times New Roman"/>
              </a:rPr>
              <a:t>Maternally</a:t>
            </a:r>
            <a:r>
              <a:rPr lang="ru-RU" dirty="0">
                <a:latin typeface="Times New Roman"/>
                <a:ea typeface="+mn-lt"/>
                <a:cs typeface="Times New Roman"/>
              </a:rPr>
              <a:t>)</a:t>
            </a:r>
            <a:r>
              <a:rPr lang="ru-RU" dirty="0">
                <a:latin typeface="Times New Roman"/>
                <a:ea typeface="+mn-lt"/>
                <a:cs typeface="+mn-lt"/>
              </a:rPr>
              <a:t> — временно иммунные новорожденные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S</a:t>
            </a:r>
            <a:r>
              <a:rPr lang="ru-RU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dirty="0">
                <a:latin typeface="Times New Roman"/>
                <a:ea typeface="+mn-lt"/>
                <a:cs typeface="+mn-lt"/>
              </a:rPr>
              <a:t>(</a:t>
            </a:r>
            <a:r>
              <a:rPr lang="ru-RU" dirty="0" err="1">
                <a:latin typeface="Times New Roman"/>
                <a:ea typeface="+mn-lt"/>
                <a:cs typeface="+mn-lt"/>
              </a:rPr>
              <a:t>Susceptible</a:t>
            </a:r>
            <a:r>
              <a:rPr lang="ru-RU" dirty="0">
                <a:latin typeface="Times New Roman"/>
                <a:ea typeface="+mn-lt"/>
                <a:cs typeface="+mn-lt"/>
              </a:rPr>
              <a:t>)</a:t>
            </a:r>
            <a:r>
              <a:rPr lang="ru-RU" dirty="0">
                <a:latin typeface="Times New Roman"/>
                <a:ea typeface="+mn-lt"/>
                <a:cs typeface="Times New Roman"/>
              </a:rPr>
              <a:t> </a:t>
            </a:r>
            <a:r>
              <a:rPr lang="ru-RU" dirty="0">
                <a:latin typeface="Times New Roman"/>
                <a:ea typeface="+mn-lt"/>
                <a:cs typeface="+mn-lt"/>
              </a:rPr>
              <a:t>— восприимчивые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E (</a:t>
            </a:r>
            <a:r>
              <a:rPr lang="ru-RU" dirty="0" err="1">
                <a:latin typeface="Times New Roman"/>
                <a:ea typeface="+mn-lt"/>
                <a:cs typeface="+mn-lt"/>
              </a:rPr>
              <a:t>Exposed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(не заразные)</a:t>
            </a: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I (</a:t>
            </a:r>
            <a:r>
              <a:rPr lang="ru-RU" dirty="0" err="1">
                <a:latin typeface="Times New Roman"/>
                <a:ea typeface="+mn-lt"/>
                <a:cs typeface="+mn-lt"/>
              </a:rPr>
              <a:t>Infectious</a:t>
            </a:r>
            <a:r>
              <a:rPr lang="ru-RU" dirty="0">
                <a:latin typeface="Times New Roman"/>
                <a:ea typeface="+mn-lt"/>
                <a:cs typeface="+mn-lt"/>
              </a:rPr>
              <a:t>) — инфицированные (заразные)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r>
              <a:rPr lang="ru-RU" dirty="0">
                <a:latin typeface="Times New Roman"/>
                <a:ea typeface="+mn-lt"/>
                <a:cs typeface="+mn-lt"/>
              </a:rPr>
              <a:t>R (</a:t>
            </a:r>
            <a:r>
              <a:rPr lang="ru-RU" dirty="0" err="1">
                <a:latin typeface="Times New Roman"/>
                <a:ea typeface="+mn-lt"/>
                <a:cs typeface="+mn-lt"/>
              </a:rPr>
              <a:t>Recovered</a:t>
            </a:r>
            <a:r>
              <a:rPr lang="ru-RU" dirty="0">
                <a:latin typeface="Times New Roman"/>
                <a:ea typeface="+mn-lt"/>
                <a:cs typeface="+mn-lt"/>
              </a:rPr>
              <a:t>) — выздоровевшие (имеющие иммунитет)</a:t>
            </a:r>
            <a:endParaRPr lang="ru-RU" dirty="0">
              <a:latin typeface="Times New Roman"/>
              <a:cs typeface="Times New Roman"/>
            </a:endParaRPr>
          </a:p>
          <a:p>
            <a:pPr algn="just"/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C6A343-B8A8-1080-7AF4-96DFB1A551EB}"/>
              </a:ext>
            </a:extLst>
          </p:cNvPr>
          <p:cNvSpPr txBox="1"/>
          <p:nvPr/>
        </p:nvSpPr>
        <p:spPr>
          <a:xfrm>
            <a:off x="2857929" y="4510060"/>
            <a:ext cx="4390250" cy="255454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latin typeface="Times New Roman"/>
                <a:cs typeface="Times New Roman"/>
              </a:rPr>
              <a:t>где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β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заражения (</a:t>
            </a:r>
            <a:r>
              <a:rPr lang="ru-RU" sz="1600" dirty="0" err="1">
                <a:latin typeface="Times New Roman"/>
                <a:ea typeface="+mn-lt"/>
                <a:cs typeface="Times New Roman"/>
              </a:rPr>
              <a:t>инфекционность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);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σ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– скорость перехода из инкубационного периода в инфекционный;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γ – скорость выздоровления (иммунитет);</a:t>
            </a:r>
          </a:p>
          <a:p>
            <a:r>
              <a:rPr lang="ru-RU" sz="1600" dirty="0">
                <a:latin typeface="Times New Roman"/>
                <a:ea typeface="+mn-lt"/>
                <a:cs typeface="Times New Roman"/>
              </a:rPr>
              <a:t>μ –  естественная смертность/рождаемость;</a:t>
            </a:r>
          </a:p>
          <a:p>
            <a:r>
              <a:rPr lang="ru-RU" sz="1600" i="1" dirty="0">
                <a:latin typeface="Times New Roman"/>
                <a:ea typeface="+mn-lt"/>
                <a:cs typeface="Times New Roman"/>
              </a:rPr>
              <a:t>δ</a:t>
            </a:r>
            <a:r>
              <a:rPr lang="ru-RU" sz="1600" dirty="0">
                <a:latin typeface="Times New Roman"/>
                <a:ea typeface="+mn-lt"/>
                <a:cs typeface="Times New Roman"/>
              </a:rPr>
              <a:t> </a:t>
            </a:r>
            <a:r>
              <a:rPr lang="ru-RU" sz="1600" dirty="0">
                <a:latin typeface="Times New Roman"/>
                <a:cs typeface="Times New Roman"/>
              </a:rPr>
              <a:t>– скорость потери материнского иммунитета;</a:t>
            </a:r>
          </a:p>
          <a:p>
            <a:r>
              <a:rPr lang="ru-RU" sz="1600" dirty="0">
                <a:latin typeface="Times New Roman"/>
                <a:cs typeface="Times New Roman"/>
              </a:rPr>
              <a:t>N – общее количество людей в популяции: </a:t>
            </a:r>
          </a:p>
          <a:p>
            <a:r>
              <a:rPr lang="ru-RU" sz="1600" dirty="0">
                <a:latin typeface="Times New Roman"/>
                <a:cs typeface="Times New Roman"/>
              </a:rPr>
              <a:t>       N = M + S + E + I + R.</a:t>
            </a:r>
            <a:endParaRPr lang="ru-RU" dirty="0"/>
          </a:p>
          <a:p>
            <a:endParaRPr lang="ru-RU" sz="1600" dirty="0">
              <a:latin typeface="Times New Roman"/>
              <a:cs typeface="Times New Roman"/>
            </a:endParaRPr>
          </a:p>
        </p:txBody>
      </p:sp>
      <p:sp>
        <p:nvSpPr>
          <p:cNvPr id="45" name="Овал 44">
            <a:extLst>
              <a:ext uri="{FF2B5EF4-FFF2-40B4-BE49-F238E27FC236}">
                <a16:creationId xmlns:a16="http://schemas.microsoft.com/office/drawing/2014/main" id="{09F8BFAD-A1C0-755A-44AA-3318DEFC9465}"/>
              </a:ext>
            </a:extLst>
          </p:cNvPr>
          <p:cNvSpPr/>
          <p:nvPr/>
        </p:nvSpPr>
        <p:spPr>
          <a:xfrm>
            <a:off x="633508" y="1127599"/>
            <a:ext cx="1023685" cy="10323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5ABCC460-545A-50D5-1FC7-072D498ACA35}"/>
              </a:ext>
            </a:extLst>
          </p:cNvPr>
          <p:cNvSpPr/>
          <p:nvPr/>
        </p:nvSpPr>
        <p:spPr>
          <a:xfrm>
            <a:off x="2387922" y="1165699"/>
            <a:ext cx="1023685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9" name="Овал 48">
            <a:extLst>
              <a:ext uri="{FF2B5EF4-FFF2-40B4-BE49-F238E27FC236}">
                <a16:creationId xmlns:a16="http://schemas.microsoft.com/office/drawing/2014/main" id="{BFAA3E22-8334-0F90-9AB2-A2B5FDF700A2}"/>
              </a:ext>
            </a:extLst>
          </p:cNvPr>
          <p:cNvSpPr/>
          <p:nvPr/>
        </p:nvSpPr>
        <p:spPr>
          <a:xfrm>
            <a:off x="4142337" y="1156626"/>
            <a:ext cx="1014613" cy="959758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:a16="http://schemas.microsoft.com/office/drawing/2014/main" id="{952DB6DD-38AB-93A2-280F-D979B51E4735}"/>
              </a:ext>
            </a:extLst>
          </p:cNvPr>
          <p:cNvCxnSpPr/>
          <p:nvPr/>
        </p:nvCxnSpPr>
        <p:spPr>
          <a:xfrm flipV="1">
            <a:off x="1656764" y="163197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B51D1363-FBB8-77C8-242E-6FC1B3692306}"/>
              </a:ext>
            </a:extLst>
          </p:cNvPr>
          <p:cNvCxnSpPr>
            <a:cxnSpLocks/>
          </p:cNvCxnSpPr>
          <p:nvPr/>
        </p:nvCxnSpPr>
        <p:spPr>
          <a:xfrm flipV="1">
            <a:off x="3420250" y="164829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DE057DE-EB41-2B4B-F8C6-FBA55B639590}"/>
              </a:ext>
            </a:extLst>
          </p:cNvPr>
          <p:cNvSpPr txBox="1"/>
          <p:nvPr/>
        </p:nvSpPr>
        <p:spPr>
          <a:xfrm>
            <a:off x="887080" y="1378078"/>
            <a:ext cx="515471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M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9155C69-45BC-F0C5-5E0C-B0E67EA49CC8}"/>
              </a:ext>
            </a:extLst>
          </p:cNvPr>
          <p:cNvSpPr txBox="1"/>
          <p:nvPr/>
        </p:nvSpPr>
        <p:spPr>
          <a:xfrm>
            <a:off x="2730821" y="138885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9B898DC-16FD-5F6E-0E6E-AE031DE01BF0}"/>
              </a:ext>
            </a:extLst>
          </p:cNvPr>
          <p:cNvSpPr txBox="1"/>
          <p:nvPr/>
        </p:nvSpPr>
        <p:spPr>
          <a:xfrm>
            <a:off x="4418107" y="1370715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 dirty="0">
                <a:latin typeface="Times New Roman"/>
                <a:cs typeface="Times New Roman"/>
              </a:rPr>
              <a:t>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F9C03B8-8981-FA7C-9552-33E2EFD39202}"/>
              </a:ext>
            </a:extLst>
          </p:cNvPr>
          <p:cNvSpPr txBox="1"/>
          <p:nvPr/>
        </p:nvSpPr>
        <p:spPr>
          <a:xfrm>
            <a:off x="1839366" y="1209778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δ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E14DC850-A727-2B65-63FE-8C6BF520C683}"/>
              </a:ext>
            </a:extLst>
          </p:cNvPr>
          <p:cNvSpPr txBox="1"/>
          <p:nvPr/>
        </p:nvSpPr>
        <p:spPr>
          <a:xfrm>
            <a:off x="3612564" y="1209029"/>
            <a:ext cx="340659" cy="61555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1600" dirty="0">
                <a:solidFill>
                  <a:srgbClr val="000000"/>
                </a:solidFill>
                <a:latin typeface="Times New Roman"/>
                <a:cs typeface="Times New Roman"/>
              </a:rPr>
              <a:t>β</a:t>
            </a:r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 </a:t>
            </a:r>
            <a:endParaRPr lang="ru-RU" dirty="0"/>
          </a:p>
        </p:txBody>
      </p:sp>
      <p:sp>
        <p:nvSpPr>
          <p:cNvPr id="71" name="Овал 70">
            <a:extLst>
              <a:ext uri="{FF2B5EF4-FFF2-40B4-BE49-F238E27FC236}">
                <a16:creationId xmlns:a16="http://schemas.microsoft.com/office/drawing/2014/main" id="{A4F4A536-3E37-306F-D0B2-69B7B27D4DFF}"/>
              </a:ext>
            </a:extLst>
          </p:cNvPr>
          <p:cNvSpPr/>
          <p:nvPr/>
        </p:nvSpPr>
        <p:spPr>
          <a:xfrm>
            <a:off x="5880314" y="1119808"/>
            <a:ext cx="1023684" cy="99604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2" name="Овал 71">
            <a:extLst>
              <a:ext uri="{FF2B5EF4-FFF2-40B4-BE49-F238E27FC236}">
                <a16:creationId xmlns:a16="http://schemas.microsoft.com/office/drawing/2014/main" id="{97FAF4E8-89C2-BEE0-4918-BC0A62ED84B3}"/>
              </a:ext>
            </a:extLst>
          </p:cNvPr>
          <p:cNvSpPr/>
          <p:nvPr/>
        </p:nvSpPr>
        <p:spPr>
          <a:xfrm>
            <a:off x="7634729" y="1147021"/>
            <a:ext cx="1005541" cy="950686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3" name="Прямая со стрелкой 72">
            <a:extLst>
              <a:ext uri="{FF2B5EF4-FFF2-40B4-BE49-F238E27FC236}">
                <a16:creationId xmlns:a16="http://schemas.microsoft.com/office/drawing/2014/main" id="{8FB68F48-5128-BC6B-9D3B-B082885C8B09}"/>
              </a:ext>
            </a:extLst>
          </p:cNvPr>
          <p:cNvCxnSpPr>
            <a:cxnSpLocks/>
          </p:cNvCxnSpPr>
          <p:nvPr/>
        </p:nvCxnSpPr>
        <p:spPr>
          <a:xfrm flipV="1">
            <a:off x="5158228" y="1622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663FF05-4E39-ED5A-6662-9BB824844CC6}"/>
              </a:ext>
            </a:extLst>
          </p:cNvPr>
          <p:cNvCxnSpPr>
            <a:cxnSpLocks/>
          </p:cNvCxnSpPr>
          <p:nvPr/>
        </p:nvCxnSpPr>
        <p:spPr>
          <a:xfrm flipV="1">
            <a:off x="6912643" y="1602407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C3E22B2-A109-7FBE-D34E-B2D8AEF23882}"/>
              </a:ext>
            </a:extLst>
          </p:cNvPr>
          <p:cNvSpPr txBox="1"/>
          <p:nvPr/>
        </p:nvSpPr>
        <p:spPr>
          <a:xfrm>
            <a:off x="6223214" y="1352038"/>
            <a:ext cx="32849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AEF9870-7454-8D55-0331-2E97804B5E22}"/>
              </a:ext>
            </a:extLst>
          </p:cNvPr>
          <p:cNvSpPr txBox="1"/>
          <p:nvPr/>
        </p:nvSpPr>
        <p:spPr>
          <a:xfrm>
            <a:off x="7901428" y="1352038"/>
            <a:ext cx="471929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80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468510F-A963-CE3C-E795-3246DCCA8C13}"/>
              </a:ext>
            </a:extLst>
          </p:cNvPr>
          <p:cNvSpPr txBox="1"/>
          <p:nvPr/>
        </p:nvSpPr>
        <p:spPr>
          <a:xfrm>
            <a:off x="5340830" y="1154815"/>
            <a:ext cx="349624" cy="6771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i="1" dirty="0">
                <a:solidFill>
                  <a:srgbClr val="000000"/>
                </a:solidFill>
                <a:latin typeface="Times New Roman"/>
              </a:rPr>
              <a:t>σ</a:t>
            </a:r>
            <a:r>
              <a:rPr lang="ru-RU" sz="2000" dirty="0">
                <a:solidFill>
                  <a:srgbClr val="202122"/>
                </a:solidFill>
                <a:latin typeface="Times New Roman"/>
              </a:rPr>
              <a:t> </a:t>
            </a:r>
            <a:endParaRPr lang="ru-RU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EB7AE8-2233-BB09-034E-D171E6A17778}"/>
              </a:ext>
            </a:extLst>
          </p:cNvPr>
          <p:cNvSpPr txBox="1"/>
          <p:nvPr/>
        </p:nvSpPr>
        <p:spPr>
          <a:xfrm>
            <a:off x="7104957" y="1163139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solidFill>
                  <a:srgbClr val="000000"/>
                </a:solidFill>
                <a:latin typeface="Times New Roman"/>
                <a:cs typeface="Times New Roman"/>
              </a:rPr>
              <a:t>γ</a:t>
            </a:r>
            <a:endParaRPr lang="ru-RU" dirty="0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0CF49E0F-0CF5-F77C-F5D7-B457346EDE40}"/>
              </a:ext>
            </a:extLst>
          </p:cNvPr>
          <p:cNvCxnSpPr/>
          <p:nvPr/>
        </p:nvCxnSpPr>
        <p:spPr>
          <a:xfrm>
            <a:off x="5729621" y="661970"/>
            <a:ext cx="2155372" cy="544286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DC527A15-2DC7-5342-0656-431F76E68CA2}"/>
              </a:ext>
            </a:extLst>
          </p:cNvPr>
          <p:cNvCxnSpPr/>
          <p:nvPr/>
        </p:nvCxnSpPr>
        <p:spPr>
          <a:xfrm flipH="1">
            <a:off x="3073507" y="661969"/>
            <a:ext cx="2641599" cy="5424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3D9A7D7-1327-74BD-4836-656718B3EDFD}"/>
              </a:ext>
            </a:extLst>
          </p:cNvPr>
          <p:cNvSpPr txBox="1"/>
          <p:nvPr/>
        </p:nvSpPr>
        <p:spPr>
          <a:xfrm>
            <a:off x="7133773" y="679046"/>
            <a:ext cx="283028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1600" dirty="0">
                <a:latin typeface="Times New Roman"/>
                <a:cs typeface="Times New Roman"/>
              </a:rPr>
              <a:t>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𝑑𝑀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228" y="3756748"/>
                <a:ext cx="2748701" cy="293856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2C4FC867-F1EB-1024-BA56-842E69EB6FBC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2A29A1-14DA-7FD9-0505-026C65BDC42B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11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AF60B91-421C-6DEE-DEAD-568770FA6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7728" y="2125457"/>
            <a:ext cx="5250131" cy="3640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119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2671481" y="303946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M-</a:t>
            </a:r>
            <a:r>
              <a:rPr lang="ru-RU" sz="2800" dirty="0">
                <a:latin typeface="Times New Roman"/>
                <a:ea typeface="+mn-lt"/>
                <a:cs typeface="+mn-lt"/>
              </a:rPr>
              <a:t>модель (</a:t>
            </a:r>
            <a:r>
              <a:rPr lang="en-US" sz="2800" dirty="0">
                <a:latin typeface="Times New Roman"/>
                <a:ea typeface="+mn-lt"/>
                <a:cs typeface="+mn-lt"/>
              </a:rPr>
              <a:t>Multi-stage)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393900" y="1623444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320671" y="163433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247443" y="163432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>
            <a:cxnSpLocks/>
          </p:cNvCxnSpPr>
          <p:nvPr/>
        </p:nvCxnSpPr>
        <p:spPr>
          <a:xfrm flipV="1">
            <a:off x="1580442" y="21459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3507213" y="218950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764013" y="1873816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/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sz="36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D4A1F83-C799-7DB9-DC5B-FE3FBD4A5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8412" y="1873816"/>
                <a:ext cx="655385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1699544" y="163305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solidFill>
                  <a:srgbClr val="202122"/>
                </a:solidFill>
                <a:latin typeface="Times New Roman"/>
              </a:rPr>
              <a:t>β 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9372" y="1695803"/>
                <a:ext cx="340659" cy="369332"/>
              </a:xfrm>
              <a:prstGeom prst="rect">
                <a:avLst/>
              </a:prstGeom>
              <a:blipFill>
                <a:blip r:embed="rId3"/>
                <a:stretch>
                  <a:fillRect r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Овал 18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134300" y="161618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394070" y="2171358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6420527" y="1800770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…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4889" y="1706102"/>
                <a:ext cx="340659" cy="369332"/>
              </a:xfrm>
              <a:prstGeom prst="rect">
                <a:avLst/>
              </a:prstGeom>
              <a:blipFill>
                <a:blip r:embed="rId4"/>
                <a:stretch>
                  <a:fillRect r="-10714"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Прямоугольник 28"/>
              <p:cNvSpPr/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9" name="Прямоугольник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4055" y="1862326"/>
                <a:ext cx="60888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Овал 29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8031512" y="160530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1" name="Прямая со стрелкой 30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7291282" y="216047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/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ru-RU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…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F099D6-F52D-DAD7-7802-9D77E0012D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1025" y="1666776"/>
                <a:ext cx="340659" cy="369332"/>
              </a:xfrm>
              <a:prstGeom prst="rect">
                <a:avLst/>
              </a:prstGeom>
              <a:blipFill>
                <a:blip r:embed="rId6"/>
                <a:stretch>
                  <a:fillRect r="-535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Прямоугольник 32"/>
              <p:cNvSpPr/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cs typeface="Times New Roman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3" name="Прямоугольник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7464" y="1840032"/>
                <a:ext cx="63485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dirty="0">
                    <a:latin typeface="Times New Roman"/>
                    <a:cs typeface="Times New Roman"/>
                  </a:rPr>
                  <a:t>S (</a:t>
                </a:r>
                <a:r>
                  <a:rPr lang="ru-RU" dirty="0" err="1">
                    <a:latin typeface="Times New Roman"/>
                    <a:cs typeface="Times New Roman"/>
                  </a:rPr>
                  <a:t>Susceptible</a:t>
                </a:r>
                <a:r>
                  <a:rPr lang="ru-RU" dirty="0">
                    <a:latin typeface="Times New Roman"/>
                    <a:cs typeface="Times New Roman"/>
                  </a:rPr>
                  <a:t>) – восприимчивые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ru-RU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cs typeface="Times New Roman"/>
                      </a:rPr>
                      <m:t>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ru-RU" dirty="0">
                    <a:latin typeface="Times New Roman"/>
                    <a:cs typeface="Times New Roman"/>
                  </a:rPr>
                  <a:t> (</a:t>
                </a:r>
                <a:r>
                  <a:rPr lang="ru-RU" dirty="0" err="1">
                    <a:latin typeface="Times New Roman"/>
                    <a:cs typeface="Times New Roman"/>
                  </a:rPr>
                  <a:t>Infectious</a:t>
                </a:r>
                <a:r>
                  <a:rPr lang="ru-RU" dirty="0">
                    <a:latin typeface="Times New Roman"/>
                    <a:cs typeface="Times New Roman"/>
                  </a:rPr>
                  <a:t>) – инфицированные</a:t>
                </a:r>
                <a:endParaRPr lang="en-US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cs typeface="Times New Roman"/>
                  </a:rPr>
                  <a:t>R (</a:t>
                </a:r>
                <a:r>
                  <a:rPr lang="ru-RU" dirty="0" err="1">
                    <a:latin typeface="Times New Roman"/>
                    <a:cs typeface="Times New Roman"/>
                  </a:rPr>
                  <a:t>Recovered</a:t>
                </a:r>
                <a:r>
                  <a:rPr lang="ru-RU" dirty="0">
                    <a:latin typeface="Times New Roman"/>
                    <a:cs typeface="Times New Roman"/>
                  </a:rPr>
                  <a:t>) – выздоровевшие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2862098"/>
                <a:ext cx="4562993" cy="923330"/>
              </a:xfrm>
              <a:prstGeom prst="rect">
                <a:avLst/>
              </a:prstGeom>
              <a:blipFill>
                <a:blip r:embed="rId8"/>
                <a:stretch>
                  <a:fillRect l="-1203" t="-3974" b="-993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Овал 34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9916640" y="1606519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6" name="Прямая со стрелкой 35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9176410" y="2161692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10251808" y="1793443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3600" dirty="0">
                <a:latin typeface="Times New Roman"/>
                <a:cs typeface="Times New Roman"/>
              </a:rPr>
              <a:t>R</a:t>
            </a:r>
            <a:endParaRPr lang="ru-RU" sz="3600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/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  <a:cs typeface="Times New Roman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cs typeface="Times New Roman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ABC2B63-F266-C819-F726-15DD02CA7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6021" y="1696436"/>
                <a:ext cx="340659" cy="369332"/>
              </a:xfrm>
              <a:prstGeom prst="rect">
                <a:avLst/>
              </a:prstGeom>
              <a:blipFill>
                <a:blip r:embed="rId9"/>
                <a:stretch>
                  <a:fillRect r="-107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Прямоугольник 39"/>
              <p:cNvSpPr/>
              <p:nvPr/>
            </p:nvSpPr>
            <p:spPr>
              <a:xfrm>
                <a:off x="3365950" y="5296938"/>
                <a:ext cx="3623118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где</a:t>
                </a:r>
                <a:endParaRPr lang="ru-RU" dirty="0">
                  <a:latin typeface="Times New Roman"/>
                  <a:ea typeface="+mn-lt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β — скорость заражения;</a:t>
                </a:r>
                <a:endParaRPr lang="en-US" dirty="0">
                  <a:latin typeface="Times New Roman"/>
                  <a:ea typeface="+mn-lt"/>
                  <a:cs typeface="+mn-lt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latin typeface="Times New Roman"/>
                    <a:cs typeface="Times New Roman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—</a:t>
                </a:r>
                <a:r>
                  <a:rPr lang="en-US" dirty="0"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ru-RU" dirty="0">
                    <a:latin typeface="Times New Roman"/>
                    <a:ea typeface="+mn-lt"/>
                    <a:cs typeface="+mn-lt"/>
                  </a:rPr>
                  <a:t>скорость перехода между стадиями инфекции;</a:t>
                </a:r>
                <a:endParaRPr lang="ru-RU" dirty="0">
                  <a:latin typeface="Times New Roman"/>
                  <a:cs typeface="Times New Roman"/>
                </a:endParaRPr>
              </a:p>
              <a:p>
                <a:r>
                  <a:rPr lang="ru-RU" dirty="0">
                    <a:latin typeface="Times New Roman"/>
                    <a:ea typeface="+mn-lt"/>
                    <a:cs typeface="+mn-lt"/>
                  </a:rPr>
                  <a:t>γ — скорость потери иммунитета.</a:t>
                </a:r>
                <a:endParaRPr lang="ru-RU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0" name="Прямоугольник 3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5950" y="5296938"/>
                <a:ext cx="3623118" cy="1477328"/>
              </a:xfrm>
              <a:prstGeom prst="rect">
                <a:avLst/>
              </a:prstGeom>
              <a:blipFill>
                <a:blip r:embed="rId10"/>
                <a:stretch>
                  <a:fillRect l="-1345" t="-2479" b="-578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Прямая соединительная линия 41"/>
          <p:cNvCxnSpPr>
            <a:cxnSpLocks/>
          </p:cNvCxnSpPr>
          <p:nvPr/>
        </p:nvCxnSpPr>
        <p:spPr>
          <a:xfrm flipH="1" flipV="1">
            <a:off x="5800646" y="1002323"/>
            <a:ext cx="4451162" cy="664453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cxnSpLocks/>
          </p:cNvCxnSpPr>
          <p:nvPr/>
        </p:nvCxnSpPr>
        <p:spPr>
          <a:xfrm flipH="1">
            <a:off x="1279484" y="993323"/>
            <a:ext cx="4521162" cy="7127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5" name="Прямоугольник 44"/>
          <p:cNvSpPr/>
          <p:nvPr/>
        </p:nvSpPr>
        <p:spPr>
          <a:xfrm>
            <a:off x="7882598" y="892968"/>
            <a:ext cx="28725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γ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516" y="3786719"/>
                <a:ext cx="2467983" cy="297716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рямоугольник: скругленные углы 14">
            <a:extLst>
              <a:ext uri="{FF2B5EF4-FFF2-40B4-BE49-F238E27FC236}">
                <a16:creationId xmlns:a16="http://schemas.microsoft.com/office/drawing/2014/main" id="{8234C45F-7C9F-FF20-1DD3-3DEFE3D4BFB7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835187-5CE5-65B8-7F51-337128858384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9F18DE55-EF78-5B95-FF0E-CAB3C0443DB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602879" y="2791670"/>
            <a:ext cx="5238515" cy="3645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472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6A5D5BB-04A5-2E92-4F9B-34DF738A9C51}"/>
              </a:ext>
            </a:extLst>
          </p:cNvPr>
          <p:cNvSpPr txBox="1"/>
          <p:nvPr/>
        </p:nvSpPr>
        <p:spPr>
          <a:xfrm>
            <a:off x="2743199" y="357733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Оценка математических моделей для различных эпидемиологических ситуаций</a:t>
            </a:r>
          </a:p>
        </p:txBody>
      </p:sp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B11DF418-EE3A-B7DE-8191-716FA2764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4108929"/>
              </p:ext>
            </p:extLst>
          </p:nvPr>
        </p:nvGraphicFramePr>
        <p:xfrm>
          <a:off x="1043627" y="1713737"/>
          <a:ext cx="10104743" cy="4248799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3192495">
                  <a:extLst>
                    <a:ext uri="{9D8B030D-6E8A-4147-A177-3AD203B41FA5}">
                      <a16:colId xmlns:a16="http://schemas.microsoft.com/office/drawing/2014/main" val="3626097051"/>
                    </a:ext>
                  </a:extLst>
                </a:gridCol>
                <a:gridCol w="6912248">
                  <a:extLst>
                    <a:ext uri="{9D8B030D-6E8A-4147-A177-3AD203B41FA5}">
                      <a16:colId xmlns:a16="http://schemas.microsoft.com/office/drawing/2014/main" val="1551072757"/>
                    </a:ext>
                  </a:extLst>
                </a:gridCol>
              </a:tblGrid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Название модели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b="1" kern="1200" dirty="0">
                          <a:solidFill>
                            <a:schemeClr val="lt1"/>
                          </a:solidFill>
                          <a:effectLst/>
                        </a:rPr>
                        <a:t>Наиболее подходящие инфекции для моделирования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5375462"/>
                  </a:ext>
                </a:extLst>
              </a:tr>
              <a:tr h="315474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Грипп, ветряная оспа, корь, эпидемический паротит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960992"/>
                  </a:ext>
                </a:extLst>
              </a:tr>
              <a:tr h="38665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ВИЧ, гепатит B/C и другие хронические вирусные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69963691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SIRS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Риновирусы, ротавирусные инфекции, стрептококк группы 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90547"/>
                  </a:ext>
                </a:extLst>
              </a:tr>
              <a:tr h="6628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SIQR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Эбола, другие инфекции с жесткими карантинными мерами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6363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COVID-19, туберкулез, корь, ветряная оспа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1722326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MSEIR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Краснуха, корь, ветряная оспа, инфекции с пассивным материнским иммунитетом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8878974"/>
                  </a:ext>
                </a:extLst>
              </a:tr>
              <a:tr h="50389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M-</a:t>
                      </a:r>
                      <a:r>
                        <a:rPr lang="ru-RU" dirty="0"/>
                        <a:t>модель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Туберкулез, ВИЧ-инфекция, малярия, гепатит B/C, коронавирусные и герпетические инфекции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010208"/>
                  </a:ext>
                </a:extLst>
              </a:tr>
            </a:tbl>
          </a:graphicData>
        </a:graphic>
      </p:graphicFrame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624543B-78FE-A2DC-692C-396D9405F74E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062400-1966-8D81-6561-ABDADF681A08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67897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EAA30F-641D-05D9-FAB8-223C2674684D}"/>
              </a:ext>
            </a:extLst>
          </p:cNvPr>
          <p:cNvSpPr txBox="1"/>
          <p:nvPr/>
        </p:nvSpPr>
        <p:spPr>
          <a:xfrm>
            <a:off x="2686050" y="158233"/>
            <a:ext cx="681989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работы программного средства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77DC83F-721D-8FC7-DDEF-5370B1F184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607" y="1112340"/>
            <a:ext cx="4135962" cy="5542189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7AF89CB4-863F-AB6C-F2AE-1CF5BC056E6C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ECBE20-216E-C914-2A39-7E0D1EA045A7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41229928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0B442A-40B3-4CD2-0FD2-93E6516017FC}"/>
              </a:ext>
            </a:extLst>
          </p:cNvPr>
          <p:cNvSpPr txBox="1"/>
          <p:nvPr/>
        </p:nvSpPr>
        <p:spPr>
          <a:xfrm>
            <a:off x="3045152" y="195621"/>
            <a:ext cx="6101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ввода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E96622-D944-29FA-01C4-BEEAF99C5F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4202" y="1516523"/>
            <a:ext cx="3619500" cy="495300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C427D4BC-0CA2-A190-C861-2B618B3BBD8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5F3A0C-AD52-B84F-4678-6CABF0BC109F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  <a:r>
              <a:rPr lang="en-US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ru-RU" sz="24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57432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71CBC89-5A45-8DFF-9261-77E4DB800CD4}"/>
              </a:ext>
            </a:extLst>
          </p:cNvPr>
          <p:cNvSpPr txBox="1"/>
          <p:nvPr/>
        </p:nvSpPr>
        <p:spPr>
          <a:xfrm>
            <a:off x="3045152" y="229805"/>
            <a:ext cx="61016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Схема алгоритма экспорта результатов моделирования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48770EB-0B87-07E6-DB69-08EBCB8EA4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6026" y="1183912"/>
            <a:ext cx="5143500" cy="5429250"/>
          </a:xfrm>
          <a:prstGeom prst="rect">
            <a:avLst/>
          </a:prstGeom>
        </p:spPr>
      </p:pic>
      <p:sp>
        <p:nvSpPr>
          <p:cNvPr id="6" name="Прямоугольник: скругленные углы 5">
            <a:extLst>
              <a:ext uri="{FF2B5EF4-FFF2-40B4-BE49-F238E27FC236}">
                <a16:creationId xmlns:a16="http://schemas.microsoft.com/office/drawing/2014/main" id="{51F2BCE3-95E5-80D7-D109-70A6A625160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CC47DD-A8FB-B398-7658-2D66A3F2BDF3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120523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2E9E607-A2FB-4893-82DE-6E231F0D5BA9}"/>
              </a:ext>
            </a:extLst>
          </p:cNvPr>
          <p:cNvSpPr txBox="1"/>
          <p:nvPr/>
        </p:nvSpPr>
        <p:spPr>
          <a:xfrm>
            <a:off x="3157609" y="172114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Инструменты разработки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8ECD6B2-4A97-3B56-0DDD-99CCFC54C3E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4260" y="1371600"/>
            <a:ext cx="3570514" cy="200841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31DEB6EE-01EE-1F2A-DDCA-44DDD85F3A0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8521" y="1282022"/>
            <a:ext cx="3194958" cy="1797164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1694D51-AAF7-EFC6-F087-268E8A9A7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2287" y="3637682"/>
            <a:ext cx="4457778" cy="1485926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63029E88-F5D2-EE99-57E0-7563365E5FD9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4129" y="4943968"/>
            <a:ext cx="4239783" cy="171711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1472138F-5BAF-698F-3453-127473669E1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4493" y="2418847"/>
            <a:ext cx="2389125" cy="2389125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3FF92514-84FF-837C-4A16-D3757357C3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267" y="4381605"/>
            <a:ext cx="1589179" cy="1589179"/>
          </a:xfrm>
          <a:prstGeom prst="rect">
            <a:avLst/>
          </a:prstGeom>
        </p:spPr>
      </p:pic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79852D0A-5B1D-47C5-CAAE-CD4516B44B03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A81BD9-9DFB-13E8-78E8-CB31FFF7AE26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2675919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0329D57-974E-5DF3-2110-9052FBD09829}"/>
              </a:ext>
            </a:extLst>
          </p:cNvPr>
          <p:cNvSpPr txBox="1"/>
          <p:nvPr/>
        </p:nvSpPr>
        <p:spPr>
          <a:xfrm>
            <a:off x="2536371" y="174562"/>
            <a:ext cx="711925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Times New Roman"/>
                <a:ea typeface="+mn-lt"/>
                <a:cs typeface="+mn-lt"/>
              </a:rPr>
              <a:t>UML</a:t>
            </a:r>
            <a:r>
              <a:rPr lang="ru-RU" sz="2800" dirty="0">
                <a:latin typeface="Times New Roman"/>
                <a:ea typeface="+mn-lt"/>
                <a:cs typeface="+mn-lt"/>
              </a:rPr>
              <a:t>-диаграмма классов программного средства</a:t>
            </a:r>
            <a:endParaRPr lang="ru-RU" sz="28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CAD9AA1-2A9C-FDC8-2CA6-B95253997D3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626" y="1128669"/>
            <a:ext cx="2917373" cy="5617825"/>
          </a:xfrm>
          <a:prstGeom prst="rect">
            <a:avLst/>
          </a:prstGeom>
        </p:spPr>
      </p:pic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41270650-856F-F69D-D2B3-DFA4AC6D2CC5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F78A8A-BDD9-9804-2EBE-9EE46D4C75F6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10653907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10D64-3DA3-E510-EBAC-3D7BB0036B8C}"/>
              </a:ext>
            </a:extLst>
          </p:cNvPr>
          <p:cNvSpPr txBox="1"/>
          <p:nvPr/>
        </p:nvSpPr>
        <p:spPr>
          <a:xfrm>
            <a:off x="3042558" y="111721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Главное окно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32C7392-B1D9-F6BE-9DCB-9D67BEB17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412" y="715480"/>
            <a:ext cx="6457785" cy="34713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BC93357-7635-42AB-14A9-C789616E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4513" y="2862843"/>
            <a:ext cx="6438075" cy="34713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3E9638E-1970-DAEC-71D1-5D351C2F5226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1833A6-B38A-2C42-1FD4-1B7965B98FE5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19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221AC767-2D42-0137-0F5E-B0B21B47B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6238" y="3287033"/>
            <a:ext cx="3591706" cy="3169861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19B170FF-82B7-BF7D-7E38-4EA8B38D0A0D}"/>
              </a:ext>
            </a:extLst>
          </p:cNvPr>
          <p:cNvCxnSpPr/>
          <p:nvPr/>
        </p:nvCxnSpPr>
        <p:spPr>
          <a:xfrm>
            <a:off x="529839" y="2230452"/>
            <a:ext cx="828942" cy="111949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482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A044D9-4F6A-1ADA-C9C3-C588E31CCE1B}"/>
              </a:ext>
            </a:extLst>
          </p:cNvPr>
          <p:cNvSpPr txBox="1"/>
          <p:nvPr/>
        </p:nvSpPr>
        <p:spPr>
          <a:xfrm>
            <a:off x="3045152" y="333477"/>
            <a:ext cx="610169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3200" dirty="0">
                <a:latin typeface="Times New Roman"/>
                <a:cs typeface="Times New Roman"/>
              </a:rPr>
              <a:t>Актуальность выбранной темы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7EBE06-5D61-9E65-463C-EE0BC60D155C}"/>
              </a:ext>
            </a:extLst>
          </p:cNvPr>
          <p:cNvSpPr txBox="1"/>
          <p:nvPr/>
        </p:nvSpPr>
        <p:spPr>
          <a:xfrm>
            <a:off x="581113" y="1934401"/>
            <a:ext cx="870816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2020 году мир потрясла пандемия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COVID-19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из-за которой многим </a:t>
            </a:r>
            <a:b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странам пришлось ввести социальные ограничения, с целью замедления распространения заболевания среди населения. В 2025 году Россия столкнулась с ухудшением ситуации по заболеваемостью корью, последняя крупная вспышка которой произошла в 1994 году. </a:t>
            </a:r>
          </a:p>
          <a:p>
            <a:pPr algn="just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В такие момент государству необходимо принимать стратегически верные решения, с чем могут помочь математические модели. Некоторые из них рассматривают не только течение эпидемиологической ситуации, но и влияние мер противодействия на распространение инфекции.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AB95DBD2-35FC-A1A5-88CE-CF6ED177FF93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CF7EDB-FF6C-F1CB-C4BA-52F1E2A317BB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167840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AA62E1-1AE9-4948-4ED2-755564414EE6}"/>
              </a:ext>
            </a:extLst>
          </p:cNvPr>
          <p:cNvSpPr txBox="1"/>
          <p:nvPr/>
        </p:nvSpPr>
        <p:spPr>
          <a:xfrm>
            <a:off x="3340215" y="10829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Загрузка данных из файла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csv</a:t>
            </a:r>
            <a:endParaRPr lang="ru-RU" sz="2800" dirty="0">
              <a:latin typeface="Times New Roman"/>
              <a:ea typeface="+mn-lt"/>
              <a:cs typeface="+mn-lt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2D574D5-747B-427F-FDEC-77062D3141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0865" y="826071"/>
            <a:ext cx="3586933" cy="200514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C54ADF8-8F07-0514-E339-721136764D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303" y="940847"/>
            <a:ext cx="3230633" cy="978340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36D67F4-6E6A-F43E-AF36-92A1469235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9359" y="2474990"/>
            <a:ext cx="2230856" cy="181607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FBBFCE-1148-1AFC-0569-60273505A4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036" y="4701421"/>
            <a:ext cx="2677536" cy="1123544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B5C133D2-BF9D-E95C-7517-7FEF84FCAB91}"/>
              </a:ext>
            </a:extLst>
          </p:cNvPr>
          <p:cNvCxnSpPr/>
          <p:nvPr/>
        </p:nvCxnSpPr>
        <p:spPr>
          <a:xfrm>
            <a:off x="3629936" y="1582615"/>
            <a:ext cx="1153079" cy="60667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47295B70-1378-5E10-697E-2EF7C79A1F93}"/>
              </a:ext>
            </a:extLst>
          </p:cNvPr>
          <p:cNvCxnSpPr/>
          <p:nvPr/>
        </p:nvCxnSpPr>
        <p:spPr>
          <a:xfrm flipH="1">
            <a:off x="3270738" y="2356338"/>
            <a:ext cx="1451060" cy="43961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DD6D987-2FFA-14F5-0908-AB8BAC7BE77B}"/>
              </a:ext>
            </a:extLst>
          </p:cNvPr>
          <p:cNvCxnSpPr>
            <a:cxnSpLocks/>
          </p:cNvCxnSpPr>
          <p:nvPr/>
        </p:nvCxnSpPr>
        <p:spPr>
          <a:xfrm flipH="1">
            <a:off x="1109359" y="4097215"/>
            <a:ext cx="1255772" cy="67700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FD5CAF8-C1A7-B3AE-C366-5E3CCF64484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6268" y="3081936"/>
            <a:ext cx="1832201" cy="356261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3F280520-A001-F1DC-1A0C-B461A8CA167E}"/>
              </a:ext>
            </a:extLst>
          </p:cNvPr>
          <p:cNvCxnSpPr/>
          <p:nvPr/>
        </p:nvCxnSpPr>
        <p:spPr>
          <a:xfrm>
            <a:off x="2905570" y="5110385"/>
            <a:ext cx="1239140" cy="2649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D2EA9CB7-0DDB-8199-2B5C-C741C6A663AF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22C4CB-F8CB-D001-9E25-F4DDB6243258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20</a:t>
            </a: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2A17DE9F-40C5-051D-8031-E6C99AA174B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4922" y="2974873"/>
            <a:ext cx="5414204" cy="3776737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5C010DB-5647-CD3E-8602-A0A65CB87CAC}"/>
              </a:ext>
            </a:extLst>
          </p:cNvPr>
          <p:cNvCxnSpPr/>
          <p:nvPr/>
        </p:nvCxnSpPr>
        <p:spPr>
          <a:xfrm flipV="1">
            <a:off x="5734228" y="5033473"/>
            <a:ext cx="991312" cy="20937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218287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12B0B-C6E3-52A8-E889-FA39FFA898D2}"/>
              </a:ext>
            </a:extLst>
          </p:cNvPr>
          <p:cNvSpPr txBox="1"/>
          <p:nvPr/>
        </p:nvSpPr>
        <p:spPr>
          <a:xfrm>
            <a:off x="2005065" y="65201"/>
            <a:ext cx="818187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Выгрузка результатов моделирования в </a:t>
            </a:r>
            <a:r>
              <a:rPr lang="en-US" sz="2800" dirty="0">
                <a:latin typeface="Times New Roman"/>
                <a:ea typeface="+mn-lt"/>
                <a:cs typeface="+mn-lt"/>
              </a:rPr>
              <a:t>Excel </a:t>
            </a:r>
            <a:r>
              <a:rPr lang="ru-RU" sz="2800" dirty="0">
                <a:latin typeface="Times New Roman"/>
                <a:ea typeface="+mn-lt"/>
                <a:cs typeface="+mn-lt"/>
              </a:rPr>
              <a:t>файл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C4AE680-C98C-8E67-8A38-1E0EB0E3A0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478" y="834268"/>
            <a:ext cx="2983091" cy="70306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8CB51D8-A702-2BD3-C99F-7907144886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9621" y="1172058"/>
            <a:ext cx="4178430" cy="2344763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682A5E2-9163-178F-9BDC-2E7028258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1175" y="1069366"/>
            <a:ext cx="2209218" cy="105902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08B64371-8AA3-CF18-5AF6-7A8E8C271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1175" y="2453804"/>
            <a:ext cx="4178430" cy="714315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DE1360E-F479-652B-3277-1CCAC828C8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850" y="3790275"/>
            <a:ext cx="3805615" cy="1614106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8" name="Прямая со стрелкой 17">
            <a:extLst>
              <a:ext uri="{FF2B5EF4-FFF2-40B4-BE49-F238E27FC236}">
                <a16:creationId xmlns:a16="http://schemas.microsoft.com/office/drawing/2014/main" id="{5BF9CAA8-C9D0-3181-11FE-FA98679A54D8}"/>
              </a:ext>
            </a:extLst>
          </p:cNvPr>
          <p:cNvCxnSpPr/>
          <p:nvPr/>
        </p:nvCxnSpPr>
        <p:spPr>
          <a:xfrm>
            <a:off x="3055139" y="1080292"/>
            <a:ext cx="808892" cy="49236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>
            <a:extLst>
              <a:ext uri="{FF2B5EF4-FFF2-40B4-BE49-F238E27FC236}">
                <a16:creationId xmlns:a16="http://schemas.microsoft.com/office/drawing/2014/main" id="{48E6ED89-7AAE-3BAD-F274-3AC09F3DC7FC}"/>
              </a:ext>
            </a:extLst>
          </p:cNvPr>
          <p:cNvCxnSpPr/>
          <p:nvPr/>
        </p:nvCxnSpPr>
        <p:spPr>
          <a:xfrm>
            <a:off x="7425886" y="1792307"/>
            <a:ext cx="81057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C899677C-9AE6-8C49-C5F5-06136CBD0118}"/>
              </a:ext>
            </a:extLst>
          </p:cNvPr>
          <p:cNvCxnSpPr/>
          <p:nvPr/>
        </p:nvCxnSpPr>
        <p:spPr>
          <a:xfrm>
            <a:off x="8695592" y="2013438"/>
            <a:ext cx="300192" cy="6418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B1920CCE-B0BF-9A9D-7AEE-ACE4AF2639C5}"/>
              </a:ext>
            </a:extLst>
          </p:cNvPr>
          <p:cNvCxnSpPr/>
          <p:nvPr/>
        </p:nvCxnSpPr>
        <p:spPr>
          <a:xfrm>
            <a:off x="9539654" y="3050931"/>
            <a:ext cx="307731" cy="8176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24272B50-9D0F-F9E7-5254-9B11EB1878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1171" y="5975751"/>
            <a:ext cx="4324954" cy="695422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28" name="Прямая со стрелкой 27">
            <a:extLst>
              <a:ext uri="{FF2B5EF4-FFF2-40B4-BE49-F238E27FC236}">
                <a16:creationId xmlns:a16="http://schemas.microsoft.com/office/drawing/2014/main" id="{2671656E-2A70-C535-CA2A-251F58628198}"/>
              </a:ext>
            </a:extLst>
          </p:cNvPr>
          <p:cNvCxnSpPr>
            <a:cxnSpLocks/>
          </p:cNvCxnSpPr>
          <p:nvPr/>
        </p:nvCxnSpPr>
        <p:spPr>
          <a:xfrm>
            <a:off x="8695592" y="5275385"/>
            <a:ext cx="844062" cy="6696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5846608-B600-56CE-0C1E-2F0F7210A7F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57452" y="4137070"/>
            <a:ext cx="3081126" cy="2280637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4A65AE88-CF9C-7C33-0952-C417EEBC6963}"/>
              </a:ext>
            </a:extLst>
          </p:cNvPr>
          <p:cNvCxnSpPr>
            <a:cxnSpLocks/>
          </p:cNvCxnSpPr>
          <p:nvPr/>
        </p:nvCxnSpPr>
        <p:spPr>
          <a:xfrm flipH="1" flipV="1">
            <a:off x="7322473" y="6102507"/>
            <a:ext cx="648316" cy="2209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Прямоугольник: скругленные углы 28">
            <a:extLst>
              <a:ext uri="{FF2B5EF4-FFF2-40B4-BE49-F238E27FC236}">
                <a16:creationId xmlns:a16="http://schemas.microsoft.com/office/drawing/2014/main" id="{1308EB29-FF08-EA4B-AC9F-BC3FE88781A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9E6BBBE-50BA-BD66-94A4-3F130350BAA7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21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1A24065-30E0-C7B8-42E3-382C2C731D5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66363" y="3168119"/>
            <a:ext cx="4012556" cy="2401645"/>
          </a:xfrm>
          <a:prstGeom prst="rect">
            <a:avLst/>
          </a:prstGeom>
          <a:ln w="38100" cap="sq">
            <a:solidFill>
              <a:schemeClr val="bg2">
                <a:lumMod val="75000"/>
              </a:schemeClr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C991213-9414-6821-FB44-9B19A727F264}"/>
              </a:ext>
            </a:extLst>
          </p:cNvPr>
          <p:cNvCxnSpPr>
            <a:cxnSpLocks/>
          </p:cNvCxnSpPr>
          <p:nvPr/>
        </p:nvCxnSpPr>
        <p:spPr>
          <a:xfrm flipH="1" flipV="1">
            <a:off x="3768695" y="4683095"/>
            <a:ext cx="890496" cy="42918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86987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9EA5A5A-3C2A-8C9C-F117-CFC2A969319A}"/>
              </a:ext>
            </a:extLst>
          </p:cNvPr>
          <p:cNvSpPr txBox="1"/>
          <p:nvPr/>
        </p:nvSpPr>
        <p:spPr>
          <a:xfrm>
            <a:off x="1576705" y="598781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Заключение</a:t>
            </a:r>
            <a:endParaRPr lang="ru-RU" dirty="0"/>
          </a:p>
        </p:txBody>
      </p:sp>
      <p:sp>
        <p:nvSpPr>
          <p:cNvPr id="2" name="TextBox 1"/>
          <p:cNvSpPr txBox="1"/>
          <p:nvPr/>
        </p:nvSpPr>
        <p:spPr>
          <a:xfrm>
            <a:off x="561187" y="1970531"/>
            <a:ext cx="8736637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ходе работы над выпускной квалификационной работой создано программное средство, отвечающее всем заявленным функциональным требованиям. Цели и задачи успешно выполнены.</a:t>
            </a: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Разработанное программное средство может быть использовано как для научных исследований в медицинской сфере, так и в качестве вспомогательного средства для принятия решений в сфере управления при возникновении реальной эпидемической угрозы. Оно может также применяться в учебных целях в предметах, связанных с математическим моделированием и вычислительной математикой. </a:t>
            </a:r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484670ED-EDCD-AB7D-B9F8-8C211106BC57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019C60-785C-AF3A-9DA9-C0A03A4B9EE9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4283652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6D12E56-CC4C-4D92-0453-A0CDB398D6B5}"/>
              </a:ext>
            </a:extLst>
          </p:cNvPr>
          <p:cNvSpPr txBox="1"/>
          <p:nvPr/>
        </p:nvSpPr>
        <p:spPr>
          <a:xfrm>
            <a:off x="2160814" y="2598003"/>
            <a:ext cx="787037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908A2A9-330B-9090-8A76-4AAB95E907AA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B14AFF-C3D6-939E-5F5D-3687588662F5}"/>
              </a:ext>
            </a:extLst>
          </p:cNvPr>
          <p:cNvSpPr txBox="1"/>
          <p:nvPr/>
        </p:nvSpPr>
        <p:spPr>
          <a:xfrm>
            <a:off x="11580137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571822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B7632E4-E37B-8754-694B-724162E98F60}"/>
              </a:ext>
            </a:extLst>
          </p:cNvPr>
          <p:cNvSpPr txBox="1"/>
          <p:nvPr/>
        </p:nvSpPr>
        <p:spPr>
          <a:xfrm>
            <a:off x="2450757" y="333477"/>
            <a:ext cx="72904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Цель и задачи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C23039-DD88-675D-77FA-179A4F32DAAE}"/>
              </a:ext>
            </a:extLst>
          </p:cNvPr>
          <p:cNvSpPr txBox="1"/>
          <p:nvPr/>
        </p:nvSpPr>
        <p:spPr>
          <a:xfrm>
            <a:off x="812111" y="1484293"/>
            <a:ext cx="8535234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 b="1" dirty="0">
                <a:latin typeface="Times New Roman"/>
                <a:cs typeface="Times New Roman"/>
              </a:rPr>
              <a:t>Цель работы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Times New Roman"/>
              </a:rPr>
              <a:t>–</a:t>
            </a:r>
            <a:r>
              <a:rPr lang="ru-RU" sz="2000" dirty="0">
                <a:latin typeface="Times New Roman"/>
                <a:cs typeface="Times New Roman"/>
              </a:rPr>
              <a:t> </a:t>
            </a:r>
            <a:r>
              <a:rPr lang="ru-RU" sz="2000" dirty="0">
                <a:latin typeface="Times New Roman"/>
                <a:ea typeface="+mn-lt"/>
                <a:cs typeface="+mn-lt"/>
              </a:rPr>
              <a:t>исследование и анализ математических моделей, применяемых для оценки и прогнозирования развития эпидемиологических ситуаций, с целью выявления их эффективности и применимости в различных условиях.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D0EDD3-9846-1984-3494-52F6B5A9581D}"/>
              </a:ext>
            </a:extLst>
          </p:cNvPr>
          <p:cNvSpPr txBox="1"/>
          <p:nvPr/>
        </p:nvSpPr>
        <p:spPr>
          <a:xfrm>
            <a:off x="839247" y="2994208"/>
            <a:ext cx="8480961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000" b="1" dirty="0">
                <a:latin typeface="Times New Roman"/>
                <a:cs typeface="Times New Roman"/>
              </a:rPr>
              <a:t>Задачи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91A357-95A9-95EA-E7F3-868DBC00932F}"/>
              </a:ext>
            </a:extLst>
          </p:cNvPr>
          <p:cNvSpPr txBox="1"/>
          <p:nvPr/>
        </p:nvSpPr>
        <p:spPr>
          <a:xfrm>
            <a:off x="812111" y="3463683"/>
            <a:ext cx="7972659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предметной области и изучить выбранные математические модели.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Разработать программное средство для моделирования эпидемиологических ситуаций.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экспорт результатов, </a:t>
            </a:r>
            <a:r>
              <a:rPr lang="ru-RU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включающий в себя вычисления и графики.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Протестировать программное средство на реальных данных.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результатов с последующей оценкой применимости моделей для различных инфекционных заболеваний.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D6458FD6-B708-1342-41B8-0AC8C1A05E3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E4634A-8549-E1E8-C16C-31469F9AAA40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89326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330B5E7-FF64-3DD2-AB2B-3AD2A76C698E}"/>
              </a:ext>
            </a:extLst>
          </p:cNvPr>
          <p:cNvSpPr txBox="1"/>
          <p:nvPr/>
        </p:nvSpPr>
        <p:spPr>
          <a:xfrm>
            <a:off x="2944586" y="333477"/>
            <a:ext cx="63028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Требования к функциональным характеристикам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07D9D-1C11-29D8-91DA-3120AE0BC521}"/>
              </a:ext>
            </a:extLst>
          </p:cNvPr>
          <p:cNvSpPr txBox="1"/>
          <p:nvPr/>
        </p:nvSpPr>
        <p:spPr>
          <a:xfrm>
            <a:off x="484465" y="2150943"/>
            <a:ext cx="9056914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Выбор представленных моделей (от 1 до 4):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SIQR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MSEIR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SIRS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,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Multi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stage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 (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M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-модель).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соответствующих начальных значений  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и параметров 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выбранной модели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Ввод реальных данных из файла формата </a:t>
            </a:r>
            <a:r>
              <a:rPr lang="en-US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csv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Вызов окна теоретической справки по реализованным моделям.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вод даты начала и окончания моделирования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ыбор численного метода для решения СДУ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Р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асчет выбранных моделей с помощью численного метода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В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ывод полученных результатов в графическом виде на экран</a:t>
            </a: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</a:t>
            </a:r>
          </a:p>
          <a:p>
            <a:pPr marL="285750" lvl="0" indent="-285750" algn="just">
              <a:buSzPts val="1400"/>
              <a:buFont typeface="Arial" panose="020B0604020202020204" pitchFamily="34" charset="0"/>
              <a:buChar char="•"/>
              <a:tabLst>
                <a:tab pos="450215" algn="l"/>
              </a:tabLst>
            </a:pPr>
            <a:r>
              <a:rPr lang="ru-RU" sz="2000" dirty="0"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Э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кспорт результатов в табличном и графическом виде в файл формата </a:t>
            </a:r>
            <a:r>
              <a:rPr lang="ru-RU" sz="2000" dirty="0" err="1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xlsx</a:t>
            </a:r>
            <a:r>
              <a:rPr lang="ru-RU" sz="2000" dirty="0">
                <a:effectLst/>
                <a:latin typeface="Times New Roman" panose="02020603050405020304" pitchFamily="18" charset="0"/>
                <a:ea typeface="Symbol" panose="05050102010706020507" pitchFamily="18" charset="2"/>
                <a:cs typeface="Symbol" panose="05050102010706020507" pitchFamily="18" charset="2"/>
              </a:rPr>
              <a:t>. 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E5EB5EE4-17DC-0942-48D1-15ECE744EE70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B9DE81-331D-BACE-55DB-2BC0AE941CB0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83910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0A0CEB77-90A8-08E3-9463-1CB4DBC295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5436486"/>
              </p:ext>
            </p:extLst>
          </p:nvPr>
        </p:nvGraphicFramePr>
        <p:xfrm>
          <a:off x="250371" y="1260493"/>
          <a:ext cx="11691258" cy="5156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8485">
                  <a:extLst>
                    <a:ext uri="{9D8B030D-6E8A-4147-A177-3AD203B41FA5}">
                      <a16:colId xmlns:a16="http://schemas.microsoft.com/office/drawing/2014/main" val="2005332223"/>
                    </a:ext>
                  </a:extLst>
                </a:gridCol>
                <a:gridCol w="1179320">
                  <a:extLst>
                    <a:ext uri="{9D8B030D-6E8A-4147-A177-3AD203B41FA5}">
                      <a16:colId xmlns:a16="http://schemas.microsoft.com/office/drawing/2014/main" val="1935866568"/>
                    </a:ext>
                  </a:extLst>
                </a:gridCol>
                <a:gridCol w="1358781">
                  <a:extLst>
                    <a:ext uri="{9D8B030D-6E8A-4147-A177-3AD203B41FA5}">
                      <a16:colId xmlns:a16="http://schemas.microsoft.com/office/drawing/2014/main" val="704570979"/>
                    </a:ext>
                  </a:extLst>
                </a:gridCol>
                <a:gridCol w="1307507">
                  <a:extLst>
                    <a:ext uri="{9D8B030D-6E8A-4147-A177-3AD203B41FA5}">
                      <a16:colId xmlns:a16="http://schemas.microsoft.com/office/drawing/2014/main" val="2513184823"/>
                    </a:ext>
                  </a:extLst>
                </a:gridCol>
                <a:gridCol w="1602336">
                  <a:extLst>
                    <a:ext uri="{9D8B030D-6E8A-4147-A177-3AD203B41FA5}">
                      <a16:colId xmlns:a16="http://schemas.microsoft.com/office/drawing/2014/main" val="3668415391"/>
                    </a:ext>
                  </a:extLst>
                </a:gridCol>
                <a:gridCol w="1345963">
                  <a:extLst>
                    <a:ext uri="{9D8B030D-6E8A-4147-A177-3AD203B41FA5}">
                      <a16:colId xmlns:a16="http://schemas.microsoft.com/office/drawing/2014/main" val="492550434"/>
                    </a:ext>
                  </a:extLst>
                </a:gridCol>
                <a:gridCol w="1908866">
                  <a:extLst>
                    <a:ext uri="{9D8B030D-6E8A-4147-A177-3AD203B41FA5}">
                      <a16:colId xmlns:a16="http://schemas.microsoft.com/office/drawing/2014/main" val="2285551421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Критерий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Наименование аналога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698637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Covasim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AnyLogic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GLEAMviz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Модели ЦЭМИ РАН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FRED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EpidemicModels</a:t>
                      </a:r>
                      <a:r>
                        <a:rPr lang="en-US" dirty="0"/>
                        <a:t> </a:t>
                      </a:r>
                      <a:endParaRPr lang="ru-RU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390175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Графический интерфейс</a:t>
                      </a:r>
                      <a:endParaRPr lang="ru-RU" b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/>
                        <a:t>Есть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6599491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Простота освоения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355778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классических моделей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558558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Работа с реальными данными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510386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Визуализация результатов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65250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Бесплатность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Частично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Да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0705464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 err="1"/>
                        <a:t>Агентное</a:t>
                      </a:r>
                      <a:r>
                        <a:rPr lang="ru-RU" dirty="0"/>
                        <a:t> моделирование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623644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Поддержка русского языка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434008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Экспорт результатов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Частично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</a:p>
                  </a:txBody>
                  <a:tcP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0868628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373FF66-2E87-7D8D-AFC2-5BD13AE6E72A}"/>
              </a:ext>
            </a:extLst>
          </p:cNvPr>
          <p:cNvSpPr txBox="1"/>
          <p:nvPr/>
        </p:nvSpPr>
        <p:spPr>
          <a:xfrm>
            <a:off x="3042558" y="179697"/>
            <a:ext cx="610688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Существующие аналоги</a:t>
            </a:r>
          </a:p>
        </p:txBody>
      </p:sp>
      <p:sp>
        <p:nvSpPr>
          <p:cNvPr id="5" name="Прямоугольник: скругленные углы 4">
            <a:extLst>
              <a:ext uri="{FF2B5EF4-FFF2-40B4-BE49-F238E27FC236}">
                <a16:creationId xmlns:a16="http://schemas.microsoft.com/office/drawing/2014/main" id="{7AF52113-F6DF-38A7-AB24-418807E63D6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0EBF2-F387-FA2D-3F6F-1A7CCA57657A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5128455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E0FC133B-2C94-E06F-98E6-0AE1A476BDA3}"/>
              </a:ext>
            </a:extLst>
          </p:cNvPr>
          <p:cNvSpPr/>
          <p:nvPr/>
        </p:nvSpPr>
        <p:spPr>
          <a:xfrm>
            <a:off x="567339" y="1271066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23468B6A-CCCC-3CC6-18C3-D52163D89D22}"/>
              </a:ext>
            </a:extLst>
          </p:cNvPr>
          <p:cNvSpPr/>
          <p:nvPr/>
        </p:nvSpPr>
        <p:spPr>
          <a:xfrm>
            <a:off x="2440322" y="1272987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06AB526D-C88C-38CD-D904-AEE53A028876}"/>
              </a:ext>
            </a:extLst>
          </p:cNvPr>
          <p:cNvSpPr/>
          <p:nvPr/>
        </p:nvSpPr>
        <p:spPr>
          <a:xfrm>
            <a:off x="4322270" y="1281950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AAD1C804-59F7-F3F4-D0CC-2E3A69756662}"/>
              </a:ext>
            </a:extLst>
          </p:cNvPr>
          <p:cNvCxnSpPr/>
          <p:nvPr/>
        </p:nvCxnSpPr>
        <p:spPr>
          <a:xfrm flipV="1">
            <a:off x="1726987" y="1793580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2D31723E-77E9-C6DC-63AE-707E702AED4E}"/>
              </a:ext>
            </a:extLst>
          </p:cNvPr>
          <p:cNvCxnSpPr>
            <a:cxnSpLocks/>
          </p:cNvCxnSpPr>
          <p:nvPr/>
        </p:nvCxnSpPr>
        <p:spPr>
          <a:xfrm flipV="1">
            <a:off x="3582040" y="1837123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1C1421-5D38-0C63-F20E-A0CA611BDA97}"/>
              </a:ext>
            </a:extLst>
          </p:cNvPr>
          <p:cNvSpPr txBox="1"/>
          <p:nvPr/>
        </p:nvSpPr>
        <p:spPr>
          <a:xfrm>
            <a:off x="892628" y="1512473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EB53DA-3205-2EB1-8BF4-11E410135385}"/>
              </a:ext>
            </a:extLst>
          </p:cNvPr>
          <p:cNvSpPr txBox="1"/>
          <p:nvPr/>
        </p:nvSpPr>
        <p:spPr>
          <a:xfrm>
            <a:off x="2855793" y="1541396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C581EC-20E4-E923-B137-44F3894851DC}"/>
              </a:ext>
            </a:extLst>
          </p:cNvPr>
          <p:cNvSpPr txBox="1"/>
          <p:nvPr/>
        </p:nvSpPr>
        <p:spPr>
          <a:xfrm>
            <a:off x="4670612" y="1468824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12CB0A-E8A4-A8AA-91ED-62505C9C3374}"/>
              </a:ext>
            </a:extLst>
          </p:cNvPr>
          <p:cNvSpPr txBox="1"/>
          <p:nvPr/>
        </p:nvSpPr>
        <p:spPr>
          <a:xfrm>
            <a:off x="2743199" y="242046"/>
            <a:ext cx="6705600" cy="95410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latin typeface="Times New Roman"/>
                <a:cs typeface="Times New Roman"/>
              </a:rPr>
              <a:t>Модель SIR (Susceptible-Infectious-</a:t>
            </a:r>
            <a:r>
              <a:rPr lang="ru-RU" sz="2800" dirty="0">
                <a:latin typeface="Times New Roman"/>
                <a:cs typeface="Times New Roman"/>
              </a:rPr>
              <a:t>Recovered)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A28ABF-4F6A-6037-2A8C-E4422F54DDAE}"/>
              </a:ext>
            </a:extLst>
          </p:cNvPr>
          <p:cNvSpPr txBox="1"/>
          <p:nvPr/>
        </p:nvSpPr>
        <p:spPr>
          <a:xfrm>
            <a:off x="564882" y="2409160"/>
            <a:ext cx="4354926" cy="13234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S(t) (</a:t>
            </a:r>
            <a:r>
              <a:rPr lang="ru-RU" sz="2000" dirty="0" err="1">
                <a:latin typeface="Times New Roman"/>
                <a:cs typeface="Times New Roman"/>
              </a:rPr>
              <a:t>Susceptible</a:t>
            </a:r>
            <a:r>
              <a:rPr lang="ru-RU" sz="2000" dirty="0">
                <a:latin typeface="Times New Roman"/>
                <a:cs typeface="Times New Roman"/>
              </a:rPr>
              <a:t>) – восприимчивые</a:t>
            </a:r>
            <a:endParaRPr lang="ru-RU"/>
          </a:p>
          <a:p>
            <a:r>
              <a:rPr lang="ru-RU" sz="2000" dirty="0">
                <a:latin typeface="Times New Roman"/>
                <a:cs typeface="Times New Roman"/>
              </a:rPr>
              <a:t>I(t) (</a:t>
            </a:r>
            <a:r>
              <a:rPr lang="ru-RU" sz="2000" dirty="0" err="1">
                <a:latin typeface="Times New Roman"/>
                <a:cs typeface="Times New Roman"/>
              </a:rPr>
              <a:t>Infectious</a:t>
            </a:r>
            <a:r>
              <a:rPr lang="ru-RU" sz="2000" dirty="0">
                <a:latin typeface="Times New Roman"/>
                <a:cs typeface="Times New Roman"/>
              </a:rPr>
              <a:t>) – инфицированные </a:t>
            </a:r>
          </a:p>
          <a:p>
            <a:r>
              <a:rPr lang="ru-RU" sz="2000" dirty="0">
                <a:latin typeface="Times New Roman"/>
                <a:cs typeface="Times New Roman"/>
              </a:rPr>
              <a:t>R(t) (</a:t>
            </a:r>
            <a:r>
              <a:rPr lang="ru-RU" sz="2000" dirty="0" err="1">
                <a:latin typeface="Times New Roman"/>
                <a:cs typeface="Times New Roman"/>
              </a:rPr>
              <a:t>Recovered</a:t>
            </a:r>
            <a:r>
              <a:rPr lang="ru-RU" sz="2000" dirty="0">
                <a:latin typeface="Times New Roman"/>
                <a:cs typeface="Times New Roman"/>
              </a:rPr>
              <a:t>) – выздоровевшие </a:t>
            </a:r>
          </a:p>
          <a:p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8C1F8F-1AD8-3B17-A3BA-08FCA0FE8332}"/>
              </a:ext>
            </a:extLst>
          </p:cNvPr>
          <p:cNvSpPr txBox="1"/>
          <p:nvPr/>
        </p:nvSpPr>
        <p:spPr>
          <a:xfrm>
            <a:off x="564882" y="5531910"/>
            <a:ext cx="4354285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где </a:t>
            </a:r>
            <a:endParaRPr lang="ru-RU" dirty="0"/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β</a:t>
            </a:r>
            <a:r>
              <a:rPr lang="ru-RU" sz="20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ru-RU" sz="2000" dirty="0">
                <a:latin typeface="Times New Roman"/>
                <a:cs typeface="Times New Roman"/>
              </a:rPr>
              <a:t>— скорость передачи инфекции;</a:t>
            </a:r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γ </a:t>
            </a:r>
            <a:r>
              <a:rPr lang="ru-RU" sz="2000" dirty="0">
                <a:solidFill>
                  <a:srgbClr val="000000"/>
                </a:solidFill>
                <a:latin typeface="Times New Roman"/>
                <a:cs typeface="Times New Roman"/>
              </a:rPr>
              <a:t>—</a:t>
            </a:r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 скорость выздоровления.</a:t>
            </a:r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73B5C8-F76F-DAD0-885F-D62C3BC5A6C4}"/>
              </a:ext>
            </a:extLst>
          </p:cNvPr>
          <p:cNvSpPr txBox="1"/>
          <p:nvPr/>
        </p:nvSpPr>
        <p:spPr>
          <a:xfrm>
            <a:off x="1881947" y="1343426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8C5F90-A111-863B-9F7F-8D90014EB3FC}"/>
              </a:ext>
            </a:extLst>
          </p:cNvPr>
          <p:cNvSpPr txBox="1"/>
          <p:nvPr/>
        </p:nvSpPr>
        <p:spPr>
          <a:xfrm>
            <a:off x="3701783" y="1343425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  <m:r>
                            <a:rPr lang="ru-RU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83" y="3706005"/>
                <a:ext cx="3286734" cy="16607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BF2381F2-146A-A62C-D450-632AD08A96A9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DB7E47F-31AB-2610-8992-246273D10C1F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515BF5C7-D73A-CC2E-1CA6-A6939BBAE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6367" y="2403180"/>
            <a:ext cx="5940751" cy="412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052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вал 4">
            <a:extLst>
              <a:ext uri="{FF2B5EF4-FFF2-40B4-BE49-F238E27FC236}">
                <a16:creationId xmlns:a16="http://schemas.microsoft.com/office/drawing/2014/main" id="{15DED6C6-7C3B-69C1-F25D-FD2F4DFEF221}"/>
              </a:ext>
            </a:extLst>
          </p:cNvPr>
          <p:cNvSpPr/>
          <p:nvPr/>
        </p:nvSpPr>
        <p:spPr>
          <a:xfrm>
            <a:off x="1715462" y="1478535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8E108ADC-8528-01FC-43FD-377494625F38}"/>
              </a:ext>
            </a:extLst>
          </p:cNvPr>
          <p:cNvSpPr/>
          <p:nvPr/>
        </p:nvSpPr>
        <p:spPr>
          <a:xfrm>
            <a:off x="3642233" y="1489421"/>
            <a:ext cx="1186542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0C3EE04F-6B40-3469-746F-52A7D2BA72F8}"/>
              </a:ext>
            </a:extLst>
          </p:cNvPr>
          <p:cNvCxnSpPr/>
          <p:nvPr/>
        </p:nvCxnSpPr>
        <p:spPr>
          <a:xfrm flipV="1">
            <a:off x="2902004" y="2001049"/>
            <a:ext cx="740227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BA50493-D7C8-5B74-6CE2-C165405D6FE8}"/>
              </a:ext>
            </a:extLst>
          </p:cNvPr>
          <p:cNvSpPr txBox="1"/>
          <p:nvPr/>
        </p:nvSpPr>
        <p:spPr>
          <a:xfrm>
            <a:off x="2085575" y="1728907"/>
            <a:ext cx="533400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4DD3E5B-B2DE-0E7E-3E7C-F424FF25A25F}"/>
              </a:ext>
            </a:extLst>
          </p:cNvPr>
          <p:cNvSpPr txBox="1"/>
          <p:nvPr/>
        </p:nvSpPr>
        <p:spPr>
          <a:xfrm>
            <a:off x="4057704" y="1730722"/>
            <a:ext cx="337458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3E1A15-FAE5-1D7F-7E06-385E6E240427}"/>
              </a:ext>
            </a:extLst>
          </p:cNvPr>
          <p:cNvSpPr txBox="1"/>
          <p:nvPr/>
        </p:nvSpPr>
        <p:spPr>
          <a:xfrm>
            <a:off x="2743199" y="286870"/>
            <a:ext cx="6705600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>
                <a:latin typeface="Times New Roman"/>
                <a:cs typeface="Times New Roman"/>
              </a:rPr>
              <a:t>Модель SI (Susceptible-Infectious)</a:t>
            </a:r>
            <a:endParaRPr lang="ru-RU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9BF537-1435-12D1-CF4E-77B4CB0397C4}"/>
              </a:ext>
            </a:extLst>
          </p:cNvPr>
          <p:cNvSpPr txBox="1"/>
          <p:nvPr/>
        </p:nvSpPr>
        <p:spPr>
          <a:xfrm>
            <a:off x="1315677" y="2724949"/>
            <a:ext cx="4114800" cy="101566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ru-RU" sz="2000">
                <a:latin typeface="Times New Roman"/>
                <a:cs typeface="Times New Roman"/>
              </a:rPr>
              <a:t>S (Susceptible) – восприимчивые</a:t>
            </a:r>
          </a:p>
          <a:p>
            <a:pPr algn="just"/>
            <a:r>
              <a:rPr lang="ru-RU" sz="2000">
                <a:latin typeface="Times New Roman"/>
                <a:cs typeface="Times New Roman"/>
              </a:rPr>
              <a:t>I (Infectious) – инфицированные</a:t>
            </a:r>
          </a:p>
          <a:p>
            <a:pPr algn="just"/>
            <a:endParaRPr lang="ru-RU" sz="2000" dirty="0">
              <a:latin typeface="Times New Roman"/>
              <a:cs typeface="Times New Roman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990D4F-5173-33FB-FF15-3CB8AF49197D}"/>
              </a:ext>
            </a:extLst>
          </p:cNvPr>
          <p:cNvSpPr txBox="1"/>
          <p:nvPr/>
        </p:nvSpPr>
        <p:spPr>
          <a:xfrm>
            <a:off x="1320101" y="5349365"/>
            <a:ext cx="41147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 dirty="0">
                <a:latin typeface="Times New Roman"/>
                <a:cs typeface="Times New Roman"/>
              </a:rPr>
              <a:t>где </a:t>
            </a:r>
            <a:endParaRPr lang="ru-RU" dirty="0"/>
          </a:p>
          <a:p>
            <a:r>
              <a:rPr lang="ru-RU" sz="2000" dirty="0">
                <a:solidFill>
                  <a:srgbClr val="202122"/>
                </a:solidFill>
                <a:latin typeface="Times New Roman"/>
                <a:cs typeface="Times New Roman"/>
              </a:rPr>
              <a:t>β</a:t>
            </a:r>
            <a:r>
              <a:rPr lang="ru-RU" sz="2000" dirty="0">
                <a:solidFill>
                  <a:srgbClr val="202122"/>
                </a:solidFill>
                <a:latin typeface="Times New Roman"/>
                <a:ea typeface="+mn-lt"/>
                <a:cs typeface="+mn-lt"/>
              </a:rPr>
              <a:t> </a:t>
            </a:r>
            <a:r>
              <a:rPr lang="ru-RU" sz="2000" dirty="0">
                <a:latin typeface="Times New Roman"/>
                <a:cs typeface="Times New Roman"/>
              </a:rPr>
              <a:t>— скорость передачи инфекции.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254A6C7-C01F-8CC8-C06A-6FE98126E11E}"/>
              </a:ext>
            </a:extLst>
          </p:cNvPr>
          <p:cNvSpPr txBox="1"/>
          <p:nvPr/>
        </p:nvSpPr>
        <p:spPr>
          <a:xfrm>
            <a:off x="3048000" y="1595718"/>
            <a:ext cx="32273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)∙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9450" y="3686662"/>
                <a:ext cx="1953512" cy="1248547"/>
              </a:xfrm>
              <a:prstGeom prst="rect">
                <a:avLst/>
              </a:prstGeom>
              <a:blipFill>
                <a:blip r:embed="rId3"/>
                <a:stretch>
                  <a:fillRect r="-2398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9FADE481-4D30-5D51-FEE4-391BD04533C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66D09-CA43-F274-33DD-DA50C611D66A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7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E60E9A-4F1A-B2CC-9C8E-5D4FAB12F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73887" y="1728907"/>
            <a:ext cx="6735115" cy="465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141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вал 1">
            <a:extLst>
              <a:ext uri="{FF2B5EF4-FFF2-40B4-BE49-F238E27FC236}">
                <a16:creationId xmlns:a16="http://schemas.microsoft.com/office/drawing/2014/main" id="{70CAAA79-FD11-A32C-ACAC-A57E91E93ECF}"/>
              </a:ext>
            </a:extLst>
          </p:cNvPr>
          <p:cNvSpPr/>
          <p:nvPr/>
        </p:nvSpPr>
        <p:spPr>
          <a:xfrm>
            <a:off x="463701" y="14658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Овал 2">
            <a:extLst>
              <a:ext uri="{FF2B5EF4-FFF2-40B4-BE49-F238E27FC236}">
                <a16:creationId xmlns:a16="http://schemas.microsoft.com/office/drawing/2014/main" id="{CBB42797-E4C2-B557-AD85-B21A14DB2832}"/>
              </a:ext>
            </a:extLst>
          </p:cNvPr>
          <p:cNvSpPr/>
          <p:nvPr/>
        </p:nvSpPr>
        <p:spPr>
          <a:xfrm>
            <a:off x="2336684" y="1467772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4" name="Овал 3">
            <a:extLst>
              <a:ext uri="{FF2B5EF4-FFF2-40B4-BE49-F238E27FC236}">
                <a16:creationId xmlns:a16="http://schemas.microsoft.com/office/drawing/2014/main" id="{4B88F5A3-ADAA-5B5D-0ADC-05FAE7D3CB2B}"/>
              </a:ext>
            </a:extLst>
          </p:cNvPr>
          <p:cNvSpPr/>
          <p:nvPr/>
        </p:nvSpPr>
        <p:spPr>
          <a:xfrm>
            <a:off x="4218632" y="1476735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" name="Прямая со стрелкой 4">
            <a:extLst>
              <a:ext uri="{FF2B5EF4-FFF2-40B4-BE49-F238E27FC236}">
                <a16:creationId xmlns:a16="http://schemas.microsoft.com/office/drawing/2014/main" id="{F65926F6-20BA-1B26-B479-9800D9F8A1F9}"/>
              </a:ext>
            </a:extLst>
          </p:cNvPr>
          <p:cNvCxnSpPr/>
          <p:nvPr/>
        </p:nvCxnSpPr>
        <p:spPr>
          <a:xfrm flipV="1">
            <a:off x="1623349" y="1988365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0561DD96-4788-F0E4-3B9C-FE4036743C46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3478402" y="2031910"/>
            <a:ext cx="740230" cy="108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C9629AD7-270D-B870-E754-EEB89AA48188}"/>
              </a:ext>
            </a:extLst>
          </p:cNvPr>
          <p:cNvSpPr txBox="1"/>
          <p:nvPr/>
        </p:nvSpPr>
        <p:spPr>
          <a:xfrm>
            <a:off x="788990" y="1707258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73CDF0-55D0-6DE0-72EB-5DCF2F50F4D0}"/>
              </a:ext>
            </a:extLst>
          </p:cNvPr>
          <p:cNvSpPr txBox="1"/>
          <p:nvPr/>
        </p:nvSpPr>
        <p:spPr>
          <a:xfrm>
            <a:off x="2752155" y="1736181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758D06-C4F3-A76F-B295-3C809236E193}"/>
              </a:ext>
            </a:extLst>
          </p:cNvPr>
          <p:cNvSpPr txBox="1"/>
          <p:nvPr/>
        </p:nvSpPr>
        <p:spPr>
          <a:xfrm>
            <a:off x="4566974" y="1663609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E28800-7E41-FF9F-E218-6C70C517E029}"/>
              </a:ext>
            </a:extLst>
          </p:cNvPr>
          <p:cNvSpPr txBox="1"/>
          <p:nvPr/>
        </p:nvSpPr>
        <p:spPr>
          <a:xfrm>
            <a:off x="1310707" y="194585"/>
            <a:ext cx="9570586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cs typeface="Times New Roman"/>
              </a:rPr>
              <a:t>Модель SIR</a:t>
            </a:r>
            <a:r>
              <a:rPr lang="en-US" sz="2800" dirty="0">
                <a:latin typeface="Times New Roman"/>
                <a:cs typeface="Times New Roman"/>
              </a:rPr>
              <a:t>S</a:t>
            </a:r>
            <a:r>
              <a:rPr lang="ru-RU" sz="2800" dirty="0">
                <a:latin typeface="Times New Roman"/>
                <a:cs typeface="Times New Roman"/>
              </a:rPr>
              <a:t> (</a:t>
            </a:r>
            <a:r>
              <a:rPr lang="ru-RU" sz="2800" dirty="0" err="1">
                <a:latin typeface="Times New Roman"/>
                <a:cs typeface="Times New Roman"/>
              </a:rPr>
              <a:t>Susceptible-Infectious-Recovered</a:t>
            </a:r>
            <a:r>
              <a:rPr lang="en-US" sz="2800" dirty="0">
                <a:latin typeface="Times New Roman"/>
                <a:cs typeface="Times New Roman"/>
              </a:rPr>
              <a:t>-</a:t>
            </a:r>
            <a:r>
              <a:rPr lang="ru-RU" sz="2800" dirty="0" err="1">
                <a:latin typeface="Times New Roman"/>
                <a:cs typeface="Times New Roman"/>
              </a:rPr>
              <a:t>Susceptible</a:t>
            </a:r>
            <a:r>
              <a:rPr lang="ru-RU" sz="2800" dirty="0">
                <a:latin typeface="Times New Roman"/>
                <a:cs typeface="Times New Roman"/>
              </a:rPr>
              <a:t>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/>
              <p:nvPr/>
            </p:nvSpPr>
            <p:spPr>
              <a:xfrm>
                <a:off x="412250" y="4808049"/>
                <a:ext cx="4354285" cy="132343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ru-RU" sz="2000" dirty="0">
                    <a:latin typeface="Times New Roman"/>
                    <a:cs typeface="Times New Roman"/>
                  </a:rPr>
                  <a:t>где </a:t>
                </a:r>
                <a:endParaRPr lang="ru-RU" dirty="0"/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β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ea typeface="+mn-lt"/>
                    <a:cs typeface="+mn-lt"/>
                  </a:rPr>
                  <a:t>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</a:t>
                </a:r>
                <a:r>
                  <a:rPr lang="ru-RU" sz="2000" dirty="0">
                    <a:latin typeface="Times New Roman"/>
                    <a:cs typeface="Times New Roman"/>
                  </a:rPr>
                  <a:t> скорость передачи инфекции;</a:t>
                </a:r>
              </a:p>
              <a:p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γ </a:t>
                </a:r>
                <a:r>
                  <a:rPr lang="ru-RU" sz="2000" dirty="0">
                    <a:solidFill>
                      <a:srgbClr val="000000"/>
                    </a:solidFill>
                    <a:latin typeface="Times New Roman"/>
                    <a:cs typeface="Times New Roman"/>
                  </a:rPr>
                  <a:t>— </a:t>
                </a:r>
                <a:r>
                  <a:rPr lang="ru-RU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скорость выздоровления</a:t>
                </a:r>
                <a:r>
                  <a:rPr lang="en-US" sz="2000" dirty="0">
                    <a:solidFill>
                      <a:srgbClr val="202122"/>
                    </a:solidFill>
                    <a:latin typeface="Times New Roman"/>
                    <a:cs typeface="Times New Roman"/>
                  </a:rPr>
                  <a:t>;</a:t>
                </a:r>
              </a:p>
              <a:p>
                <a14:m>
                  <m:oMath xmlns:m="http://schemas.openxmlformats.org/officeDocument/2006/math">
                    <m:r>
                      <a:rPr lang="ru-RU" sz="200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 </a:t>
                </a:r>
                <a:r>
                  <a:rPr lang="ru-RU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скорость потери иммунитета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C42BFAB-7D53-EF9A-C4E9-01AE361D1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50" y="4808049"/>
                <a:ext cx="4354285" cy="1323439"/>
              </a:xfrm>
              <a:prstGeom prst="rect">
                <a:avLst/>
              </a:prstGeom>
              <a:blipFill>
                <a:blip r:embed="rId2"/>
                <a:stretch>
                  <a:fillRect l="-1541" t="-2765" b="-737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AA0FF49-3955-46B9-748D-75CFD6B11513}"/>
              </a:ext>
            </a:extLst>
          </p:cNvPr>
          <p:cNvSpPr txBox="1"/>
          <p:nvPr/>
        </p:nvSpPr>
        <p:spPr>
          <a:xfrm>
            <a:off x="1778309" y="1538211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3FD4EB4-2CEA-2E6B-F495-EB7E1455A236}"/>
              </a:ext>
            </a:extLst>
          </p:cNvPr>
          <p:cNvSpPr txBox="1"/>
          <p:nvPr/>
        </p:nvSpPr>
        <p:spPr>
          <a:xfrm>
            <a:off x="3598145" y="1538210"/>
            <a:ext cx="34065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/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+ 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𝑑𝑅</m:t>
                                  </m:r>
                                </m:num>
                                <m:den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978A538-3ED3-2C59-4A47-DDC87CF59C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733" y="2839372"/>
                <a:ext cx="3009757" cy="172919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9FBD3BFF-2128-9AC5-E7E0-5FBE34D0A40F}"/>
              </a:ext>
            </a:extLst>
          </p:cNvPr>
          <p:cNvCxnSpPr/>
          <p:nvPr/>
        </p:nvCxnSpPr>
        <p:spPr>
          <a:xfrm flipH="1" flipV="1">
            <a:off x="2934878" y="825933"/>
            <a:ext cx="1632096" cy="7122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9389A4B9-3486-FD57-8054-99612374C76F}"/>
              </a:ext>
            </a:extLst>
          </p:cNvPr>
          <p:cNvCxnSpPr/>
          <p:nvPr/>
        </p:nvCxnSpPr>
        <p:spPr>
          <a:xfrm flipH="1">
            <a:off x="1304461" y="825933"/>
            <a:ext cx="1630417" cy="71227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/>
              <p:nvPr/>
            </p:nvSpPr>
            <p:spPr>
              <a:xfrm>
                <a:off x="959786" y="927953"/>
                <a:ext cx="613137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 smtClean="0"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CD2FC4-426E-73A0-60D5-DA2549B637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786" y="927953"/>
                <a:ext cx="613137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Прямоугольник: скругленные углы 16">
            <a:extLst>
              <a:ext uri="{FF2B5EF4-FFF2-40B4-BE49-F238E27FC236}">
                <a16:creationId xmlns:a16="http://schemas.microsoft.com/office/drawing/2014/main" id="{2E9458E6-710D-2549-D110-3DE30A8C7504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7E005D-A5F0-1415-72B0-901537BC163F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A7D0B97C-37FA-FC7A-F8F7-7CA5119DD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88834" y="2353589"/>
            <a:ext cx="5894164" cy="4070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0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628E217-18F3-E405-029C-A20B5B20BEE1}"/>
              </a:ext>
            </a:extLst>
          </p:cNvPr>
          <p:cNvSpPr txBox="1"/>
          <p:nvPr/>
        </p:nvSpPr>
        <p:spPr>
          <a:xfrm>
            <a:off x="1444597" y="186764"/>
            <a:ext cx="96338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ru-RU" sz="2800" dirty="0">
                <a:latin typeface="Times New Roman"/>
                <a:ea typeface="+mn-lt"/>
                <a:cs typeface="+mn-lt"/>
              </a:rPr>
              <a:t>SIQR-модель (</a:t>
            </a:r>
            <a:r>
              <a:rPr lang="ru-RU" sz="2800" dirty="0" err="1">
                <a:latin typeface="Times New Roman"/>
                <a:ea typeface="+mn-lt"/>
                <a:cs typeface="+mn-lt"/>
              </a:rPr>
              <a:t>Susceptible-Infectious-Quarantined-Recovered</a:t>
            </a:r>
            <a:r>
              <a:rPr lang="ru-RU" sz="2800" dirty="0">
                <a:latin typeface="Times New Roman"/>
                <a:ea typeface="+mn-lt"/>
                <a:cs typeface="+mn-lt"/>
              </a:rPr>
              <a:t>) </a:t>
            </a:r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9E8BC76D-0353-429F-19C9-54065D1BCB93}"/>
              </a:ext>
            </a:extLst>
          </p:cNvPr>
          <p:cNvSpPr/>
          <p:nvPr/>
        </p:nvSpPr>
        <p:spPr>
          <a:xfrm>
            <a:off x="1033413" y="115943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04DA424-2020-A532-73DC-C3BF7FC89999}"/>
              </a:ext>
            </a:extLst>
          </p:cNvPr>
          <p:cNvSpPr/>
          <p:nvPr/>
        </p:nvSpPr>
        <p:spPr>
          <a:xfrm>
            <a:off x="2914080" y="1188253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ru-RU" dirty="0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34F8FF7E-E46B-BF90-9B5C-C1A714DC39FA}"/>
              </a:ext>
            </a:extLst>
          </p:cNvPr>
          <p:cNvSpPr/>
          <p:nvPr/>
        </p:nvSpPr>
        <p:spPr>
          <a:xfrm>
            <a:off x="4797309" y="1188251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3" name="Прямая со стрелкой 12">
            <a:extLst>
              <a:ext uri="{FF2B5EF4-FFF2-40B4-BE49-F238E27FC236}">
                <a16:creationId xmlns:a16="http://schemas.microsoft.com/office/drawing/2014/main" id="{088AE403-885F-C9DD-6100-C2A2F011A34E}"/>
              </a:ext>
            </a:extLst>
          </p:cNvPr>
          <p:cNvCxnSpPr/>
          <p:nvPr/>
        </p:nvCxnSpPr>
        <p:spPr>
          <a:xfrm flipV="1">
            <a:off x="2193061" y="16998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>
            <a:extLst>
              <a:ext uri="{FF2B5EF4-FFF2-40B4-BE49-F238E27FC236}">
                <a16:creationId xmlns:a16="http://schemas.microsoft.com/office/drawing/2014/main" id="{86D8CE43-7EE3-7ACF-C30B-0ED1C5F44EB0}"/>
              </a:ext>
            </a:extLst>
          </p:cNvPr>
          <p:cNvCxnSpPr>
            <a:cxnSpLocks/>
          </p:cNvCxnSpPr>
          <p:nvPr/>
        </p:nvCxnSpPr>
        <p:spPr>
          <a:xfrm flipV="1">
            <a:off x="4057079" y="1743424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E2A5312-E953-3482-ADEB-DC307BAB8AFD}"/>
              </a:ext>
            </a:extLst>
          </p:cNvPr>
          <p:cNvSpPr txBox="1"/>
          <p:nvPr/>
        </p:nvSpPr>
        <p:spPr>
          <a:xfrm>
            <a:off x="1358703" y="1373951"/>
            <a:ext cx="51547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4A1F83-C799-7DB9-DC5B-FE3FBD4A5CFC}"/>
              </a:ext>
            </a:extLst>
          </p:cNvPr>
          <p:cNvSpPr txBox="1"/>
          <p:nvPr/>
        </p:nvSpPr>
        <p:spPr>
          <a:xfrm>
            <a:off x="3330832" y="1420803"/>
            <a:ext cx="328494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I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0F92C2-6CF4-B61E-C66F-3CA0B717678E}"/>
              </a:ext>
            </a:extLst>
          </p:cNvPr>
          <p:cNvSpPr txBox="1"/>
          <p:nvPr/>
        </p:nvSpPr>
        <p:spPr>
          <a:xfrm>
            <a:off x="5136580" y="1375125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>
                <a:latin typeface="Times New Roman"/>
                <a:cs typeface="Times New Roman"/>
              </a:rPr>
              <a:t>Q</a:t>
            </a:r>
            <a:endParaRPr lang="ru-RU" sz="3600" dirty="0">
              <a:latin typeface="Times New Roman"/>
              <a:cs typeface="Times New Roman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59C180A-B478-FE3D-2E64-0916D2DEF5D4}"/>
              </a:ext>
            </a:extLst>
          </p:cNvPr>
          <p:cNvSpPr txBox="1"/>
          <p:nvPr/>
        </p:nvSpPr>
        <p:spPr>
          <a:xfrm>
            <a:off x="676623" y="2426236"/>
            <a:ext cx="589888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cs typeface="Times New Roman"/>
              </a:rPr>
              <a:t>S (</a:t>
            </a:r>
            <a:r>
              <a:rPr lang="ru-RU" dirty="0" err="1">
                <a:latin typeface="Times New Roman"/>
                <a:cs typeface="Times New Roman"/>
              </a:rPr>
              <a:t>Susceptible</a:t>
            </a:r>
            <a:r>
              <a:rPr lang="ru-RU" dirty="0">
                <a:latin typeface="Times New Roman"/>
                <a:cs typeface="Times New Roman"/>
              </a:rPr>
              <a:t>) – восприимчивые</a:t>
            </a:r>
          </a:p>
          <a:p>
            <a:r>
              <a:rPr lang="ru-RU" dirty="0">
                <a:latin typeface="Times New Roman"/>
                <a:cs typeface="Times New Roman"/>
              </a:rPr>
              <a:t>I (</a:t>
            </a:r>
            <a:r>
              <a:rPr lang="ru-RU" dirty="0" err="1">
                <a:latin typeface="Times New Roman"/>
                <a:cs typeface="Times New Roman"/>
              </a:rPr>
              <a:t>Infectious</a:t>
            </a:r>
            <a:r>
              <a:rPr lang="ru-RU" dirty="0">
                <a:latin typeface="Times New Roman"/>
                <a:cs typeface="Times New Roman"/>
              </a:rPr>
              <a:t>) – инфицированные</a:t>
            </a:r>
          </a:p>
          <a:p>
            <a:r>
              <a:rPr lang="ru-RU" dirty="0">
                <a:latin typeface="Times New Roman"/>
                <a:cs typeface="Times New Roman"/>
              </a:rPr>
              <a:t>Q (</a:t>
            </a:r>
            <a:r>
              <a:rPr lang="ru-RU" dirty="0">
                <a:latin typeface="Times New Roman"/>
                <a:ea typeface="+mn-lt"/>
                <a:cs typeface="+mn-lt"/>
              </a:rPr>
              <a:t>Quarantined) </a:t>
            </a:r>
            <a:r>
              <a:rPr lang="ru-RU" dirty="0">
                <a:latin typeface="Times New Roman"/>
                <a:ea typeface="+mn-lt"/>
                <a:cs typeface="Times New Roman"/>
              </a:rPr>
              <a:t>– зараженные, находящиеся на карантине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cs typeface="Times New Roman"/>
              </a:rPr>
              <a:t>R (</a:t>
            </a:r>
            <a:r>
              <a:rPr lang="ru-RU" dirty="0" err="1">
                <a:latin typeface="Times New Roman"/>
                <a:cs typeface="Times New Roman"/>
              </a:rPr>
              <a:t>Recovered</a:t>
            </a:r>
            <a:r>
              <a:rPr lang="ru-RU" dirty="0">
                <a:latin typeface="Times New Roman"/>
                <a:cs typeface="Times New Roman"/>
              </a:rPr>
              <a:t>) – выздоровевшие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B73778-B687-E11D-3FA8-9D01CCAC5226}"/>
              </a:ext>
            </a:extLst>
          </p:cNvPr>
          <p:cNvSpPr txBox="1"/>
          <p:nvPr/>
        </p:nvSpPr>
        <p:spPr>
          <a:xfrm>
            <a:off x="2533278" y="4918816"/>
            <a:ext cx="4042227" cy="175432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dirty="0">
                <a:latin typeface="Times New Roman"/>
                <a:ea typeface="+mn-lt"/>
                <a:cs typeface="+mn-lt"/>
              </a:rPr>
              <a:t>где</a:t>
            </a:r>
            <a:endParaRPr lang="ru-RU" dirty="0">
              <a:latin typeface="Times New Roman"/>
              <a:ea typeface="+mn-lt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β — скорость заражения;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γ — скорость выздоровления;</a:t>
            </a:r>
            <a:endParaRPr lang="ru-RU" dirty="0">
              <a:latin typeface="Times New Roman"/>
              <a:cs typeface="Times New Roman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δ — скорость помещения в карантин;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ru-RU" dirty="0">
                <a:latin typeface="Times New Roman"/>
                <a:ea typeface="+mn-lt"/>
                <a:cs typeface="+mn-lt"/>
              </a:rPr>
              <a:t>μ — скорость выздоровления людей, находящихся на карантине.</a:t>
            </a:r>
            <a:endParaRPr lang="ru-RU" dirty="0">
              <a:latin typeface="Times New Roman"/>
              <a:cs typeface="Times New Roman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ABADB2-BB31-858F-7F8D-A4D6B71C36DE}"/>
              </a:ext>
            </a:extLst>
          </p:cNvPr>
          <p:cNvSpPr txBox="1"/>
          <p:nvPr/>
        </p:nvSpPr>
        <p:spPr>
          <a:xfrm>
            <a:off x="2374916" y="1258692"/>
            <a:ext cx="349624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 sz="2000">
                <a:solidFill>
                  <a:srgbClr val="202122"/>
                </a:solidFill>
                <a:latin typeface="Times New Roman"/>
              </a:rPr>
              <a:t>β </a:t>
            </a:r>
            <a:endParaRPr lang="ru-RU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F099D6-F52D-DAD7-7802-9D77E0012D3F}"/>
              </a:ext>
            </a:extLst>
          </p:cNvPr>
          <p:cNvSpPr txBox="1"/>
          <p:nvPr/>
        </p:nvSpPr>
        <p:spPr>
          <a:xfrm>
            <a:off x="4248539" y="1375232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</a:rPr>
              <a:t>δ</a:t>
            </a:r>
            <a:endParaRPr lang="ru-RU"/>
          </a:p>
        </p:txBody>
      </p:sp>
      <p:sp>
        <p:nvSpPr>
          <p:cNvPr id="42" name="Овал 41">
            <a:extLst>
              <a:ext uri="{FF2B5EF4-FFF2-40B4-BE49-F238E27FC236}">
                <a16:creationId xmlns:a16="http://schemas.microsoft.com/office/drawing/2014/main" id="{CF5E42DC-9C14-4DFC-760C-555DBABDFA48}"/>
              </a:ext>
            </a:extLst>
          </p:cNvPr>
          <p:cNvSpPr/>
          <p:nvPr/>
        </p:nvSpPr>
        <p:spPr>
          <a:xfrm>
            <a:off x="6684166" y="1170108"/>
            <a:ext cx="1150684" cy="1132114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671FE6BC-3437-FB0C-AD3E-5E8F8EDC497B}"/>
              </a:ext>
            </a:extLst>
          </p:cNvPr>
          <p:cNvCxnSpPr>
            <a:cxnSpLocks/>
          </p:cNvCxnSpPr>
          <p:nvPr/>
        </p:nvCxnSpPr>
        <p:spPr>
          <a:xfrm flipV="1">
            <a:off x="5943936" y="1725281"/>
            <a:ext cx="722298" cy="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A832DF-E05E-C139-BEFD-1988D7857B64}"/>
              </a:ext>
            </a:extLst>
          </p:cNvPr>
          <p:cNvSpPr txBox="1"/>
          <p:nvPr/>
        </p:nvSpPr>
        <p:spPr>
          <a:xfrm>
            <a:off x="7032508" y="1356982"/>
            <a:ext cx="47192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3600" dirty="0">
                <a:latin typeface="Times New Roman"/>
                <a:cs typeface="Times New Roman"/>
              </a:rPr>
              <a:t>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BC2B63-F266-C819-F726-15DD02CA72AC}"/>
              </a:ext>
            </a:extLst>
          </p:cNvPr>
          <p:cNvSpPr txBox="1"/>
          <p:nvPr/>
        </p:nvSpPr>
        <p:spPr>
          <a:xfrm>
            <a:off x="6126432" y="1330195"/>
            <a:ext cx="34065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ru-RU">
                <a:solidFill>
                  <a:srgbClr val="000000"/>
                </a:solidFill>
                <a:latin typeface="Times New Roman"/>
                <a:cs typeface="Times New Roman"/>
              </a:rPr>
              <a:t>μ</a:t>
            </a:r>
            <a:endParaRPr lang="ru-RU"/>
          </a:p>
        </p:txBody>
      </p:sp>
      <p:cxnSp>
        <p:nvCxnSpPr>
          <p:cNvPr id="47" name="Прямая со стрелкой 46">
            <a:extLst>
              <a:ext uri="{FF2B5EF4-FFF2-40B4-BE49-F238E27FC236}">
                <a16:creationId xmlns:a16="http://schemas.microsoft.com/office/drawing/2014/main" id="{097ED710-AE04-4525-58B6-13F51258392B}"/>
              </a:ext>
            </a:extLst>
          </p:cNvPr>
          <p:cNvCxnSpPr/>
          <p:nvPr/>
        </p:nvCxnSpPr>
        <p:spPr>
          <a:xfrm flipV="1">
            <a:off x="3718981" y="826142"/>
            <a:ext cx="1640111" cy="408214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>
            <a:extLst>
              <a:ext uri="{FF2B5EF4-FFF2-40B4-BE49-F238E27FC236}">
                <a16:creationId xmlns:a16="http://schemas.microsoft.com/office/drawing/2014/main" id="{194DAD35-13E6-89B8-AF99-9840B8793E41}"/>
              </a:ext>
            </a:extLst>
          </p:cNvPr>
          <p:cNvCxnSpPr/>
          <p:nvPr/>
        </p:nvCxnSpPr>
        <p:spPr>
          <a:xfrm>
            <a:off x="5382360" y="822407"/>
            <a:ext cx="1621971" cy="4136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BE0AC72-92AA-FEA0-7D6F-3AC8F3E50BE6}"/>
              </a:ext>
            </a:extLst>
          </p:cNvPr>
          <p:cNvSpPr txBox="1"/>
          <p:nvPr/>
        </p:nvSpPr>
        <p:spPr>
          <a:xfrm>
            <a:off x="4003824" y="666486"/>
            <a:ext cx="2743199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ru-RU" sz="2000">
                <a:solidFill>
                  <a:srgbClr val="202122"/>
                </a:solidFill>
                <a:latin typeface="Times New Roman"/>
                <a:cs typeface="Times New Roman"/>
              </a:rPr>
              <a:t>γ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Прямоугольник 2"/>
              <p:cNvSpPr/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</p:spPr>
            <p:txBody>
              <a:bodyPr wrap="square" lIns="9000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f>
                                <m:fPr>
                                  <m:ctrlPr>
                                    <a:rPr lang="ru-RU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𝑑𝑆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𝑑𝐼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𝛽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  <m:e>
                              <m:f>
                                <m:fPr>
                                  <m:ctrlPr>
                                    <a:rPr lang="ru-RU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𝑑𝑡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𝛾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𝜇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ru-RU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Прямоугольник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792" y="3732434"/>
                <a:ext cx="2180916" cy="23727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73CB50D7-13DA-A752-8AB2-69830C4F5398}"/>
              </a:ext>
            </a:extLst>
          </p:cNvPr>
          <p:cNvSpPr/>
          <p:nvPr/>
        </p:nvSpPr>
        <p:spPr>
          <a:xfrm>
            <a:off x="11614932" y="102645"/>
            <a:ext cx="452927" cy="461665"/>
          </a:xfrm>
          <a:prstGeom prst="round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1B84C0-CFA7-75FF-EA9D-14D7DC3BDF83}"/>
              </a:ext>
            </a:extLst>
          </p:cNvPr>
          <p:cNvSpPr txBox="1"/>
          <p:nvPr/>
        </p:nvSpPr>
        <p:spPr>
          <a:xfrm>
            <a:off x="11669485" y="102645"/>
            <a:ext cx="522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9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407AF7-6004-653F-3194-768611F9A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7091" y="2496268"/>
            <a:ext cx="5587391" cy="3870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25537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1122</TotalTime>
  <Words>1105</Words>
  <Application>Microsoft Office PowerPoint</Application>
  <PresentationFormat>Широкоэкранный</PresentationFormat>
  <Paragraphs>276</Paragraphs>
  <Slides>23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23</vt:i4>
      </vt:variant>
    </vt:vector>
  </HeadingPairs>
  <TitlesOfParts>
    <vt:vector size="29" baseType="lpstr">
      <vt:lpstr>Arial</vt:lpstr>
      <vt:lpstr>Cambria Math</vt:lpstr>
      <vt:lpstr>Times New Roman</vt:lpstr>
      <vt:lpstr>Trebuchet MS</vt:lpstr>
      <vt:lpstr>Wingdings 3</vt:lpstr>
      <vt:lpstr>Facet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/>
  <cp:lastModifiedBy>Эмилия Волкова</cp:lastModifiedBy>
  <cp:revision>1006</cp:revision>
  <dcterms:created xsi:type="dcterms:W3CDTF">2025-03-11T21:56:19Z</dcterms:created>
  <dcterms:modified xsi:type="dcterms:W3CDTF">2025-06-18T16:21:48Z</dcterms:modified>
</cp:coreProperties>
</file>