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8" r:id="rId16"/>
    <p:sldId id="279" r:id="rId17"/>
    <p:sldId id="272" r:id="rId18"/>
    <p:sldId id="276" r:id="rId19"/>
    <p:sldId id="273" r:id="rId20"/>
    <p:sldId id="274" r:id="rId21"/>
    <p:sldId id="275" r:id="rId22"/>
    <p:sldId id="265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студентка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D54F49-AA30-7EEE-6DFC-123E2B7E5AA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F6705-7303-0370-0FC8-8B42A40218B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62103" y="2229637"/>
            <a:ext cx="6259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 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2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63993D5-5681-20D9-0CBB-CA981A0DC8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BCDF-B677-D75C-59D6-8A68898786A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08C5F-6057-9F89-CA1B-21FD46D6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23" y="2046648"/>
            <a:ext cx="5529622" cy="3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510060"/>
            <a:ext cx="4390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C4FC867-F1EB-1024-BA56-842E69EB6FB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A29A1-14DA-7FD9-0505-026C65BDC42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CB1D561-6B1B-8080-004A-414E1F65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87" y="2345353"/>
            <a:ext cx="5139008" cy="35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–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508105"/>
              </a:xfrm>
              <a:prstGeom prst="rect">
                <a:avLst/>
              </a:prstGeom>
              <a:blipFill>
                <a:blip r:embed="rId10"/>
                <a:stretch>
                  <a:fillRect l="-1345" t="-2429" b="-3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34C45F-7C9F-FF20-1DD3-3DEFE3D4BFB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5187-5CE5-65B8-7F51-337128858384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F18DE55-EF78-5B95-FF0E-CAB3C0443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879" y="2791670"/>
            <a:ext cx="5238515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8929"/>
              </p:ext>
            </p:extLst>
          </p:nvPr>
        </p:nvGraphicFramePr>
        <p:xfrm>
          <a:off x="1043627" y="1713737"/>
          <a:ext cx="10104743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2495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912248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24543B-78FE-A2DC-692C-396D9405F74E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2400-1966-8D81-6561-ABDADF681A0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1566054" y="158233"/>
            <a:ext cx="7964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70" y="736570"/>
            <a:ext cx="4450147" cy="5963197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F89CB4-863F-AB6C-F2AE-1CF5BC056E6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BE20-216E-C914-2A39-7E0D1EA045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7BA40C-AF2C-4F55-C549-CACB5344B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5" y="846034"/>
            <a:ext cx="5083505" cy="5853733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CBE1338-1CA4-7381-0D4A-4290D245748F}"/>
              </a:ext>
            </a:extLst>
          </p:cNvPr>
          <p:cNvCxnSpPr>
            <a:cxnSpLocks/>
          </p:cNvCxnSpPr>
          <p:nvPr/>
        </p:nvCxnSpPr>
        <p:spPr>
          <a:xfrm flipH="1" flipV="1">
            <a:off x="5050564" y="4050707"/>
            <a:ext cx="803305" cy="38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B442A-40B3-4CD2-0FD2-93E6516017FC}"/>
              </a:ext>
            </a:extLst>
          </p:cNvPr>
          <p:cNvSpPr txBox="1"/>
          <p:nvPr/>
        </p:nvSpPr>
        <p:spPr>
          <a:xfrm>
            <a:off x="1900014" y="102645"/>
            <a:ext cx="7261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ввода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96622-D944-29FA-01C4-BEEAF99C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15" y="625866"/>
            <a:ext cx="4479243" cy="612949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427D4BC-0CA2-A190-C861-2B618B3BBD8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F3A0C-AD52-B84F-4678-6CABF0BC109F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423506-0E2D-5F7A-3F3A-B132FC43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15" y="1541569"/>
            <a:ext cx="5379791" cy="3774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438924A-272C-8E7D-BD29-C59C553F3765}"/>
              </a:ext>
            </a:extLst>
          </p:cNvPr>
          <p:cNvCxnSpPr>
            <a:cxnSpLocks/>
          </p:cNvCxnSpPr>
          <p:nvPr/>
        </p:nvCxnSpPr>
        <p:spPr>
          <a:xfrm flipV="1">
            <a:off x="3631963" y="2512464"/>
            <a:ext cx="2119357" cy="85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CBC89-5A45-8DFF-9261-77E4DB800CD4}"/>
              </a:ext>
            </a:extLst>
          </p:cNvPr>
          <p:cNvSpPr txBox="1"/>
          <p:nvPr/>
        </p:nvSpPr>
        <p:spPr>
          <a:xfrm>
            <a:off x="392376" y="126362"/>
            <a:ext cx="88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экспорта результатов моделирования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F2BCE3-95E5-80D7-D109-70A6A625160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7DD-A8FB-B398-7658-2D66A3F2BDF3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C33BFC1-E7CC-2F00-DADD-FFD1E175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79" y="2171098"/>
            <a:ext cx="2464858" cy="139785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95A4B07-2462-8854-F9B1-D4A95B303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275" y="4870259"/>
            <a:ext cx="2340735" cy="118597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663BE04-2B58-D6BF-A92A-90DD341E0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00" y="649582"/>
            <a:ext cx="5479758" cy="578418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971DB70-96DE-A59A-395A-1E74F0C4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30" y="996267"/>
            <a:ext cx="3868395" cy="2349662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0F5D7B3-E92A-E652-83C2-6A3E0A817562}"/>
              </a:ext>
            </a:extLst>
          </p:cNvPr>
          <p:cNvCxnSpPr>
            <a:cxnSpLocks/>
          </p:cNvCxnSpPr>
          <p:nvPr/>
        </p:nvCxnSpPr>
        <p:spPr>
          <a:xfrm flipH="1" flipV="1">
            <a:off x="3420060" y="3161944"/>
            <a:ext cx="536643" cy="40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BA562F6-2C9D-97B6-7097-80ECB30EB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78" y="4181746"/>
            <a:ext cx="2778247" cy="2501957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DE7C082-2608-915D-48C3-6B0B87C6C2D6}"/>
              </a:ext>
            </a:extLst>
          </p:cNvPr>
          <p:cNvCxnSpPr>
            <a:cxnSpLocks/>
          </p:cNvCxnSpPr>
          <p:nvPr/>
        </p:nvCxnSpPr>
        <p:spPr>
          <a:xfrm flipH="1">
            <a:off x="2965391" y="4092174"/>
            <a:ext cx="991312" cy="514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FFED5B72-3727-2C42-5098-65629A663FDB}"/>
              </a:ext>
            </a:extLst>
          </p:cNvPr>
          <p:cNvCxnSpPr>
            <a:cxnSpLocks/>
          </p:cNvCxnSpPr>
          <p:nvPr/>
        </p:nvCxnSpPr>
        <p:spPr>
          <a:xfrm flipV="1">
            <a:off x="8520157" y="3161944"/>
            <a:ext cx="726393" cy="40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4428BC3-1CC1-8457-3800-ED914DBC12C7}"/>
              </a:ext>
            </a:extLst>
          </p:cNvPr>
          <p:cNvCxnSpPr>
            <a:cxnSpLocks/>
          </p:cNvCxnSpPr>
          <p:nvPr/>
        </p:nvCxnSpPr>
        <p:spPr>
          <a:xfrm>
            <a:off x="8520157" y="4092174"/>
            <a:ext cx="717847" cy="975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852D0A-5B1D-47C5-CAAE-CD4516B44B0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81BD9-9DFB-13E8-78E8-CB31FFF7AE2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909246" y="174562"/>
            <a:ext cx="7897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270650-856F-F69D-D2B3-DFA4AC6D2CC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8A8A-BDD9-9804-2EBE-9EE46D4C75F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97BD45-6045-64A1-8E1F-CAA96F4E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9" y="1942406"/>
            <a:ext cx="11671418" cy="29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718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E9638E-1970-DAEC-71D1-5D351C2F5226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833A6-B38A-2C42-1FD4-1B7965B98FE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1AC767-2D42-0137-0F5E-B0B21B47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8" y="3287033"/>
            <a:ext cx="3591706" cy="3169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9B170FF-82B7-BF7D-7E38-4EA8B38D0A0D}"/>
              </a:ext>
            </a:extLst>
          </p:cNvPr>
          <p:cNvCxnSpPr/>
          <p:nvPr/>
        </p:nvCxnSpPr>
        <p:spPr>
          <a:xfrm>
            <a:off x="529839" y="2230452"/>
            <a:ext cx="828942" cy="111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56ABA2-EFCE-6570-28B7-6B334FBA3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67" y="2985582"/>
            <a:ext cx="6420924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659424" y="180965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95646" y="1042739"/>
            <a:ext cx="4876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2020 году мир потрясла пандемия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1994 году.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такие моменты государству необходимо принимать стратегически верные решения, с чем могут помочь математические модели. Некоторые из них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95DBD2-35FC-A1A5-88CE-CF6ED177FF9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7EDB-FF6C-F1CB-C4BA-52F1E2A317BB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C2D07-3374-75FC-6C49-1BB066356D58}"/>
              </a:ext>
            </a:extLst>
          </p:cNvPr>
          <p:cNvSpPr txBox="1"/>
          <p:nvPr/>
        </p:nvSpPr>
        <p:spPr>
          <a:xfrm>
            <a:off x="478027" y="5996226"/>
            <a:ext cx="5384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/>
              <a:t>* из информационного бюллетеня № 42 Федеральной службы по надзору в сфере защиты прав потребителей и благополучия человека ФБУН «Московский научно-исследовательский институт эпидемиологии и микробиологии им. Г.Н. Габричевского» Роспотребнадзора, Национальный научно-методический центр по надзору за корью и краснухой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58DF44-72F1-EA7B-C940-FA28559F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03" y="776310"/>
            <a:ext cx="5384659" cy="300809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3EB515-AFE2-FBFD-2A82-BB991D13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03" y="3773039"/>
            <a:ext cx="5384659" cy="2959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E241FC-C517-4312-89AD-08A50274E406}"/>
              </a:ext>
            </a:extLst>
          </p:cNvPr>
          <p:cNvSpPr txBox="1"/>
          <p:nvPr/>
        </p:nvSpPr>
        <p:spPr>
          <a:xfrm>
            <a:off x="10383141" y="765740"/>
            <a:ext cx="16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22339-9EBB-68AD-4B24-C79B336E1B11}"/>
              </a:ext>
            </a:extLst>
          </p:cNvPr>
          <p:cNvSpPr txBox="1"/>
          <p:nvPr/>
        </p:nvSpPr>
        <p:spPr>
          <a:xfrm>
            <a:off x="10259228" y="3784406"/>
            <a:ext cx="16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042558" y="81132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2EA9CB7-0DDB-8199-2B5C-C741C6A663AF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C4CB-F8CB-D001-9E25-F4DDB624325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8A8BCA-84B7-7B9D-C1E2-E37F51536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041" y="3140383"/>
            <a:ext cx="1705055" cy="340431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B1A90F-E5A1-6B35-7FE8-A24879A7C2C3}"/>
              </a:ext>
            </a:extLst>
          </p:cNvPr>
          <p:cNvCxnSpPr>
            <a:cxnSpLocks/>
          </p:cNvCxnSpPr>
          <p:nvPr/>
        </p:nvCxnSpPr>
        <p:spPr>
          <a:xfrm>
            <a:off x="2871387" y="5136022"/>
            <a:ext cx="1427148" cy="28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1262F9D-D9BD-B161-25CD-437726814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079" y="3258084"/>
            <a:ext cx="4885058" cy="3429000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94790C2-091A-B980-47D2-FBE44B9033AE}"/>
              </a:ext>
            </a:extLst>
          </p:cNvPr>
          <p:cNvCxnSpPr/>
          <p:nvPr/>
        </p:nvCxnSpPr>
        <p:spPr>
          <a:xfrm flipV="1">
            <a:off x="5742774" y="5136022"/>
            <a:ext cx="1068224" cy="35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47848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905" y="5944987"/>
            <a:ext cx="4324954" cy="6954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308EB29-FF08-EA4B-AC9F-BC3FE88781A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6BBBE-50BA-BD66-94A4-3F130350BA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FEED52-5AF5-416B-1EC7-450C7F1CF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7377" y="3868615"/>
            <a:ext cx="2737157" cy="2507786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53B5148-C272-FE42-2042-E4F4EBD2392B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169921" y="5768411"/>
            <a:ext cx="572984" cy="52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5319A21-9A07-536B-3D1E-284468BA85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892" y="2810961"/>
            <a:ext cx="4178429" cy="2521540"/>
          </a:xfrm>
          <a:prstGeom prst="rect">
            <a:avLst/>
          </a:prstGeom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2677653-EB28-42E7-8DF2-607B0AF540B3}"/>
              </a:ext>
            </a:extLst>
          </p:cNvPr>
          <p:cNvCxnSpPr>
            <a:cxnSpLocks/>
          </p:cNvCxnSpPr>
          <p:nvPr/>
        </p:nvCxnSpPr>
        <p:spPr>
          <a:xfrm flipH="1" flipV="1">
            <a:off x="4067798" y="4913832"/>
            <a:ext cx="735486" cy="564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1747620" y="374791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2641" y="1567330"/>
            <a:ext cx="9317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выпускной квалификационной работы создано программное средство, отвечающее всем заявленным функциональным требованиям.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 в медицинской сфере,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дальнейшего направления развития проекта функциональные возможности программного средства можно расширить, благодаря внедрению других моделей и численных методов.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и результаты исследования представлены на конференции «Актуальные проблемы науки и техники – 2025»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4670ED-EDCD-AB7D-B9F8-8C211106BC5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9C60-785C-AF3A-9DA9-C0A03A4B9EE9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1606610" y="1375956"/>
            <a:ext cx="633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08A2A9-330B-9090-8A76-4AAB95E907AA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4AFF-C3D6-939E-5F5D-3687588662F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F42C9F2-5E99-7F0F-F32E-7017C30B1BE4}"/>
              </a:ext>
            </a:extLst>
          </p:cNvPr>
          <p:cNvCxnSpPr>
            <a:cxnSpLocks/>
          </p:cNvCxnSpPr>
          <p:nvPr/>
        </p:nvCxnSpPr>
        <p:spPr>
          <a:xfrm>
            <a:off x="2041048" y="2206953"/>
            <a:ext cx="52656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7DE64E-91A5-FAE4-9634-445660F85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78" y="2907625"/>
            <a:ext cx="5532676" cy="32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1434484" y="333477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12109" y="1262800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разработка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 на основе численных экспериментов.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6" y="2992343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средство для моделирования эпидемиологических ситуаций.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вывод результатов, включающий численные решения и графические материалы.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 с последующей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6458FD6-B708-1342-41B8-0AC8C1A05E3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634A-8549-E1E8-C16C-31469F9AAA4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1543367" y="333477"/>
            <a:ext cx="6939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484465" y="2150943"/>
            <a:ext cx="9056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Вызов окна теоретической справки по реализованным моделям.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EB5EE4-17DC-0942-48D1-15ECE744EE7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DE81-331D-BACE-55DB-2BC0AE941CB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41692"/>
              </p:ext>
            </p:extLst>
          </p:nvPr>
        </p:nvGraphicFramePr>
        <p:xfrm>
          <a:off x="163458" y="1280848"/>
          <a:ext cx="11691258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85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07507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1602336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492550434"/>
                    </a:ext>
                  </a:extLst>
                </a:gridCol>
                <a:gridCol w="1908866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EpidemicModels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2738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3042558" y="1796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F52113-F6DF-38A7-AB24-418807E63D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EBF2-F387-FA2D-3F6F-1A7CCA57657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1926217" y="215052"/>
            <a:ext cx="75203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8C1F8F-1AD8-3B17-A3BA-08FCA0FE8332}"/>
                  </a:ext>
                </a:extLst>
              </p:cNvPr>
              <p:cNvSpPr txBox="1"/>
              <p:nvPr/>
            </p:nvSpPr>
            <p:spPr>
              <a:xfrm>
                <a:off x="506085" y="5389176"/>
                <a:ext cx="639139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8C1F8F-1AD8-3B17-A3BA-08FCA0FE8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5" y="5389176"/>
                <a:ext cx="6391395" cy="1323439"/>
              </a:xfrm>
              <a:prstGeom prst="rect">
                <a:avLst/>
              </a:prstGeom>
              <a:blipFill>
                <a:blip r:embed="rId2"/>
                <a:stretch>
                  <a:fillRect l="-954" t="-2304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2381F2-146A-A62C-D450-632AD08A96A9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B7E47F-31AB-2610-8992-246273D10C1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BF5C7-D73A-CC2E-1CA6-A6939BBA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7" y="2235198"/>
            <a:ext cx="5940751" cy="41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990D4F-5173-33FB-FF15-3CB8AF49197D}"/>
                  </a:ext>
                </a:extLst>
              </p:cNvPr>
              <p:cNvSpPr txBox="1"/>
              <p:nvPr/>
            </p:nvSpPr>
            <p:spPr>
              <a:xfrm>
                <a:off x="734248" y="5186084"/>
                <a:ext cx="462750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 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990D4F-5173-33FB-FF15-3CB8AF49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48" y="5186084"/>
                <a:ext cx="4627503" cy="1323439"/>
              </a:xfrm>
              <a:prstGeom prst="rect">
                <a:avLst/>
              </a:prstGeom>
              <a:blipFill>
                <a:blip r:embed="rId2"/>
                <a:stretch>
                  <a:fillRect l="-1316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ADE481-4D30-5D51-FEE4-391BD04533C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66D09-CA43-F274-33DD-DA50C611D66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60E9A-4F1A-B2CC-9C8E-5D4FAB1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87" y="1728907"/>
            <a:ext cx="6735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93899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потери иммунитета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938992"/>
              </a:xfrm>
              <a:prstGeom prst="rect">
                <a:avLst/>
              </a:prstGeom>
              <a:blipFill>
                <a:blip r:embed="rId2"/>
                <a:stretch>
                  <a:fillRect l="-1541" t="-1887"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E9458E6-710D-2549-D110-3DE30A8C750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005D-A5F0-1415-72B0-901537BC163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D0B97C-37FA-FC7A-F8F7-7CA5119DD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4" y="2353589"/>
            <a:ext cx="5894164" cy="4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473115" y="5103674"/>
            <a:ext cx="4042227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3CB50D7-13DA-A752-8AB2-69830C4F5398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84C0-CFA7-75FF-EA9D-14D7DC3BDF8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7AF7-6004-653F-3194-768611F9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91" y="2496268"/>
            <a:ext cx="5587391" cy="3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</TotalTime>
  <Words>1247</Words>
  <Application>Microsoft Office PowerPoint</Application>
  <PresentationFormat>Широкоэкранный</PresentationFormat>
  <Paragraphs>283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1061</cp:revision>
  <dcterms:created xsi:type="dcterms:W3CDTF">2025-03-11T21:56:19Z</dcterms:created>
  <dcterms:modified xsi:type="dcterms:W3CDTF">2025-06-25T05:50:33Z</dcterms:modified>
</cp:coreProperties>
</file>