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62598" y="4032832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«Оценка методов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661838" y="5522956"/>
            <a:ext cx="4248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Авторы: студент гр. ВМО41 Э. Ю. Волкова, к.т.н., доцент Т. А. Медведева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2743199" y="710042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ea typeface="+mn-lt"/>
                <a:cs typeface="+mn-lt"/>
              </a:rPr>
              <a:t>ЗАКЛЮЧЕНИЕ</a:t>
            </a: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270717" y="1906675"/>
            <a:ext cx="7628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в медицинской сфере для моделирования эпидемиологических ситуаций, прогнозирования их развития и своевременного принятия мер в соответствии с прогнозами.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9630" y="3946491"/>
            <a:ext cx="7430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процесса исследования целесообразно вести в следующем направлении: корректировка параметров, отвечающих за моделирование переходов состояния индивида и дальнейшего прогнозирования развития эпидемиологической ситуации.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4434" y="528300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ЦЕЛЬ И ЗАДАЧА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50290" y="2253175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54440" y="3833751"/>
            <a:ext cx="848096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Задача работы</a:t>
            </a:r>
            <a:r>
              <a:rPr lang="ru-RU" sz="2000" dirty="0">
                <a:latin typeface="Times New Roman"/>
                <a:cs typeface="Times New Roman"/>
              </a:rPr>
              <a:t> –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реализовать 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программное средство для моделирования динамики распространения инфекционных заболеваний.</a:t>
            </a:r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440E5-9DD6-B7C3-2FDE-9868D9CE25F5}"/>
              </a:ext>
            </a:extLst>
          </p:cNvPr>
          <p:cNvSpPr txBox="1"/>
          <p:nvPr/>
        </p:nvSpPr>
        <p:spPr>
          <a:xfrm>
            <a:off x="2743199" y="48985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Требования к функциональным характеристикам программного средства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29B0B-046C-3DD4-819B-69F72BAD9E4B}"/>
              </a:ext>
            </a:extLst>
          </p:cNvPr>
          <p:cNvSpPr txBox="1"/>
          <p:nvPr/>
        </p:nvSpPr>
        <p:spPr>
          <a:xfrm>
            <a:off x="853703" y="2315873"/>
            <a:ext cx="883372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2000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+mn-lt"/>
              </a:rPr>
              <a:t> Поддержка различных типов математических моделей для гибкости в выборе подхода к моделированию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 Гибкость в настройке параметров для различных эпидемиологических ситуаций.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Times New Roman"/>
              </a:rPr>
              <a:t> Моделирование различных стадий эпидемий.</a:t>
            </a:r>
            <a:endParaRPr lang="ru-RU" sz="2000" dirty="0">
              <a:latin typeface="Times New Roman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+mn-lt"/>
              </a:rPr>
              <a:t> Учет реальных данных и возможность их обновления.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+mn-lt"/>
              </a:rPr>
              <a:t> Возможность визуализации результатов в табличном и графическом виде.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ea typeface="+mn-lt"/>
                <a:cs typeface="+mn-lt"/>
              </a:rPr>
              <a:t> Возможность экспорта данных и графиков в различные форматы.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p:pic>
        <p:nvPicPr>
          <p:cNvPr id="2" name="Рисунок 1" descr="Изображение выглядит как текст, диаграмма, линия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634A28F-7869-C126-8137-EDD4EDDB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82" y="2035457"/>
            <a:ext cx="4979583" cy="3752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pic>
        <p:nvPicPr>
          <p:cNvPr id="2" name="Рисунок 1" descr="Изображение выглядит как текст, снимок экрана, диаграмма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9D88ED9-88BF-2B5A-F78C-655832E0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33" y="2053663"/>
            <a:ext cx="4416879" cy="3443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p:pic>
        <p:nvPicPr>
          <p:cNvPr id="50" name="Рисунок 49" descr="Изображение выглядит как текст, диаграмма, График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9860EC5-3393-5B26-C3F1-AE4BBFDC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11" y="3029251"/>
            <a:ext cx="5399767" cy="3483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2743199" y="13361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70754" y="2587808"/>
            <a:ext cx="60615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M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S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sz="1600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E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I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R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057233"/>
            <a:ext cx="439025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коэффициент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ν – смертность от болезни;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1074380" y="1610352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828794" y="1648452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583209" y="1639379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2097636" y="21147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861122" y="213105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1327952" y="1860831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3171693" y="1871611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858979" y="185346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2280238" y="1692531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4053436" y="1691782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6321186" y="1602561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8075601" y="1629774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599100" y="210511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7353515" y="208516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664086" y="1834791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8342300" y="1834791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781702" y="163756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545829" y="164589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6170493" y="1144723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514379" y="1144722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574645" y="1161799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0217" y="3852953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7" y="3852953"/>
                <a:ext cx="2748701" cy="2938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9427C5-91C1-CBD4-69E9-892DB45A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864" y="2847684"/>
            <a:ext cx="5025039" cy="32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9104DF-08ED-2C98-E1BF-0DCA7904CC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2103" y="2817922"/>
            <a:ext cx="5819280" cy="31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95482"/>
              </p:ext>
            </p:extLst>
          </p:nvPr>
        </p:nvGraphicFramePr>
        <p:xfrm>
          <a:off x="1491343" y="1894114"/>
          <a:ext cx="9213713" cy="37118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71238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  <a:gridCol w="3442818">
                  <a:extLst>
                    <a:ext uri="{9D8B030D-6E8A-4147-A177-3AD203B41FA5}">
                      <a16:colId xmlns:a16="http://schemas.microsoft.com/office/drawing/2014/main" val="4033995392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заболевания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Подходящие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Причина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Грипп, COVID-19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SIQR, MSEIR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Учитывают инкубацию и карантинные 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r>
                        <a:rPr lang="ru-RU" dirty="0"/>
                        <a:t>Корь, краснуха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SIR, MSEIR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Иммунитет постоянный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Гонорея, кишечные инфекции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SI, SIRS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Возможны повторные заражения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малярия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MSEIR, M-модель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Длительная инкубация, хронические 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950065"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M-модель,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Хронические стадии, отсутствие полного выздоровления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637</Words>
  <Application>Microsoft Office PowerPoint</Application>
  <PresentationFormat>Широкоэкранный</PresentationFormat>
  <Paragraphs>127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947</cp:revision>
  <dcterms:created xsi:type="dcterms:W3CDTF">2025-03-11T21:56:19Z</dcterms:created>
  <dcterms:modified xsi:type="dcterms:W3CDTF">2025-05-06T21:33:42Z</dcterms:modified>
</cp:coreProperties>
</file>