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7559675" cy="10691800"/>
  <p:embeddedFontLst>
    <p:embeddedFont>
      <p:font typeface="Old Standard TT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D0683F-30BE-4CE1-ABF1-D5ACC47DA13A}">
  <a:tblStyle styleId="{EFD0683F-30BE-4CE1-ABF1-D5ACC47DA1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8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dd59eea5e_0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3dd59eea5e_0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dd59eea5e_0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3dd59eea5e_0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dd59eea5e_0_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3dd59eea5e_0_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dd29857aa_0_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3dd29857aa_0_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dd59eea5e_0_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3dd59eea5e_0_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dd59eea5e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3dd59eea5e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dd29857aa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3dd29857aa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512640" y="1893240"/>
            <a:ext cx="8118000" cy="7056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280" cy="171108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641880" y="3597480"/>
            <a:ext cx="3895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80" y="170640"/>
            <a:ext cx="2999160" cy="199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/>
          <p:nvPr/>
        </p:nvSpPr>
        <p:spPr>
          <a:xfrm>
            <a:off x="512640" y="2230200"/>
            <a:ext cx="8118000" cy="2347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Accredited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A.P. Shah Institute of Technology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G.B.Road, Kasarvadavli, Thane(W), Mumbai-400615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MUMBAI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24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2022-2023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1.7 Benefits for environment &amp; Society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50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By eliminating the need for face-to-face meetings, live chat servers can help reduce greenhouse gas emissions and air pollution.</a:t>
            </a:r>
            <a:r>
              <a:rPr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0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Live chat servers can increase accessibility to education and support services for people who may have difficulty attending in-person meetings or events.</a:t>
            </a:r>
            <a:r>
              <a:rPr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0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chat servers can be cost-effective, as they can reduce expenses related to travel, venue rental, and other associated costs.  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Abuse detection bots can help reduce the prevalence of cyberbullying and promote respect</a:t>
            </a:r>
            <a:r>
              <a:rPr lang="en-IN" sz="18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more conducive learning environment for all students.             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88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512640" y="1893240"/>
            <a:ext cx="416736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2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Project Design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7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Proposed System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8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25" y="981850"/>
            <a:ext cx="6294426" cy="374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Workflow D</a:t>
            </a: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iagram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9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425" y="1057325"/>
            <a:ext cx="3562350" cy="38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Use Case Diagram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0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950" y="1057325"/>
            <a:ext cx="6310226" cy="39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 Activity diagram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1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00" y="1057325"/>
            <a:ext cx="5127076" cy="39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/>
          <p:nvPr/>
        </p:nvSpPr>
        <p:spPr>
          <a:xfrm>
            <a:off x="369360" y="2762640"/>
            <a:ext cx="5534640" cy="62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2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 Implementation</a:t>
            </a:r>
            <a:endParaRPr b="1" i="0" sz="4200" u="none" cap="none" strike="noStrike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9" name="Google Shape;209;p42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Live Chat Server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3"/>
          <p:cNvSpPr/>
          <p:nvPr/>
        </p:nvSpPr>
        <p:spPr>
          <a:xfrm>
            <a:off x="311760" y="1171440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0" y="1120525"/>
            <a:ext cx="3672675" cy="33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3"/>
          <p:cNvSpPr txBox="1"/>
          <p:nvPr/>
        </p:nvSpPr>
        <p:spPr>
          <a:xfrm>
            <a:off x="482775" y="4517125"/>
            <a:ext cx="35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Selection of Chat Room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250" y="1120525"/>
            <a:ext cx="4705526" cy="33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3"/>
          <p:cNvSpPr txBox="1"/>
          <p:nvPr/>
        </p:nvSpPr>
        <p:spPr>
          <a:xfrm>
            <a:off x="4391825" y="4517125"/>
            <a:ext cx="45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Entering Live Chat Server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4"/>
          <p:cNvSpPr/>
          <p:nvPr/>
        </p:nvSpPr>
        <p:spPr>
          <a:xfrm>
            <a:off x="311760" y="1171440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25" y="245475"/>
            <a:ext cx="7817500" cy="4138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4"/>
          <p:cNvSpPr txBox="1"/>
          <p:nvPr/>
        </p:nvSpPr>
        <p:spPr>
          <a:xfrm>
            <a:off x="837225" y="4485550"/>
            <a:ext cx="7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User asked to re-frame in case of an inappropriate message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2 Community Forums</a:t>
            </a: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311760" y="1171440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/>
        </p:nvSpPr>
        <p:spPr>
          <a:xfrm>
            <a:off x="2517775" y="4617950"/>
            <a:ext cx="38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Use of Forums in educational platforms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25" y="1057250"/>
            <a:ext cx="8046275" cy="35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512640" y="275400"/>
            <a:ext cx="8118000" cy="476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A Project Report on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Chat-Server Support for addressing FAQ’s     about creative learning 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in partial fulfillment of the degree of</a:t>
            </a:r>
            <a:b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Engineering(Sem-8)</a:t>
            </a:r>
            <a:r>
              <a:rPr lang="en-IN" sz="1800">
                <a:solidFill>
                  <a:schemeClr val="lt1"/>
                </a:solidFill>
              </a:rPr>
              <a:t> </a:t>
            </a:r>
            <a:r>
              <a:rPr b="0" i="0" lang="en-I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TECHNOLOGY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Shridhar Joshi </a:t>
            </a: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19104034</a:t>
            </a: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Akshada Warik </a:t>
            </a: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19104042</a:t>
            </a: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Rathod </a:t>
            </a: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19104057</a:t>
            </a: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8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Anagha Aher</a:t>
            </a: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2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 Testing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6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 Cases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7"/>
          <p:cNvSpPr/>
          <p:nvPr/>
        </p:nvSpPr>
        <p:spPr>
          <a:xfrm>
            <a:off x="311760" y="1171440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0" y="1766100"/>
            <a:ext cx="8519699" cy="1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8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2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 Result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8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5.1 Analysis Bot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9"/>
          <p:cNvSpPr/>
          <p:nvPr/>
        </p:nvSpPr>
        <p:spPr>
          <a:xfrm>
            <a:off x="311760" y="1171440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50" y="1057250"/>
            <a:ext cx="3805075" cy="360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400" y="1067000"/>
            <a:ext cx="3687024" cy="360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9"/>
          <p:cNvSpPr txBox="1"/>
          <p:nvPr/>
        </p:nvSpPr>
        <p:spPr>
          <a:xfrm>
            <a:off x="1051100" y="4682250"/>
            <a:ext cx="76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  Working of Analysis Bot in case of an Appropriate statement or Inappropriate statement.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5.2 Analysis Dashboard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0"/>
          <p:cNvSpPr/>
          <p:nvPr/>
        </p:nvSpPr>
        <p:spPr>
          <a:xfrm>
            <a:off x="311760" y="1171440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50" y="1171450"/>
            <a:ext cx="8249975" cy="35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200" u="none" cap="none" strike="noStrike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6. Conclusion and Future Scope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1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.1 Conclusion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82" name="Google Shape;282;p52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uses NLP approach to build this educational chat server.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which we have developed is an abuse detection bot which helps to identify and minimize offensive contents in online learning platforms.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created a generative chatbot that responds automatically, is available constantly, and also saves time by reducing the need for human interaction.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3"/>
          <p:cNvSpPr/>
          <p:nvPr/>
        </p:nvSpPr>
        <p:spPr>
          <a:xfrm>
            <a:off x="311760" y="4449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6.2 Future Scope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3"/>
          <p:cNvSpPr/>
          <p:nvPr/>
        </p:nvSpPr>
        <p:spPr>
          <a:xfrm>
            <a:off x="311760" y="1171440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50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Live chat servers can be used to integrate virtual and augmented reality technology to provide immersive and interactive chat experiences. </a:t>
            </a:r>
            <a:r>
              <a:rPr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0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Live chat servers could evolve to include voice and video chat capabilities, enabling users to have more natural and interactive conversations. </a:t>
            </a:r>
            <a:r>
              <a:rPr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Live chat servers could provide multi-language support to cater to a global audience. </a:t>
            </a:r>
            <a:r>
              <a:rPr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analysis bot should be able to detect and flag abusive content in multiple languages.</a:t>
            </a:r>
            <a:r>
              <a:rPr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Publication</a:t>
            </a:r>
            <a:endParaRPr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Paper entitled “Developing Chat Server For Addressing FAQ’s about Creative Learning” is accepted at “IC3SEA 2023: International Conference 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Contemporary Challenges in Science and its Engineering Applications” and will be presented by “Shridhar Joshi”.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2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5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/>
          <p:nvPr/>
        </p:nvSpPr>
        <p:spPr>
          <a:xfrm>
            <a:off x="512640" y="1893240"/>
            <a:ext cx="8118000" cy="152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rgbClr val="FFFB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1.Project Conception and Initiation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/>
          <p:nvPr/>
        </p:nvSpPr>
        <p:spPr>
          <a:xfrm>
            <a:off x="512640" y="3840480"/>
            <a:ext cx="811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Abstract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an analysis bot to scan for inappropriate words and if found, the message will be highlighted and will not be uploaded to the server.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helps to maintain the quality of chats on popular e-learning platforms.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Classifier will be used for performing classification.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Objectives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1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a live-chat server using Node, Express.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community forum for educational discussion using HTML5, CSS3 and JS5.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“Bag of Words” approach and Decision Tree Classifier to categorize the sentiment of the comments and filter out inappropriate data.</a:t>
            </a:r>
            <a:endParaRPr sz="2000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Generative chatbot and train the bot for guiding users.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2000">
                <a:solidFill>
                  <a:srgbClr val="2021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reliable results by aggregating and extracting valuable information by all the data collected and display it on the dashboard.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/>
          <p:nvPr/>
        </p:nvSpPr>
        <p:spPr>
          <a:xfrm>
            <a:off x="311747" y="319560"/>
            <a:ext cx="85197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1.3 Literature Review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2"/>
          <p:cNvSpPr/>
          <p:nvPr/>
        </p:nvSpPr>
        <p:spPr>
          <a:xfrm>
            <a:off x="311760" y="1171440"/>
            <a:ext cx="851970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32"/>
          <p:cNvGraphicFramePr/>
          <p:nvPr/>
        </p:nvGraphicFramePr>
        <p:xfrm>
          <a:off x="203875" y="8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{EFD0683F-30BE-4CE1-ABF1-D5ACC47DA13A}</a:tableStyleId>
              </a:tblPr>
              <a:tblGrid>
                <a:gridCol w="568625"/>
                <a:gridCol w="2596650"/>
                <a:gridCol w="1375175"/>
                <a:gridCol w="1839275"/>
                <a:gridCol w="2165625"/>
              </a:tblGrid>
              <a:tr h="53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Sr.No</a:t>
                      </a:r>
                      <a:endParaRPr b="1" sz="13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b="1" sz="13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b="1" sz="13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 &amp; Algorithms</a:t>
                      </a:r>
                      <a:endParaRPr b="1" sz="13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00">
                          <a:solidFill>
                            <a:srgbClr val="16151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Benefits</a:t>
                      </a:r>
                      <a:endParaRPr b="1" sz="1300">
                        <a:solidFill>
                          <a:srgbClr val="16151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7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1.</a:t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People’s Behavior Analysis in Chat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Message using Natural Language Processing - 2021</a:t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V.Selina Annie Retna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Prof. P. Brundha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Dr. RajKumar G</a:t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Deep Learning, NLP, Sentiment Analysis,Text Mining</a:t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</a:rPr>
                        <a:t>1.Positive &amp; negative statements by each user </a:t>
                      </a:r>
                      <a:endParaRPr sz="1000">
                        <a:solidFill>
                          <a:srgbClr val="16151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</a:rPr>
                        <a:t>2.Business users can analyze</a:t>
                      </a:r>
                      <a:endParaRPr sz="1100">
                        <a:solidFill>
                          <a:srgbClr val="161513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4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2.</a:t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Real Time Emotion Support System in Text Mining - 2021</a:t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R.S.Ramya 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Sandhya 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K K.R.Venugopal</a:t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Deep Belief Network,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Sentiment Analysis,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Text-Mining</a:t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</a:rPr>
                        <a:t>1. Predicting user rating from user comments</a:t>
                      </a:r>
                      <a:endParaRPr sz="1000">
                        <a:solidFill>
                          <a:srgbClr val="16151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</a:rPr>
                        <a:t>2. Saves time as compared to other baseline methods.</a:t>
                      </a:r>
                      <a:endParaRPr sz="1000">
                        <a:solidFill>
                          <a:srgbClr val="16151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</a:rPr>
                        <a:t>3. shows highest accuracy(75.85%)</a:t>
                      </a:r>
                      <a:endParaRPr sz="1100">
                        <a:solidFill>
                          <a:srgbClr val="161513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5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3.</a:t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A Comparative Approach to Naive Bayes Classifier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and Support Vector Machine for Email Spam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Classification - 2020</a:t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Thae Ma Ma, Kunihito YAMAMORI,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Aye Thida</a:t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Naive Bayes,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SVM, 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Hidden Markov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Model, k nearest neighbor,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  <a:highlight>
                            <a:srgbClr val="FFFBF0"/>
                          </a:highlight>
                        </a:rPr>
                        <a:t>Neural Networks,</a:t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61513"/>
                        </a:solidFill>
                        <a:highlight>
                          <a:srgbClr val="FFFBF0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</a:rPr>
                        <a:t>1.Distinguish between spam and legitimate emails</a:t>
                      </a:r>
                      <a:endParaRPr sz="1000">
                        <a:solidFill>
                          <a:srgbClr val="16151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>
                          <a:solidFill>
                            <a:srgbClr val="161513"/>
                          </a:solidFill>
                        </a:rPr>
                        <a:t>2.Higher accuracy</a:t>
                      </a:r>
                      <a:endParaRPr sz="1100">
                        <a:solidFill>
                          <a:srgbClr val="161513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1.4 Problem Definition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e-learning systems lack a 24-hour chat service where students may ask questions about their courses.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users can end up wasting time as a result of this.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notorious people may post remarks that might negatively affect other users' learning opportunities or sentiments in a variety of ways.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offensive comments violate the sites' decorum, cause member conflict, and may have negative effects on the members' mental and emotional well-being.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 Scope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4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Students can use live chat to get real-time support from teachers or tutors. </a:t>
            </a:r>
            <a:r>
              <a:rPr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Live chat servers can facilitate collaborative learning among students.</a:t>
            </a:r>
            <a:r>
              <a:rPr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Live chat servers can be used in distance education programs to facilitate communication between teachers and students who are located in different parts of the world.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Abuse detection bot is to help create a safe and positive learning environment by detecting and flagging any inappropriate, offensive, or abusive behavior.</a:t>
            </a:r>
            <a:r>
              <a:rPr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/>
          <p:nvPr/>
        </p:nvSpPr>
        <p:spPr>
          <a:xfrm>
            <a:off x="311760" y="444960"/>
            <a:ext cx="8519760" cy="61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Technology stack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5"/>
          <p:cNvSpPr/>
          <p:nvPr/>
        </p:nvSpPr>
        <p:spPr>
          <a:xfrm>
            <a:off x="311760" y="1171440"/>
            <a:ext cx="8519760" cy="3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HTML5, CSS3, JS5- Used to create a frontend web application.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(16.16.0)- Node.Js is used in the implementation of live-chat server.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 (4.18.1)- Express is used to build backend API’s.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36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3 (3.9.2)- Python 3 will be used to implement algorithms for text analysis.</a:t>
            </a: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