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90" r:id="rId15"/>
    <p:sldId id="268" r:id="rId16"/>
    <p:sldId id="291" r:id="rId17"/>
    <p:sldId id="269" r:id="rId18"/>
    <p:sldId id="272" r:id="rId19"/>
    <p:sldId id="287" r:id="rId20"/>
    <p:sldId id="288" r:id="rId21"/>
    <p:sldId id="289" r:id="rId22"/>
    <p:sldId id="273" r:id="rId23"/>
    <p:sldId id="285" r:id="rId24"/>
    <p:sldId id="274" r:id="rId25"/>
    <p:sldId id="286" r:id="rId26"/>
    <p:sldId id="292" r:id="rId27"/>
    <p:sldId id="293" r:id="rId28"/>
    <p:sldId id="294" r:id="rId29"/>
    <p:sldId id="275" r:id="rId30"/>
    <p:sldId id="281" r:id="rId31"/>
    <p:sldId id="276" r:id="rId32"/>
    <p:sldId id="277" r:id="rId33"/>
    <p:sldId id="278" r:id="rId34"/>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9B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CBE321A-ECD9-485C-9093-1749C29D4FAD}"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F6FC"/>
          </a:solidFill>
        </a:fill>
      </a:tcStyle>
    </a:wholeTbl>
    <a:band1H>
      <a:tcStyle>
        <a:tcBdr/>
        <a:fill>
          <a:solidFill>
            <a:srgbClr val="D1ECF9"/>
          </a:solidFill>
        </a:fill>
      </a:tcStyle>
    </a:band1H>
    <a:band2H>
      <a:tcStyle>
        <a:tcBdr/>
      </a:tcStyle>
    </a:band2H>
    <a:band1V>
      <a:tcStyle>
        <a:tcBdr/>
        <a:fill>
          <a:solidFill>
            <a:srgbClr val="D1ECF9"/>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611028" cy="627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720185" y="0"/>
            <a:ext cx="3611028" cy="627215"/>
          </a:xfrm>
          <a:prstGeom prst="rect">
            <a:avLst/>
          </a:prstGeom>
        </p:spPr>
        <p:txBody>
          <a:bodyPr vert="horz" lIns="91440" tIns="45720" rIns="91440" bIns="45720" rtlCol="0"/>
          <a:lstStyle>
            <a:lvl1pPr algn="r">
              <a:defRPr sz="1200"/>
            </a:lvl1pPr>
          </a:lstStyle>
          <a:p>
            <a:fld id="{3EFD42F7-718C-4B98-AAEC-167E6DDD60A7}" type="datetimeFigureOut">
              <a:rPr lang="en-US" smtClean="0"/>
              <a:t>5/3/2023</a:t>
            </a:fld>
            <a:endParaRPr lang="en-US"/>
          </a:p>
        </p:txBody>
      </p:sp>
      <p:sp>
        <p:nvSpPr>
          <p:cNvPr id="4" name="Slide Image Placeholder 3"/>
          <p:cNvSpPr>
            <a:spLocks noGrp="1" noRot="1" noChangeAspect="1"/>
          </p:cNvSpPr>
          <p:nvPr>
            <p:ph type="sldImg" idx="2"/>
          </p:nvPr>
        </p:nvSpPr>
        <p:spPr>
          <a:xfrm>
            <a:off x="416306" y="1562610"/>
            <a:ext cx="7500529" cy="42190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33314" y="6016049"/>
            <a:ext cx="6666513" cy="492222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1873668"/>
            <a:ext cx="3611028" cy="627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720185" y="11873668"/>
            <a:ext cx="3611028" cy="627214"/>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092829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15925" y="1562100"/>
            <a:ext cx="7500938" cy="421957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570781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panose="020B0604020202020204"/>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panose="020B0604020202020204"/>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panose="020B0604020202020204"/>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panose="020B0604020202020204"/>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panose="020B0604020202020204"/>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panose="020B0604020202020204"/>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panose="020B0604020202020204"/>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IN" sz="3200" b="0" strike="noStrike" spc="-1">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IN" sz="2800" b="0" strike="noStrike" spc="-1">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IN" sz="2400" b="0" strike="noStrike" spc="-1">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IN" sz="2000" b="0" strike="noStrike" spc="-1">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IN" sz="2000" b="0" strike="noStrike" spc="-1">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IN" sz="2000" b="0" strike="noStrike" spc="-1">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IN"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panose="020B0604020202020204"/>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1800" b="0" strike="noStrike" spc="-1">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IN" sz="1800" b="0" strike="noStrike" spc="-1">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1800" b="0" strike="noStrike" spc="-1">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IN" sz="1800" b="0" strike="noStrike" spc="-1">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a:fillRect/>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panose="02020603050405020304"/>
                <a:ea typeface="Times New Roman" panose="02020603050405020304"/>
              </a:rPr>
              <a:t>Department of Information Technology</a:t>
            </a:r>
            <a:endParaRPr lang="en-IN" sz="3000" b="0" strike="noStrike" spc="-1" dirty="0">
              <a:latin typeface="Arial" panose="020B0604020202020204"/>
            </a:endParaRPr>
          </a:p>
          <a:p>
            <a:pPr algn="ctr">
              <a:lnSpc>
                <a:spcPct val="100000"/>
              </a:lnSpc>
            </a:pPr>
            <a:r>
              <a:rPr lang="en-IN" sz="3000" b="1" strike="noStrike" spc="-1" dirty="0">
                <a:solidFill>
                  <a:srgbClr val="FFFBF0"/>
                </a:solidFill>
                <a:latin typeface="Times New Roman" panose="02020603050405020304"/>
                <a:ea typeface="Times New Roman" panose="02020603050405020304"/>
              </a:rPr>
              <a:t>NBA Accredited</a:t>
            </a:r>
            <a:r>
              <a:rPr dirty="0"/>
              <a:t/>
            </a:r>
            <a:br>
              <a:rPr dirty="0"/>
            </a:br>
            <a:r>
              <a:rPr lang="en-IN" sz="2400" b="0" strike="noStrike" spc="-1" dirty="0">
                <a:solidFill>
                  <a:srgbClr val="FFFBF0"/>
                </a:solidFill>
                <a:latin typeface="Times New Roman" panose="02020603050405020304"/>
                <a:ea typeface="Times New Roman" panose="02020603050405020304"/>
              </a:rPr>
              <a:t>A.P. Shah Institute of Technology</a:t>
            </a:r>
            <a:r>
              <a:rPr dirty="0"/>
              <a:t/>
            </a:r>
            <a:br>
              <a:rPr dirty="0"/>
            </a:br>
            <a:r>
              <a:rPr lang="en-IN" sz="2400" b="0" strike="noStrike" spc="-1" dirty="0" err="1">
                <a:solidFill>
                  <a:srgbClr val="FFFBF0"/>
                </a:solidFill>
                <a:latin typeface="Times New Roman" panose="02020603050405020304"/>
                <a:ea typeface="Times New Roman" panose="02020603050405020304"/>
              </a:rPr>
              <a:t>G.B.Road</a:t>
            </a:r>
            <a:r>
              <a:rPr lang="en-IN" sz="2400" b="0" strike="noStrike" spc="-1" dirty="0" smtClean="0">
                <a:solidFill>
                  <a:srgbClr val="FFFBF0"/>
                </a:solidFill>
                <a:latin typeface="Times New Roman" panose="02020603050405020304"/>
                <a:ea typeface="Times New Roman" panose="02020603050405020304"/>
              </a:rPr>
              <a:t>, </a:t>
            </a:r>
            <a:r>
              <a:rPr lang="en-IN" sz="2400" b="0" strike="noStrike" spc="-1" dirty="0" err="1" smtClean="0">
                <a:solidFill>
                  <a:srgbClr val="FFFBF0"/>
                </a:solidFill>
                <a:latin typeface="Times New Roman" panose="02020603050405020304"/>
                <a:ea typeface="Times New Roman" panose="02020603050405020304"/>
              </a:rPr>
              <a:t>Kasarvadavli</a:t>
            </a:r>
            <a:r>
              <a:rPr lang="en-IN" sz="2400" b="0" strike="noStrike" spc="-1" dirty="0">
                <a:solidFill>
                  <a:srgbClr val="FFFBF0"/>
                </a:solidFill>
                <a:latin typeface="Times New Roman" panose="02020603050405020304"/>
                <a:ea typeface="Times New Roman" panose="02020603050405020304"/>
              </a:rPr>
              <a:t>, Thane(W), Mumbai-400615</a:t>
            </a:r>
            <a:r>
              <a:rPr dirty="0"/>
              <a:t/>
            </a:r>
            <a:br>
              <a:rPr dirty="0"/>
            </a:br>
            <a:r>
              <a:rPr lang="en-IN" sz="2400" b="0" strike="noStrike" spc="-1" dirty="0">
                <a:solidFill>
                  <a:srgbClr val="FFFBF0"/>
                </a:solidFill>
                <a:latin typeface="Times New Roman" panose="02020603050405020304"/>
                <a:ea typeface="Times New Roman" panose="02020603050405020304"/>
              </a:rPr>
              <a:t>UNIVERSITY OF MUMBAI</a:t>
            </a:r>
            <a:r>
              <a:rPr dirty="0"/>
              <a:t/>
            </a:r>
            <a:br>
              <a:rPr dirty="0"/>
            </a:br>
            <a:r>
              <a:rPr lang="en-IN" sz="2400" b="0" strike="noStrike" spc="-1" dirty="0">
                <a:solidFill>
                  <a:srgbClr val="FFFBF0"/>
                </a:solidFill>
                <a:latin typeface="Times New Roman" panose="02020603050405020304"/>
                <a:ea typeface="Times New Roman" panose="02020603050405020304"/>
              </a:rPr>
              <a:t>Academic Year 2022-2023</a:t>
            </a:r>
            <a:endParaRPr lang="en-IN" sz="2400" b="0" strike="noStrike" spc="-1" dirty="0">
              <a:latin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panose="02020603050405020304"/>
                <a:ea typeface="Times New Roman" panose="02020603050405020304"/>
              </a:rPr>
              <a:t>1.7 Benefits for environment &amp; Society</a:t>
            </a:r>
            <a:endParaRPr lang="en-IN" sz="3000" b="0" strike="noStrike" spc="-1" dirty="0">
              <a:latin typeface="Arial" panose="020B0604020202020204"/>
            </a:endParaRPr>
          </a:p>
        </p:txBody>
      </p:sp>
      <p:sp>
        <p:nvSpPr>
          <p:cNvPr id="9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app promotes early childhood education, which can lead to a better-educated society in the future.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providing an easy and interesting way of learning, the app can help reduce the educational gap among children</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app can be used by children all around the world, promoting a more accessible and inclusive learning environment.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the app can have a positive impact on society by promoting education and inclusivity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2229571"/>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dirty="0">
                <a:solidFill>
                  <a:srgbClr val="FFFBF0"/>
                </a:solidFill>
                <a:latin typeface="Times New Roman" panose="02020603050405020304"/>
                <a:ea typeface="Times New Roman" panose="02020603050405020304"/>
              </a:rPr>
              <a:t>2. Project Design</a:t>
            </a:r>
            <a:endParaRPr lang="en-IN" sz="4200" b="0" strike="noStrike" spc="-1" dirty="0">
              <a:latin typeface="Arial" panose="020B0604020202020204"/>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7539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panose="02020603050405020304"/>
                <a:ea typeface="Times New Roman" panose="02020603050405020304"/>
              </a:rPr>
              <a:t>2.1 Proposed System</a:t>
            </a:r>
            <a:endParaRPr lang="en-IN" sz="3000" b="0" strike="noStrike" spc="-1" dirty="0">
              <a:latin typeface="Arial" panose="020B0604020202020204"/>
            </a:endParaRPr>
          </a:p>
        </p:txBody>
      </p:sp>
      <p:sp>
        <p:nvSpPr>
          <p:cNvPr id="101" name="CustomShape 2"/>
          <p:cNvSpPr/>
          <p:nvPr/>
        </p:nvSpPr>
        <p:spPr>
          <a:xfrm>
            <a:off x="227677" y="908681"/>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system will be an educational gaming application designed for students between the ages of 3 and 7 years.</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system will incorporate game-based elements to promote active learning and problem-solving skills.</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application will feature a variety of games and activities that satisfy both fun and educational objectives.</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application will include assessment tools such as math quizzes to help students evaluate their learning and identify areas where they may need additional support.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system will be designed to be user-friendly and easy to navigate for both children and parents.</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system will be designed to be compatible with Android platform can ensure a wider reach.</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7539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panose="02020603050405020304"/>
                <a:ea typeface="Times New Roman" panose="02020603050405020304"/>
              </a:rPr>
              <a:t>2.1 Proposed System</a:t>
            </a:r>
            <a:endParaRPr lang="en-IN" sz="3000" b="0" strike="noStrike" spc="-1">
              <a:latin typeface="Arial" panose="020B0604020202020204"/>
            </a:endParaRPr>
          </a:p>
        </p:txBody>
      </p:sp>
      <p:sp>
        <p:nvSpPr>
          <p:cNvPr id="10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935" indent="0">
              <a:lnSpc>
                <a:spcPct val="115000"/>
              </a:lnSpc>
              <a:buClr>
                <a:srgbClr val="000000"/>
              </a:buClr>
              <a:buFont typeface="Old Standard TT" panose="00000500000000000000"/>
              <a:buNone/>
            </a:pPr>
            <a:r>
              <a:rPr lang="en-IN" sz="1800" b="0" strike="noStrike" spc="-1">
                <a:solidFill>
                  <a:srgbClr val="000000"/>
                </a:solidFill>
                <a:latin typeface="Old Standard TT" panose="00000500000000000000"/>
                <a:ea typeface="Old Standard TT" panose="00000500000000000000"/>
              </a:rPr>
              <a:t>           </a:t>
            </a:r>
            <a:endParaRPr lang="en-IN" sz="1800" b="0" strike="noStrike" spc="-1">
              <a:latin typeface="Arial" panose="020B0604020202020204"/>
            </a:endParaRPr>
          </a:p>
        </p:txBody>
      </p:sp>
      <p:pic>
        <p:nvPicPr>
          <p:cNvPr id="209" name="Google Shape;209;p9"/>
          <p:cNvPicPr preferRelativeResize="0"/>
          <p:nvPr/>
        </p:nvPicPr>
        <p:blipFill>
          <a:blip r:embed="rId2"/>
          <a:stretch>
            <a:fillRect/>
          </a:stretch>
        </p:blipFill>
        <p:spPr>
          <a:xfrm>
            <a:off x="226695" y="539750"/>
            <a:ext cx="8718550" cy="4311650"/>
          </a:xfrm>
          <a:prstGeom prst="rect">
            <a:avLst/>
          </a:prstGeom>
          <a:noFill/>
          <a:ln>
            <a:noFill/>
          </a:ln>
        </p:spPr>
      </p:pic>
    </p:spTree>
    <p:extLst>
      <p:ext uri="{BB962C8B-B14F-4D97-AF65-F5344CB8AC3E}">
        <p14:creationId xmlns:p14="http://schemas.microsoft.com/office/powerpoint/2010/main" val="3940958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panose="02020603050405020304"/>
                <a:ea typeface="Times New Roman" panose="02020603050405020304"/>
              </a:rPr>
              <a:t>2.2 Design(Flow Of Modules)</a:t>
            </a:r>
            <a:endParaRPr lang="en-IN" sz="3000" b="0" strike="noStrike" spc="-1">
              <a:latin typeface="Arial" panose="020B0604020202020204"/>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265">
              <a:lnSpc>
                <a:spcPct val="115000"/>
              </a:lnSpc>
              <a:buClr>
                <a:srgbClr val="000000"/>
              </a:buClr>
              <a:buFont typeface="Old Standard TT" panose="00000500000000000000"/>
              <a:buChar char="●"/>
            </a:pPr>
            <a:r>
              <a:rPr lang="en-IN" sz="1800" b="0" strike="noStrike" spc="-1">
                <a:solidFill>
                  <a:srgbClr val="000000"/>
                </a:solidFill>
                <a:latin typeface="Old Standard TT" panose="00000500000000000000"/>
                <a:ea typeface="Old Standard TT" panose="00000500000000000000"/>
              </a:rPr>
              <a:t>          </a:t>
            </a:r>
            <a:endParaRPr lang="en-IN" sz="1800" b="0" strike="noStrike" spc="-1">
              <a:latin typeface="Arial" panose="020B0604020202020204"/>
            </a:endParaRPr>
          </a:p>
          <a:p>
            <a:pPr marL="457200" indent="-227965">
              <a:lnSpc>
                <a:spcPct val="115000"/>
              </a:lnSpc>
            </a:pPr>
            <a:endParaRPr lang="en-IN" sz="1800" b="0" strike="noStrike" spc="-1">
              <a:latin typeface="Arial" panose="020B0604020202020204"/>
            </a:endParaRPr>
          </a:p>
        </p:txBody>
      </p:sp>
      <p:pic>
        <p:nvPicPr>
          <p:cNvPr id="218" name="Google Shape;218;g23964f0f1c5_0_0"/>
          <p:cNvPicPr preferRelativeResize="0"/>
          <p:nvPr/>
        </p:nvPicPr>
        <p:blipFill rotWithShape="1">
          <a:blip r:embed="rId2"/>
          <a:srcRect l="9053" r="4306" b="3956"/>
          <a:stretch>
            <a:fillRect/>
          </a:stretch>
        </p:blipFill>
        <p:spPr>
          <a:xfrm>
            <a:off x="311761" y="1171575"/>
            <a:ext cx="8228990" cy="358711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12395" y="117935"/>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panose="02020603050405020304"/>
                <a:ea typeface="Times New Roman" panose="02020603050405020304"/>
              </a:rPr>
              <a:t>2.3 Description Of Use Case</a:t>
            </a:r>
            <a:endParaRPr lang="en-IN" sz="3000" b="0" strike="noStrike" spc="-1" dirty="0">
              <a:latin typeface="Arial" panose="020B0604020202020204"/>
            </a:endParaRPr>
          </a:p>
        </p:txBody>
      </p:sp>
      <p:sp>
        <p:nvSpPr>
          <p:cNvPr id="10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sp>
        <p:nvSpPr>
          <p:cNvPr id="2" name="Rectangle 1"/>
          <p:cNvSpPr/>
          <p:nvPr/>
        </p:nvSpPr>
        <p:spPr>
          <a:xfrm>
            <a:off x="311760" y="730295"/>
            <a:ext cx="8369785" cy="3970318"/>
          </a:xfrm>
          <a:prstGeom prst="rect">
            <a:avLst/>
          </a:prstGeom>
        </p:spPr>
        <p:txBody>
          <a:bodyPr wrap="square">
            <a:sp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use-case diagram describes the high-level functions and scope of the system, as </a:t>
            </a:r>
            <a:r>
              <a:rPr lang="en-US" dirty="0" smtClean="0">
                <a:latin typeface="Times New Roman" panose="02020603050405020304" pitchFamily="18" charset="0"/>
                <a:cs typeface="Times New Roman" panose="02020603050405020304" pitchFamily="18" charset="0"/>
              </a:rPr>
              <a:t>   well </a:t>
            </a:r>
            <a:r>
              <a:rPr lang="en-US" dirty="0">
                <a:latin typeface="Times New Roman" panose="02020603050405020304" pitchFamily="18" charset="0"/>
                <a:cs typeface="Times New Roman" panose="02020603050405020304" pitchFamily="18" charset="0"/>
              </a:rPr>
              <a:t>as the interactions between the system and its actors.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actor in this use case diagram is the user, who interacts with the system to select </a:t>
            </a:r>
            <a:r>
              <a:rPr lang="en-US" dirty="0" smtClean="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play different games.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splash screen will appear first, followed by the main dashboard where the user can select a game from a list of different games.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has two options to start playing the game: they can learn how to play through a guide, or they can directly start the game.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Once the game is over, the user has two options to play the game again or go back to the home page, which can redirect them to the game page, or they can exit from the game.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user wants to play a different game, they can follow the same process for that game.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also has the option to go forward to the next level of the game after finishing the current level.</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581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12395" y="117935"/>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panose="02020603050405020304"/>
                <a:ea typeface="Times New Roman" panose="02020603050405020304"/>
              </a:rPr>
              <a:t>2.3 Description Of Use Case</a:t>
            </a:r>
            <a:endParaRPr lang="en-IN" sz="3000" b="0" strike="noStrike" spc="-1">
              <a:latin typeface="Arial" panose="020B0604020202020204"/>
            </a:endParaRPr>
          </a:p>
        </p:txBody>
      </p:sp>
      <p:sp>
        <p:nvSpPr>
          <p:cNvPr id="10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4" name="Picture 3"/>
          <p:cNvPicPr>
            <a:picLocks noChangeAspect="1"/>
          </p:cNvPicPr>
          <p:nvPr/>
        </p:nvPicPr>
        <p:blipFill>
          <a:blip r:embed="rId2"/>
          <a:stretch>
            <a:fillRect/>
          </a:stretch>
        </p:blipFill>
        <p:spPr>
          <a:xfrm>
            <a:off x="767255" y="730295"/>
            <a:ext cx="8147685" cy="411416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l">
              <a:lnSpc>
                <a:spcPct val="100000"/>
              </a:lnSpc>
            </a:pPr>
            <a:r>
              <a:rPr lang="en-GB" sz="4200" b="1">
                <a:solidFill>
                  <a:srgbClr val="FFFBF0"/>
                </a:solidFill>
                <a:latin typeface="Times New Roman" panose="02020603050405020304"/>
                <a:ea typeface="Times New Roman" panose="02020603050405020304"/>
                <a:cs typeface="Times New Roman" panose="02020603050405020304"/>
                <a:sym typeface="Times New Roman" panose="02020603050405020304"/>
              </a:rPr>
              <a:t>3. Implementation</a:t>
            </a:r>
            <a:endParaRPr sz="4200" b="1" strike="noStrike">
              <a:solidFill>
                <a:srgbClr val="FFFBF0"/>
              </a:solidFill>
              <a:latin typeface="Times New Roman" panose="02020603050405020304"/>
              <a:ea typeface="Times New Roman" panose="02020603050405020304"/>
              <a:cs typeface="Times New Roman" panose="02020603050405020304"/>
              <a:sym typeface="Times New Roman" panose="02020603050405020304"/>
            </a:endParaRPr>
          </a:p>
          <a:p>
            <a:pPr>
              <a:lnSpc>
                <a:spcPct val="100000"/>
              </a:lnSpc>
            </a:pPr>
            <a:endParaRPr lang="en-IN" sz="4200" b="1" strike="noStrike" spc="-1">
              <a:solidFill>
                <a:srgbClr val="FFFBF0"/>
              </a:solidFill>
              <a:latin typeface="Old Standard TT" panose="00000500000000000000"/>
              <a:ea typeface="Old Standard TT" panose="00000500000000000000"/>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5.jpeg"/>
          <p:cNvPicPr>
            <a:picLocks noChangeAspect="1"/>
          </p:cNvPicPr>
          <p:nvPr/>
        </p:nvPicPr>
        <p:blipFill>
          <a:blip r:embed="rId3" cstate="print"/>
          <a:stretch>
            <a:fillRect/>
          </a:stretch>
        </p:blipFill>
        <p:spPr>
          <a:xfrm>
            <a:off x="80645" y="287020"/>
            <a:ext cx="4291658" cy="4569460"/>
          </a:xfrm>
          <a:prstGeom prst="rect">
            <a:avLst/>
          </a:prstGeom>
        </p:spPr>
      </p:pic>
      <p:pic>
        <p:nvPicPr>
          <p:cNvPr id="11" name="image6.jpeg"/>
          <p:cNvPicPr>
            <a:picLocks noChangeAspect="1"/>
          </p:cNvPicPr>
          <p:nvPr/>
        </p:nvPicPr>
        <p:blipFill>
          <a:blip r:embed="rId4" cstate="print"/>
          <a:stretch>
            <a:fillRect/>
          </a:stretch>
        </p:blipFill>
        <p:spPr>
          <a:xfrm>
            <a:off x="4570730" y="287020"/>
            <a:ext cx="4438015" cy="45700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8.jpeg"/>
          <p:cNvPicPr>
            <a:picLocks noChangeAspect="1"/>
          </p:cNvPicPr>
          <p:nvPr/>
        </p:nvPicPr>
        <p:blipFill>
          <a:blip r:embed="rId2" cstate="print"/>
          <a:stretch>
            <a:fillRect/>
          </a:stretch>
        </p:blipFill>
        <p:spPr>
          <a:xfrm>
            <a:off x="73660" y="321310"/>
            <a:ext cx="4217035" cy="4302760"/>
          </a:xfrm>
          <a:prstGeom prst="rect">
            <a:avLst/>
          </a:prstGeom>
        </p:spPr>
      </p:pic>
      <p:pic>
        <p:nvPicPr>
          <p:cNvPr id="17" name="image9.jpeg"/>
          <p:cNvPicPr>
            <a:picLocks noChangeAspect="1"/>
          </p:cNvPicPr>
          <p:nvPr/>
        </p:nvPicPr>
        <p:blipFill>
          <a:blip r:embed="rId3" cstate="print"/>
          <a:stretch>
            <a:fillRect/>
          </a:stretch>
        </p:blipFill>
        <p:spPr>
          <a:xfrm>
            <a:off x="4613275" y="321945"/>
            <a:ext cx="4448810" cy="4302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2640" y="275400"/>
            <a:ext cx="8118000" cy="476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dirty="0" smtClean="0">
                <a:latin typeface="Times New Roman" panose="02020603050405020304"/>
                <a:ea typeface="Times New Roman" panose="02020603050405020304"/>
              </a:rPr>
              <a:t>A </a:t>
            </a:r>
            <a:r>
              <a:rPr lang="en-IN" sz="1800" b="0" strike="noStrike" spc="-1" dirty="0">
                <a:latin typeface="Times New Roman" panose="02020603050405020304"/>
                <a:ea typeface="Times New Roman" panose="02020603050405020304"/>
              </a:rPr>
              <a:t>Project Report on</a:t>
            </a:r>
            <a:r>
              <a:rPr dirty="0"/>
              <a:t/>
            </a:r>
            <a:br>
              <a:rPr dirty="0"/>
            </a:br>
            <a:r>
              <a:rPr lang="en-US" sz="2400" b="1" dirty="0"/>
              <a:t>Go-</a:t>
            </a:r>
            <a:r>
              <a:rPr lang="en-US" sz="2400" b="1" dirty="0" err="1"/>
              <a:t>Brainous</a:t>
            </a:r>
            <a:r>
              <a:rPr lang="en-US" sz="2400" b="1" dirty="0"/>
              <a:t>: An AI based Educational App for Kids</a:t>
            </a:r>
            <a:r>
              <a:rPr dirty="0"/>
              <a:t/>
            </a:r>
            <a:br>
              <a:rPr dirty="0"/>
            </a:br>
            <a:r>
              <a:rPr lang="en-IN" sz="1800" b="0" strike="noStrike" spc="-1" dirty="0">
                <a:latin typeface="Times New Roman" panose="02020603050405020304"/>
                <a:ea typeface="Times New Roman" panose="02020603050405020304"/>
              </a:rPr>
              <a:t>Submitted in partial </a:t>
            </a:r>
            <a:r>
              <a:rPr lang="en-IN" sz="1800" b="0" strike="noStrike" spc="-1" dirty="0" err="1">
                <a:latin typeface="Times New Roman" panose="02020603050405020304"/>
                <a:ea typeface="Times New Roman" panose="02020603050405020304"/>
              </a:rPr>
              <a:t>fulfillment</a:t>
            </a:r>
            <a:r>
              <a:rPr lang="en-IN" sz="1800" b="0" strike="noStrike" spc="-1" dirty="0">
                <a:latin typeface="Times New Roman" panose="02020603050405020304"/>
                <a:ea typeface="Times New Roman" panose="02020603050405020304"/>
              </a:rPr>
              <a:t> of the degree of</a:t>
            </a:r>
            <a:r>
              <a:rPr dirty="0"/>
              <a:t/>
            </a:r>
            <a:br>
              <a:rPr dirty="0"/>
            </a:br>
            <a:r>
              <a:rPr lang="en-IN" sz="1800" b="0" strike="noStrike" spc="-1" dirty="0">
                <a:latin typeface="Times New Roman" panose="02020603050405020304"/>
                <a:ea typeface="Times New Roman" panose="02020603050405020304"/>
              </a:rPr>
              <a:t>Bachelor of Engineering(Sem-8</a:t>
            </a:r>
            <a:r>
              <a:rPr lang="en-IN" sz="1800" b="0" strike="noStrike" spc="-1" dirty="0" smtClean="0">
                <a:latin typeface="Times New Roman" panose="02020603050405020304"/>
                <a:ea typeface="Times New Roman" panose="02020603050405020304"/>
              </a:rPr>
              <a:t>)</a:t>
            </a:r>
          </a:p>
          <a:p>
            <a:pPr>
              <a:lnSpc>
                <a:spcPct val="100000"/>
              </a:lnSpc>
            </a:pPr>
            <a:r>
              <a:rPr dirty="0"/>
              <a:t/>
            </a:r>
            <a:br>
              <a:rPr dirty="0"/>
            </a:br>
            <a:r>
              <a:rPr lang="en-IN" sz="1800" b="0" strike="noStrike" spc="-1" dirty="0" smtClean="0">
                <a:solidFill>
                  <a:schemeClr val="bg1"/>
                </a:solidFill>
                <a:latin typeface="Times New Roman" panose="02020603050405020304"/>
                <a:ea typeface="Times New Roman" panose="02020603050405020304"/>
              </a:rPr>
              <a:t>in</a:t>
            </a:r>
            <a:r>
              <a:rPr dirty="0"/>
              <a:t/>
            </a:r>
            <a:br>
              <a:rPr dirty="0"/>
            </a:br>
            <a:r>
              <a:rPr lang="en-IN" sz="1800" b="1" strike="noStrike" spc="-1" dirty="0">
                <a:solidFill>
                  <a:srgbClr val="FFFBF0"/>
                </a:solidFill>
                <a:latin typeface="Times New Roman" panose="02020603050405020304"/>
                <a:ea typeface="Times New Roman" panose="02020603050405020304"/>
              </a:rPr>
              <a:t>INFORMATION TECHNOLOGY</a:t>
            </a:r>
            <a:r>
              <a:rPr dirty="0"/>
              <a:t/>
            </a:r>
            <a:br>
              <a:rPr dirty="0"/>
            </a:br>
            <a:r>
              <a:rPr lang="en-IN" sz="1800" b="0" strike="noStrike" spc="-1" dirty="0" smtClean="0">
                <a:solidFill>
                  <a:srgbClr val="FFFBF0"/>
                </a:solidFill>
                <a:latin typeface="Times New Roman" panose="02020603050405020304"/>
                <a:ea typeface="Times New Roman" panose="02020603050405020304"/>
              </a:rPr>
              <a:t>By</a:t>
            </a:r>
            <a:endParaRPr lang="en-IN" dirty="0"/>
          </a:p>
          <a:p>
            <a:pPr>
              <a:lnSpc>
                <a:spcPct val="100000"/>
              </a:lnSpc>
            </a:pPr>
            <a:r>
              <a:rPr lang="en-IN" b="1" dirty="0" smtClean="0">
                <a:solidFill>
                  <a:schemeClr val="bg1"/>
                </a:solidFill>
              </a:rPr>
              <a:t>Bhimraj </a:t>
            </a:r>
            <a:r>
              <a:rPr lang="en-IN" b="1" dirty="0">
                <a:solidFill>
                  <a:schemeClr val="bg1"/>
                </a:solidFill>
              </a:rPr>
              <a:t>Parihar        (19104004)</a:t>
            </a:r>
            <a:br>
              <a:rPr lang="en-IN" b="1" dirty="0">
                <a:solidFill>
                  <a:schemeClr val="bg1"/>
                </a:solidFill>
              </a:rPr>
            </a:br>
            <a:r>
              <a:rPr lang="en-IN" b="1" dirty="0" smtClean="0">
                <a:solidFill>
                  <a:schemeClr val="bg1"/>
                </a:solidFill>
              </a:rPr>
              <a:t>Siddharth </a:t>
            </a:r>
            <a:r>
              <a:rPr lang="en-IN" b="1" dirty="0">
                <a:solidFill>
                  <a:schemeClr val="bg1"/>
                </a:solidFill>
              </a:rPr>
              <a:t>Chhoriya  (20204005)</a:t>
            </a:r>
            <a:r>
              <a:rPr dirty="0"/>
              <a:t/>
            </a:r>
            <a:br>
              <a:rPr dirty="0"/>
            </a:br>
            <a:endParaRPr lang="en-US" dirty="0" smtClean="0"/>
          </a:p>
          <a:p>
            <a:pPr>
              <a:lnSpc>
                <a:spcPct val="100000"/>
              </a:lnSpc>
            </a:pPr>
            <a:r>
              <a:rPr dirty="0"/>
              <a:t/>
            </a:r>
            <a:br>
              <a:rPr dirty="0"/>
            </a:br>
            <a:r>
              <a:rPr lang="en-IN" sz="1800" b="0" strike="noStrike" spc="-1" dirty="0">
                <a:solidFill>
                  <a:srgbClr val="FFFBF0"/>
                </a:solidFill>
                <a:latin typeface="Times New Roman" panose="02020603050405020304"/>
                <a:ea typeface="Times New Roman" panose="02020603050405020304"/>
              </a:rPr>
              <a:t>Under </a:t>
            </a:r>
            <a:r>
              <a:rPr lang="en-IN" sz="1800" b="0" strike="noStrike" spc="-1" dirty="0" smtClean="0">
                <a:solidFill>
                  <a:srgbClr val="FFFBF0"/>
                </a:solidFill>
                <a:latin typeface="Times New Roman" panose="02020603050405020304"/>
                <a:ea typeface="Times New Roman" panose="02020603050405020304"/>
              </a:rPr>
              <a:t>the </a:t>
            </a:r>
            <a:r>
              <a:rPr lang="en-IN" sz="1800" b="0" strike="noStrike" spc="-1" dirty="0">
                <a:solidFill>
                  <a:srgbClr val="FFFBF0"/>
                </a:solidFill>
                <a:latin typeface="Times New Roman" panose="02020603050405020304"/>
                <a:ea typeface="Times New Roman" panose="02020603050405020304"/>
              </a:rPr>
              <a:t>Guidance of</a:t>
            </a:r>
            <a:r>
              <a:rPr dirty="0"/>
              <a:t/>
            </a:r>
            <a:br>
              <a:rPr dirty="0"/>
            </a:br>
            <a:r>
              <a:rPr lang="en-IN" sz="1800" b="0" strike="noStrike" spc="-1" dirty="0" smtClean="0">
                <a:solidFill>
                  <a:srgbClr val="FFFBF0"/>
                </a:solidFill>
                <a:latin typeface="Times New Roman" panose="02020603050405020304"/>
                <a:ea typeface="Times New Roman" panose="02020603050405020304"/>
              </a:rPr>
              <a:t>Prof. Roshna Sangle</a:t>
            </a:r>
            <a:r>
              <a:rPr dirty="0"/>
              <a:t/>
            </a:r>
            <a:br>
              <a:rPr dirty="0"/>
            </a:br>
            <a:r>
              <a:rPr dirty="0"/>
              <a:t/>
            </a:r>
            <a:br>
              <a:rPr dirty="0"/>
            </a:br>
            <a:r>
              <a:rPr dirty="0"/>
              <a:t/>
            </a:r>
            <a:br>
              <a:rPr dirty="0"/>
            </a:br>
            <a:r>
              <a:rPr dirty="0"/>
              <a:t/>
            </a:r>
            <a:br>
              <a:rPr dirty="0"/>
            </a:br>
            <a:r>
              <a:rPr dirty="0"/>
              <a:t/>
            </a:r>
            <a:br>
              <a:rPr dirty="0"/>
            </a:br>
            <a:endParaRPr lang="en-IN" sz="1800" b="0" strike="noStrike" spc="-1" dirty="0">
              <a:latin typeface="Arial" panose="020B06040202020202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10.jpeg"/>
          <p:cNvPicPr>
            <a:picLocks noChangeAspect="1"/>
          </p:cNvPicPr>
          <p:nvPr/>
        </p:nvPicPr>
        <p:blipFill>
          <a:blip r:embed="rId2" cstate="print"/>
          <a:stretch>
            <a:fillRect/>
          </a:stretch>
        </p:blipFill>
        <p:spPr>
          <a:xfrm>
            <a:off x="180340" y="418465"/>
            <a:ext cx="4234815" cy="4322445"/>
          </a:xfrm>
          <a:prstGeom prst="rect">
            <a:avLst/>
          </a:prstGeom>
        </p:spPr>
      </p:pic>
      <p:pic>
        <p:nvPicPr>
          <p:cNvPr id="21" name="image11.jpeg"/>
          <p:cNvPicPr>
            <a:picLocks noChangeAspect="1"/>
          </p:cNvPicPr>
          <p:nvPr/>
        </p:nvPicPr>
        <p:blipFill>
          <a:blip r:embed="rId3" cstate="print"/>
          <a:stretch>
            <a:fillRect/>
          </a:stretch>
        </p:blipFill>
        <p:spPr>
          <a:xfrm>
            <a:off x="4746625" y="418465"/>
            <a:ext cx="4201160" cy="43218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panose="00000500000000000000"/>
                <a:ea typeface="Old Standard TT" panose="00000500000000000000"/>
              </a:rPr>
              <a:t>4. Testing</a:t>
            </a:r>
            <a:endParaRPr lang="en-IN" sz="4200" b="0" strike="noStrike" spc="-1">
              <a:latin typeface="Arial" panose="020B0604020202020204"/>
            </a:endParaRPr>
          </a:p>
        </p:txBody>
      </p:sp>
      <p:sp>
        <p:nvSpPr>
          <p:cNvPr id="11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st"/>
          <p:cNvPicPr>
            <a:picLocks noChangeAspect="1"/>
          </p:cNvPicPr>
          <p:nvPr/>
        </p:nvPicPr>
        <p:blipFill>
          <a:blip r:embed="rId2"/>
          <a:stretch>
            <a:fillRect/>
          </a:stretch>
        </p:blipFill>
        <p:spPr>
          <a:xfrm>
            <a:off x="1139190" y="0"/>
            <a:ext cx="6865620" cy="48348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panose="00000500000000000000"/>
                <a:ea typeface="Old Standard TT" panose="00000500000000000000"/>
              </a:rPr>
              <a:t>5. Result</a:t>
            </a:r>
            <a:endParaRPr lang="en-IN" sz="4200" b="0" strike="noStrike" spc="-1">
              <a:latin typeface="Arial" panose="020B0604020202020204"/>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88884" y="757314"/>
            <a:ext cx="8124825" cy="3271520"/>
          </a:xfrm>
          <a:prstGeom prst="rect">
            <a:avLst/>
          </a:prstGeom>
          <a:noFill/>
        </p:spPr>
        <p:txBody>
          <a:bodyPr wrap="square" rtlCol="0">
            <a:spAutoFit/>
          </a:bodyPr>
          <a:lstStyle/>
          <a:p>
            <a:pPr marL="400685" indent="-285750" algn="just">
              <a:lnSpc>
                <a:spcPct val="115000"/>
              </a:lnSpc>
              <a:buClr>
                <a:srgbClr val="000000"/>
              </a:buClr>
              <a:buFont typeface="Arial" panose="020B0604020202020204" pitchFamily="34" charset="0"/>
              <a:buChar char="•"/>
            </a:pP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 Go-</a:t>
            </a:r>
            <a:r>
              <a:rPr lang="en-IN"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Brainous</a:t>
            </a: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application has been successfully created, providing a fun and engaging way for kids to learn and improve their cognitive skills.</a:t>
            </a:r>
          </a:p>
          <a:p>
            <a:pPr marL="400685" indent="-285750" algn="just">
              <a:lnSpc>
                <a:spcPct val="115000"/>
              </a:lnSpc>
              <a:buClr>
                <a:srgbClr val="000000"/>
              </a:buClr>
              <a:buFont typeface="Arial" panose="020B0604020202020204" pitchFamily="34" charset="0"/>
              <a:buChar char="•"/>
            </a:pPr>
            <a:endPar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00685" indent="-285750" algn="just">
              <a:lnSpc>
                <a:spcPct val="115000"/>
              </a:lnSpc>
              <a:buClr>
                <a:srgbClr val="000000"/>
              </a:buClr>
              <a:buFont typeface="Arial" panose="020B0604020202020204" pitchFamily="34" charset="0"/>
              <a:buChar char="•"/>
            </a:pP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 positive feedback from the user testing phase has further validated the effectiveness and usability of the application.</a:t>
            </a:r>
          </a:p>
          <a:p>
            <a:pPr marL="400685" indent="-285750" algn="just">
              <a:lnSpc>
                <a:spcPct val="115000"/>
              </a:lnSpc>
              <a:buClr>
                <a:srgbClr val="000000"/>
              </a:buClr>
              <a:buFont typeface="Arial" panose="020B0604020202020204" pitchFamily="34" charset="0"/>
              <a:buChar char="•"/>
            </a:pPr>
            <a:endPar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00685" indent="-285750" algn="just">
              <a:lnSpc>
                <a:spcPct val="115000"/>
              </a:lnSpc>
              <a:buClr>
                <a:srgbClr val="000000"/>
              </a:buClr>
              <a:buFont typeface="Arial" panose="020B0604020202020204" pitchFamily="34" charset="0"/>
              <a:buChar char="•"/>
            </a:pP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Overall, the development of Go-</a:t>
            </a:r>
            <a:r>
              <a:rPr lang="en-IN"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Brainous</a:t>
            </a: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has provided a fun and engaging way for children to learn and has the potential to positively impact their educational development.</a:t>
            </a:r>
          </a:p>
          <a:p>
            <a:pPr marL="457200" indent="-342265" algn="just">
              <a:lnSpc>
                <a:spcPct val="115000"/>
              </a:lnSpc>
              <a:buClr>
                <a:srgbClr val="000000"/>
              </a:buClr>
              <a:buFont typeface="Old Standard TT" panose="00000500000000000000"/>
              <a:buChar char="●"/>
            </a:pPr>
            <a:endParaRPr lang="en-I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46" y="523589"/>
            <a:ext cx="8830907" cy="4096322"/>
          </a:xfrm>
          <a:prstGeom prst="rect">
            <a:avLst/>
          </a:prstGeom>
        </p:spPr>
      </p:pic>
    </p:spTree>
    <p:extLst>
      <p:ext uri="{BB962C8B-B14F-4D97-AF65-F5344CB8AC3E}">
        <p14:creationId xmlns:p14="http://schemas.microsoft.com/office/powerpoint/2010/main" val="1865227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62" y="490247"/>
            <a:ext cx="8783276" cy="4163006"/>
          </a:xfrm>
          <a:prstGeom prst="rect">
            <a:avLst/>
          </a:prstGeom>
        </p:spPr>
      </p:pic>
    </p:spTree>
    <p:extLst>
      <p:ext uri="{BB962C8B-B14F-4D97-AF65-F5344CB8AC3E}">
        <p14:creationId xmlns:p14="http://schemas.microsoft.com/office/powerpoint/2010/main" val="3013571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88" y="514063"/>
            <a:ext cx="8945223" cy="4115374"/>
          </a:xfrm>
          <a:prstGeom prst="rect">
            <a:avLst/>
          </a:prstGeom>
        </p:spPr>
      </p:pic>
    </p:spTree>
    <p:extLst>
      <p:ext uri="{BB962C8B-B14F-4D97-AF65-F5344CB8AC3E}">
        <p14:creationId xmlns:p14="http://schemas.microsoft.com/office/powerpoint/2010/main" val="533287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panose="00000500000000000000"/>
                <a:ea typeface="Old Standard TT" panose="00000500000000000000"/>
              </a:rPr>
              <a:t>6. Conclusion and Future Scope</a:t>
            </a:r>
            <a:endParaRPr lang="en-IN" sz="4200" b="0" strike="noStrike" spc="-1">
              <a:latin typeface="Arial" panose="020B0604020202020204"/>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61950" y="226060"/>
            <a:ext cx="8564245" cy="4767459"/>
          </a:xfrm>
          <a:prstGeom prst="rect">
            <a:avLst/>
          </a:prstGeom>
          <a:noFill/>
        </p:spPr>
        <p:txBody>
          <a:bodyPr wrap="square" rtlCol="0">
            <a:spAutoFit/>
          </a:bodyPr>
          <a:lstStyle/>
          <a:p>
            <a:pPr marL="400685" indent="-285750" algn="just">
              <a:lnSpc>
                <a:spcPct val="115000"/>
              </a:lnSpc>
              <a:buClr>
                <a:srgbClr val="000000"/>
              </a:buClr>
              <a:buFont typeface="Arial" panose="020B0604020202020204" pitchFamily="34" charset="0"/>
              <a:buChar char="•"/>
            </a:pPr>
            <a:r>
              <a:rPr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The </a:t>
            </a:r>
            <a:r>
              <a:rPr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Go-</a:t>
            </a:r>
            <a:r>
              <a:rPr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Brainous</a:t>
            </a:r>
            <a:r>
              <a:rPr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game has been developed for kids in which quizzes and games are included</a:t>
            </a: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like numbering, alphabet, alphabet training, math quiz, fruits, animals, vegetables, drawing</a:t>
            </a: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books, vehicles, shapes, </a:t>
            </a:r>
            <a:r>
              <a:rPr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colours</a:t>
            </a:r>
            <a:r>
              <a:rPr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days, months and body parts</a:t>
            </a:r>
            <a:r>
              <a:rPr lang="en-IN"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00685" indent="-285750" algn="just">
              <a:lnSpc>
                <a:spcPct val="115000"/>
              </a:lnSpc>
              <a:buClr>
                <a:srgbClr val="000000"/>
              </a:buClr>
              <a:buFont typeface="Arial" panose="020B0604020202020204" pitchFamily="34" charset="0"/>
              <a:buChar char="•"/>
            </a:pPr>
            <a:r>
              <a:rPr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 application is developed</a:t>
            </a: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using the </a:t>
            </a:r>
            <a:r>
              <a:rPr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TensorFlow</a:t>
            </a:r>
            <a:r>
              <a:rPr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lite Model. The proposed system is developed on Java and XML where</a:t>
            </a: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XML is used for creating a layout</a:t>
            </a:r>
            <a:r>
              <a:rPr lang="en-IN"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00685" indent="-285750" algn="just">
              <a:lnSpc>
                <a:spcPct val="115000"/>
              </a:lnSpc>
              <a:buClr>
                <a:srgbClr val="000000"/>
              </a:buClr>
              <a:buFont typeface="Arial" panose="020B0604020202020204" pitchFamily="34" charset="0"/>
              <a:buChar char="•"/>
            </a:pPr>
            <a:r>
              <a:rPr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This project is successfully became an educational application</a:t>
            </a: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through which students develop a variety of connections with the content and can form positive</a:t>
            </a: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memories of learning as games to grab the students’ attention and actively engage them</a:t>
            </a:r>
            <a:r>
              <a:rPr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00685" indent="-285750" algn="just">
              <a:lnSpc>
                <a:spcPct val="115000"/>
              </a:lnSpc>
              <a:buClr>
                <a:srgbClr val="000000"/>
              </a:buClr>
              <a:buFont typeface="Arial" panose="020B0604020202020204" pitchFamily="34" charset="0"/>
              <a:buChar char="•"/>
            </a:pPr>
            <a:r>
              <a:rPr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 project includes several enhancements that can further improve the user experience of the application such as to add more games to the application, providing users with a wider variety of options to choose from. </a:t>
            </a:r>
          </a:p>
          <a:p>
            <a:pPr marL="400685" indent="-285750" algn="just">
              <a:lnSpc>
                <a:spcPct val="115000"/>
              </a:lnSpc>
              <a:buClr>
                <a:srgbClr val="000000"/>
              </a:buClr>
              <a:buFont typeface="Arial" panose="020B0604020202020204" pitchFamily="34" charset="0"/>
              <a:buChar char="•"/>
            </a:pPr>
            <a:r>
              <a:rPr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 application can</a:t>
            </a:r>
            <a:r>
              <a:rPr lang="en-IN"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be published on the Play store, which will enable a wider audience to access the application. We can also take feedback and provide suggestions or report any issues they face while using the application. </a:t>
            </a:r>
          </a:p>
          <a:p>
            <a:pPr algn="just"/>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28558" y="2219061"/>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dirty="0">
                <a:solidFill>
                  <a:srgbClr val="FFFBF0"/>
                </a:solidFill>
                <a:latin typeface="Times New Roman" panose="02020603050405020304"/>
                <a:ea typeface="Times New Roman" panose="02020603050405020304"/>
              </a:rPr>
              <a:t>1.Project Conception and Initiation</a:t>
            </a:r>
            <a:endParaRPr lang="en-IN" sz="4000" b="0" strike="noStrike" spc="-1" dirty="0">
              <a:latin typeface="Arial" panose="020B0604020202020204"/>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2395" y="15413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panose="02020603050405020304"/>
                <a:ea typeface="Times New Roman" panose="02020603050405020304"/>
              </a:rPr>
              <a:t> References</a:t>
            </a:r>
            <a:endParaRPr lang="en-IN" sz="3000" b="0" strike="noStrike" spc="-1" dirty="0">
              <a:latin typeface="Arial" panose="020B0604020202020204"/>
            </a:endParaRPr>
          </a:p>
        </p:txBody>
      </p:sp>
      <p:sp>
        <p:nvSpPr>
          <p:cNvPr id="119" name="CustomShape 2"/>
          <p:cNvSpPr/>
          <p:nvPr/>
        </p:nvSpPr>
        <p:spPr>
          <a:xfrm>
            <a:off x="311785" y="766445"/>
            <a:ext cx="8519795" cy="421767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361950" lvl="0" indent="-285750" algn="just">
              <a:lnSpc>
                <a:spcPct val="150000"/>
              </a:lnSpc>
              <a:spcBef>
                <a:spcPts val="1100"/>
              </a:spcBef>
              <a:buClr>
                <a:srgbClr val="3F3F3F"/>
              </a:buClr>
              <a:buSzPts val="2400"/>
              <a:buFont typeface="Arial" panose="020B0604020202020204" pitchFamily="34" charset="0"/>
              <a:buChar char="•"/>
            </a:pPr>
            <a:r>
              <a:rPr lang="en-IN" sz="1300" dirty="0" smtClean="0">
                <a:latin typeface="Times New Roman" panose="02020603050405020304" pitchFamily="18" charset="0"/>
                <a:cs typeface="Times New Roman" panose="02020603050405020304" pitchFamily="18" charset="0"/>
              </a:rPr>
              <a:t>V</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Siddoo</a:t>
            </a:r>
            <a:r>
              <a:rPr lang="en-IN" sz="1300" dirty="0">
                <a:latin typeface="Times New Roman" panose="02020603050405020304" pitchFamily="18" charset="0"/>
                <a:cs typeface="Times New Roman" panose="02020603050405020304" pitchFamily="18" charset="0"/>
              </a:rPr>
              <a:t>, D. </a:t>
            </a:r>
            <a:r>
              <a:rPr lang="en-IN" sz="1300" dirty="0" err="1">
                <a:latin typeface="Times New Roman" panose="02020603050405020304" pitchFamily="18" charset="0"/>
                <a:cs typeface="Times New Roman" panose="02020603050405020304" pitchFamily="18" charset="0"/>
              </a:rPr>
              <a:t>Binla</a:t>
            </a:r>
            <a:r>
              <a:rPr lang="en-IN" sz="1300" dirty="0">
                <a:latin typeface="Times New Roman" panose="02020603050405020304" pitchFamily="18" charset="0"/>
                <a:cs typeface="Times New Roman" panose="02020603050405020304" pitchFamily="18" charset="0"/>
              </a:rPr>
              <a:t>, K. </a:t>
            </a:r>
            <a:r>
              <a:rPr lang="en-IN" sz="1300" dirty="0" err="1">
                <a:latin typeface="Times New Roman" panose="02020603050405020304" pitchFamily="18" charset="0"/>
                <a:cs typeface="Times New Roman" panose="02020603050405020304" pitchFamily="18" charset="0"/>
              </a:rPr>
              <a:t>Jaineawnaekuson</a:t>
            </a:r>
            <a:r>
              <a:rPr lang="en-IN" sz="1300" dirty="0">
                <a:latin typeface="Times New Roman" panose="02020603050405020304" pitchFamily="18" charset="0"/>
                <a:cs typeface="Times New Roman" panose="02020603050405020304" pitchFamily="18" charset="0"/>
              </a:rPr>
              <a:t> and O. </a:t>
            </a:r>
            <a:r>
              <a:rPr lang="en-IN" sz="1300" dirty="0" err="1">
                <a:latin typeface="Times New Roman" panose="02020603050405020304" pitchFamily="18" charset="0"/>
                <a:cs typeface="Times New Roman" panose="02020603050405020304" pitchFamily="18" charset="0"/>
              </a:rPr>
              <a:t>Yommana</a:t>
            </a:r>
            <a:r>
              <a:rPr lang="en-IN" sz="1300" dirty="0">
                <a:latin typeface="Times New Roman" panose="02020603050405020304" pitchFamily="18" charset="0"/>
                <a:cs typeface="Times New Roman" panose="02020603050405020304" pitchFamily="18" charset="0"/>
              </a:rPr>
              <a:t>, ”A study of early </a:t>
            </a:r>
            <a:r>
              <a:rPr lang="en-IN" sz="1300" dirty="0" err="1">
                <a:latin typeface="Times New Roman" panose="02020603050405020304" pitchFamily="18" charset="0"/>
                <a:cs typeface="Times New Roman" panose="02020603050405020304" pitchFamily="18" charset="0"/>
              </a:rPr>
              <a:t>childhood</a:t>
            </a:r>
            <a:r>
              <a:rPr lang="en-IN" sz="1300" dirty="0">
                <a:latin typeface="Times New Roman" panose="02020603050405020304" pitchFamily="18" charset="0"/>
                <a:cs typeface="Times New Roman" panose="02020603050405020304" pitchFamily="18" charset="0"/>
              </a:rPr>
              <a:t> e-learning games for Thai children,” 2016 Fifth ICT International Student Project Conference (ICT-ISPC), 2016, pp. 29-32, </a:t>
            </a:r>
            <a:r>
              <a:rPr lang="en-IN" sz="1300" dirty="0" err="1">
                <a:latin typeface="Times New Roman" panose="02020603050405020304" pitchFamily="18" charset="0"/>
                <a:cs typeface="Times New Roman" panose="02020603050405020304" pitchFamily="18" charset="0"/>
              </a:rPr>
              <a:t>doi</a:t>
            </a:r>
            <a:r>
              <a:rPr lang="en-IN" sz="1300" dirty="0">
                <a:latin typeface="Times New Roman" panose="02020603050405020304" pitchFamily="18" charset="0"/>
                <a:cs typeface="Times New Roman" panose="02020603050405020304" pitchFamily="18" charset="0"/>
              </a:rPr>
              <a:t>: 10.1109/ICT-ISPC.2016.7519228. </a:t>
            </a:r>
            <a:endParaRPr lang="en-IN" sz="1300" dirty="0" smtClean="0">
              <a:latin typeface="Times New Roman" panose="02020603050405020304" pitchFamily="18" charset="0"/>
              <a:cs typeface="Times New Roman" panose="02020603050405020304" pitchFamily="18" charset="0"/>
            </a:endParaRPr>
          </a:p>
          <a:p>
            <a:pPr marL="361950" lvl="0" indent="-285750" algn="just">
              <a:lnSpc>
                <a:spcPct val="150000"/>
              </a:lnSpc>
              <a:spcBef>
                <a:spcPts val="1100"/>
              </a:spcBef>
              <a:buClr>
                <a:srgbClr val="3F3F3F"/>
              </a:buClr>
              <a:buSzPts val="2400"/>
              <a:buFont typeface="Arial" panose="020B0604020202020204" pitchFamily="34" charset="0"/>
              <a:buChar char="•"/>
            </a:pPr>
            <a:r>
              <a:rPr lang="en-IN" sz="1300" dirty="0" smtClean="0">
                <a:latin typeface="Times New Roman" panose="02020603050405020304" pitchFamily="18" charset="0"/>
                <a:cs typeface="Times New Roman" panose="02020603050405020304" pitchFamily="18" charset="0"/>
              </a:rPr>
              <a:t>A</a:t>
            </a:r>
            <a:r>
              <a:rPr lang="en-IN" sz="1300" dirty="0">
                <a:latin typeface="Times New Roman" panose="02020603050405020304" pitchFamily="18" charset="0"/>
                <a:cs typeface="Times New Roman" panose="02020603050405020304" pitchFamily="18" charset="0"/>
              </a:rPr>
              <a:t>. A. </a:t>
            </a:r>
            <a:r>
              <a:rPr lang="en-IN" sz="1300" dirty="0" err="1">
                <a:latin typeface="Times New Roman" panose="02020603050405020304" pitchFamily="18" charset="0"/>
                <a:cs typeface="Times New Roman" panose="02020603050405020304" pitchFamily="18" charset="0"/>
              </a:rPr>
              <a:t>Yunanto</a:t>
            </a:r>
            <a:r>
              <a:rPr lang="en-IN" sz="1300" dirty="0">
                <a:latin typeface="Times New Roman" panose="02020603050405020304" pitchFamily="18" charset="0"/>
                <a:cs typeface="Times New Roman" panose="02020603050405020304" pitchFamily="18" charset="0"/>
              </a:rPr>
              <a:t>, D. </a:t>
            </a:r>
            <a:r>
              <a:rPr lang="en-IN" sz="1300" dirty="0" err="1">
                <a:latin typeface="Times New Roman" panose="02020603050405020304" pitchFamily="18" charset="0"/>
                <a:cs typeface="Times New Roman" panose="02020603050405020304" pitchFamily="18" charset="0"/>
              </a:rPr>
              <a:t>Herumurti</a:t>
            </a:r>
            <a:r>
              <a:rPr lang="en-IN" sz="1300" dirty="0">
                <a:latin typeface="Times New Roman" panose="02020603050405020304" pitchFamily="18" charset="0"/>
                <a:cs typeface="Times New Roman" panose="02020603050405020304" pitchFamily="18" charset="0"/>
              </a:rPr>
              <a:t>, I. </a:t>
            </a:r>
            <a:r>
              <a:rPr lang="en-IN" sz="1300" dirty="0" err="1">
                <a:latin typeface="Times New Roman" panose="02020603050405020304" pitchFamily="18" charset="0"/>
                <a:cs typeface="Times New Roman" panose="02020603050405020304" pitchFamily="18" charset="0"/>
              </a:rPr>
              <a:t>Kuswadayan</a:t>
            </a:r>
            <a:r>
              <a:rPr lang="en-IN" sz="1300" dirty="0">
                <a:latin typeface="Times New Roman" panose="02020603050405020304" pitchFamily="18" charset="0"/>
                <a:cs typeface="Times New Roman" panose="02020603050405020304" pitchFamily="18" charset="0"/>
              </a:rPr>
              <a:t>, R. R. </a:t>
            </a:r>
            <a:r>
              <a:rPr lang="en-IN" sz="1300" dirty="0" err="1">
                <a:latin typeface="Times New Roman" panose="02020603050405020304" pitchFamily="18" charset="0"/>
                <a:cs typeface="Times New Roman" panose="02020603050405020304" pitchFamily="18" charset="0"/>
              </a:rPr>
              <a:t>Hariadi</a:t>
            </a:r>
            <a:r>
              <a:rPr lang="en-IN" sz="1300" dirty="0">
                <a:latin typeface="Times New Roman" panose="02020603050405020304" pitchFamily="18" charset="0"/>
                <a:cs typeface="Times New Roman" panose="02020603050405020304" pitchFamily="18" charset="0"/>
              </a:rPr>
              <a:t> and S. </a:t>
            </a:r>
            <a:r>
              <a:rPr lang="en-IN" sz="1300" dirty="0" err="1">
                <a:latin typeface="Times New Roman" panose="02020603050405020304" pitchFamily="18" charset="0"/>
                <a:cs typeface="Times New Roman" panose="02020603050405020304" pitchFamily="18" charset="0"/>
              </a:rPr>
              <a:t>Rochimah</a:t>
            </a:r>
            <a:r>
              <a:rPr lang="en-IN" sz="1300" dirty="0">
                <a:latin typeface="Times New Roman" panose="02020603050405020304" pitchFamily="18" charset="0"/>
                <a:cs typeface="Times New Roman" panose="02020603050405020304" pitchFamily="18" charset="0"/>
              </a:rPr>
              <a:t>, ”Design and Implementation of Educational Game to Improve Arithmetic Abilities for Children,” 2019 12th International Conference on Information and Communication Technology and System (ICTS), 2019, pp. 27-31, </a:t>
            </a:r>
            <a:r>
              <a:rPr lang="en-IN" sz="1300" dirty="0" err="1">
                <a:latin typeface="Times New Roman" panose="02020603050405020304" pitchFamily="18" charset="0"/>
                <a:cs typeface="Times New Roman" panose="02020603050405020304" pitchFamily="18" charset="0"/>
              </a:rPr>
              <a:t>doi</a:t>
            </a:r>
            <a:r>
              <a:rPr lang="en-IN" sz="1300" dirty="0">
                <a:latin typeface="Times New Roman" panose="02020603050405020304" pitchFamily="18" charset="0"/>
                <a:cs typeface="Times New Roman" panose="02020603050405020304" pitchFamily="18" charset="0"/>
              </a:rPr>
              <a:t>: 10.1109/ICTS.2019.8850966. </a:t>
            </a:r>
            <a:endParaRPr lang="en-IN" sz="1300" dirty="0" smtClean="0">
              <a:latin typeface="Times New Roman" panose="02020603050405020304" pitchFamily="18" charset="0"/>
              <a:cs typeface="Times New Roman" panose="02020603050405020304" pitchFamily="18" charset="0"/>
            </a:endParaRPr>
          </a:p>
          <a:p>
            <a:pPr marL="361950" lvl="0" indent="-285750" algn="just">
              <a:lnSpc>
                <a:spcPct val="150000"/>
              </a:lnSpc>
              <a:spcBef>
                <a:spcPts val="1100"/>
              </a:spcBef>
              <a:buClr>
                <a:srgbClr val="3F3F3F"/>
              </a:buClr>
              <a:buSzPts val="2400"/>
              <a:buFont typeface="Arial" panose="020B0604020202020204" pitchFamily="34" charset="0"/>
              <a:buChar char="•"/>
            </a:pPr>
            <a:r>
              <a:rPr lang="en-IN" sz="1300" dirty="0" smtClean="0">
                <a:latin typeface="Times New Roman" panose="02020603050405020304" pitchFamily="18" charset="0"/>
                <a:cs typeface="Times New Roman" panose="02020603050405020304" pitchFamily="18" charset="0"/>
              </a:rPr>
              <a:t>R</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Toasa</a:t>
            </a:r>
            <a:r>
              <a:rPr lang="en-IN" sz="1300" dirty="0">
                <a:latin typeface="Times New Roman" panose="02020603050405020304" pitchFamily="18" charset="0"/>
                <a:cs typeface="Times New Roman" panose="02020603050405020304" pitchFamily="18" charset="0"/>
              </a:rPr>
              <a:t>, E. </a:t>
            </a:r>
            <a:r>
              <a:rPr lang="en-IN" sz="1300" dirty="0" err="1">
                <a:latin typeface="Times New Roman" panose="02020603050405020304" pitchFamily="18" charset="0"/>
                <a:cs typeface="Times New Roman" panose="02020603050405020304" pitchFamily="18" charset="0"/>
              </a:rPr>
              <a:t>Burbano</a:t>
            </a:r>
            <a:r>
              <a:rPr lang="en-IN" sz="1300" dirty="0">
                <a:latin typeface="Times New Roman" panose="02020603050405020304" pitchFamily="18" charset="0"/>
                <a:cs typeface="Times New Roman" panose="02020603050405020304" pitchFamily="18" charset="0"/>
              </a:rPr>
              <a:t>, A. </a:t>
            </a:r>
            <a:r>
              <a:rPr lang="en-IN" sz="1300" dirty="0" err="1">
                <a:latin typeface="Times New Roman" panose="02020603050405020304" pitchFamily="18" charset="0"/>
                <a:cs typeface="Times New Roman" panose="02020603050405020304" pitchFamily="18" charset="0"/>
              </a:rPr>
              <a:t>Constante</a:t>
            </a:r>
            <a:r>
              <a:rPr lang="en-IN" sz="1300" dirty="0">
                <a:latin typeface="Times New Roman" panose="02020603050405020304" pitchFamily="18" charset="0"/>
                <a:cs typeface="Times New Roman" panose="02020603050405020304" pitchFamily="18" charset="0"/>
              </a:rPr>
              <a:t>, L. Hidalgo and F. Morales, ”A Custom and </a:t>
            </a:r>
            <a:r>
              <a:rPr lang="en-IN" sz="1300" dirty="0" err="1">
                <a:latin typeface="Times New Roman" panose="02020603050405020304" pitchFamily="18" charset="0"/>
                <a:cs typeface="Times New Roman" panose="02020603050405020304" pitchFamily="18" charset="0"/>
              </a:rPr>
              <a:t>Dynamic</a:t>
            </a:r>
            <a:r>
              <a:rPr lang="en-IN" sz="1300" dirty="0">
                <a:latin typeface="Times New Roman" panose="02020603050405020304" pitchFamily="18" charset="0"/>
                <a:cs typeface="Times New Roman" panose="02020603050405020304" pitchFamily="18" charset="0"/>
              </a:rPr>
              <a:t> Game using Gamification Techniques to Children from 4 to 5 years old,” 2019 14th Iberian Conference on Information Systems and Technologies (CISTI), 2019, pp. 1-5, </a:t>
            </a:r>
            <a:r>
              <a:rPr lang="en-IN" sz="1300" dirty="0" err="1">
                <a:latin typeface="Times New Roman" panose="02020603050405020304" pitchFamily="18" charset="0"/>
                <a:cs typeface="Times New Roman" panose="02020603050405020304" pitchFamily="18" charset="0"/>
              </a:rPr>
              <a:t>doi</a:t>
            </a:r>
            <a:r>
              <a:rPr lang="en-IN" sz="1300" dirty="0">
                <a:latin typeface="Times New Roman" panose="02020603050405020304" pitchFamily="18" charset="0"/>
                <a:cs typeface="Times New Roman" panose="02020603050405020304" pitchFamily="18" charset="0"/>
              </a:rPr>
              <a:t>: 10.23919/CISTI.2019.8760593. </a:t>
            </a:r>
            <a:endParaRPr lang="en-IN" sz="1300" dirty="0" smtClean="0">
              <a:latin typeface="Times New Roman" panose="02020603050405020304" pitchFamily="18" charset="0"/>
              <a:cs typeface="Times New Roman" panose="02020603050405020304" pitchFamily="18" charset="0"/>
            </a:endParaRPr>
          </a:p>
          <a:p>
            <a:pPr marL="361950" lvl="0" indent="-285750" algn="just">
              <a:lnSpc>
                <a:spcPct val="150000"/>
              </a:lnSpc>
              <a:spcBef>
                <a:spcPts val="1100"/>
              </a:spcBef>
              <a:buClr>
                <a:srgbClr val="3F3F3F"/>
              </a:buClr>
              <a:buSzPts val="2400"/>
              <a:buFont typeface="Arial" panose="020B0604020202020204" pitchFamily="34" charset="0"/>
              <a:buChar char="•"/>
            </a:pPr>
            <a:r>
              <a:rPr lang="en-IN" sz="1300" dirty="0" smtClean="0">
                <a:latin typeface="Times New Roman" panose="02020603050405020304" pitchFamily="18" charset="0"/>
                <a:cs typeface="Times New Roman" panose="02020603050405020304" pitchFamily="18" charset="0"/>
              </a:rPr>
              <a:t>A</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Dinimaharawati</a:t>
            </a:r>
            <a:r>
              <a:rPr lang="en-IN" sz="1300" dirty="0">
                <a:latin typeface="Times New Roman" panose="02020603050405020304" pitchFamily="18" charset="0"/>
                <a:cs typeface="Times New Roman" panose="02020603050405020304" pitchFamily="18" charset="0"/>
              </a:rPr>
              <a:t>, A. I. </a:t>
            </a:r>
            <a:r>
              <a:rPr lang="en-IN" sz="1300" dirty="0" err="1">
                <a:latin typeface="Times New Roman" panose="02020603050405020304" pitchFamily="18" charset="0"/>
                <a:cs typeface="Times New Roman" panose="02020603050405020304" pitchFamily="18" charset="0"/>
              </a:rPr>
              <a:t>Wuryandari</a:t>
            </a:r>
            <a:r>
              <a:rPr lang="en-IN" sz="1300" dirty="0">
                <a:latin typeface="Times New Roman" panose="02020603050405020304" pitchFamily="18" charset="0"/>
                <a:cs typeface="Times New Roman" panose="02020603050405020304" pitchFamily="18" charset="0"/>
              </a:rPr>
              <a:t> and H. A. </a:t>
            </a:r>
            <a:r>
              <a:rPr lang="en-IN" sz="1300" dirty="0" err="1">
                <a:latin typeface="Times New Roman" panose="02020603050405020304" pitchFamily="18" charset="0"/>
                <a:cs typeface="Times New Roman" panose="02020603050405020304" pitchFamily="18" charset="0"/>
              </a:rPr>
              <a:t>Aziiz</a:t>
            </a:r>
            <a:r>
              <a:rPr lang="en-IN" sz="1300" dirty="0">
                <a:latin typeface="Times New Roman" panose="02020603050405020304" pitchFamily="18" charset="0"/>
                <a:cs typeface="Times New Roman" panose="02020603050405020304" pitchFamily="18" charset="0"/>
              </a:rPr>
              <a:t>, ”Designing Educational Games on E-learning SMANAS Based Learning Experience Design,” 2018 International Seminar on Research of Information Technology and Intelligent Systems (ISRITI), 2018, pp. 265-270, </a:t>
            </a:r>
            <a:r>
              <a:rPr lang="en-IN" sz="1300" dirty="0" err="1">
                <a:latin typeface="Times New Roman" panose="02020603050405020304" pitchFamily="18" charset="0"/>
                <a:cs typeface="Times New Roman" panose="02020603050405020304" pitchFamily="18" charset="0"/>
              </a:rPr>
              <a:t>doi</a:t>
            </a:r>
            <a:r>
              <a:rPr lang="en-IN" sz="1300" dirty="0">
                <a:latin typeface="Times New Roman" panose="02020603050405020304" pitchFamily="18" charset="0"/>
                <a:cs typeface="Times New Roman" panose="02020603050405020304" pitchFamily="18" charset="0"/>
              </a:rPr>
              <a:t>: 10.1109/ISRITI.2018.8864470</a:t>
            </a:r>
            <a:r>
              <a:rPr lang="en-IN" sz="1300" dirty="0" smtClean="0">
                <a:latin typeface="Times New Roman" panose="02020603050405020304" pitchFamily="18" charset="0"/>
                <a:cs typeface="Times New Roman" panose="02020603050405020304" pitchFamily="18" charset="0"/>
              </a:rPr>
              <a:t>.</a:t>
            </a:r>
            <a:endParaRPr lang="en-IN" sz="13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panose="02020603050405020304" pitchFamily="18" charset="0"/>
                <a:cs typeface="Times New Roman" panose="02020603050405020304" pitchFamily="18" charset="0"/>
              </a:rPr>
              <a:t>Paper Publication</a:t>
            </a:r>
            <a:endParaRPr lang="en-IN" sz="3000" b="1" strike="noStrike" spc="-1" dirty="0">
              <a:latin typeface="Times New Roman" panose="02020603050405020304" pitchFamily="18" charset="0"/>
              <a:cs typeface="Times New Roman" panose="02020603050405020304" pitchFamily="18" charset="0"/>
            </a:endParaRPr>
          </a:p>
        </p:txBody>
      </p:sp>
      <p:sp>
        <p:nvSpPr>
          <p:cNvPr id="12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sp>
        <p:nvSpPr>
          <p:cNvPr id="2" name="Text Box 1"/>
          <p:cNvSpPr txBox="1"/>
          <p:nvPr/>
        </p:nvSpPr>
        <p:spPr>
          <a:xfrm>
            <a:off x="259080" y="1482090"/>
            <a:ext cx="8572500"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Paper entitled “Go-</a:t>
            </a:r>
            <a:r>
              <a:rPr lang="en-US" dirty="0" err="1">
                <a:latin typeface="Times New Roman" panose="02020603050405020304" pitchFamily="18" charset="0"/>
                <a:cs typeface="Times New Roman" panose="02020603050405020304" pitchFamily="18" charset="0"/>
              </a:rPr>
              <a:t>Brainous</a:t>
            </a:r>
            <a:r>
              <a:rPr lang="en-US" dirty="0">
                <a:latin typeface="Times New Roman" panose="02020603050405020304" pitchFamily="18" charset="0"/>
                <a:cs typeface="Times New Roman" panose="02020603050405020304" pitchFamily="18" charset="0"/>
              </a:rPr>
              <a:t>: An AI based Educational App for Kids” is </a:t>
            </a:r>
            <a:r>
              <a:rPr lang="en-US" dirty="0" smtClean="0">
                <a:latin typeface="Times New Roman" panose="02020603050405020304" pitchFamily="18" charset="0"/>
                <a:cs typeface="Times New Roman" panose="02020603050405020304" pitchFamily="18" charset="0"/>
              </a:rPr>
              <a:t>presented at </a:t>
            </a:r>
            <a:r>
              <a:rPr lang="en-US" dirty="0">
                <a:latin typeface="Times New Roman" panose="02020603050405020304" pitchFamily="18" charset="0"/>
                <a:cs typeface="Times New Roman" panose="02020603050405020304" pitchFamily="18" charset="0"/>
              </a:rPr>
              <a:t>“11th International Conference on Emerging Trends in Engineering Technology - Signal and Information Processing (ICETET - SIP) ” by “Bhimraj </a:t>
            </a:r>
            <a:r>
              <a:rPr lang="en-US" dirty="0" smtClean="0">
                <a:latin typeface="Times New Roman" panose="02020603050405020304" pitchFamily="18" charset="0"/>
                <a:cs typeface="Times New Roman" panose="02020603050405020304" pitchFamily="18" charset="0"/>
              </a:rPr>
              <a:t>Parihar” and </a:t>
            </a:r>
            <a:r>
              <a:rPr lang="en-US" dirty="0">
                <a:latin typeface="Times New Roman" panose="02020603050405020304" pitchFamily="18" charset="0"/>
                <a:cs typeface="Times New Roman" panose="02020603050405020304" pitchFamily="18" charset="0"/>
              </a:rPr>
              <a:t>“Siddharth Chhoriya”.</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panose="02020603050405020304"/>
                <a:ea typeface="Times New Roman" panose="02020603050405020304"/>
              </a:rPr>
              <a:t>Thank You</a:t>
            </a:r>
            <a:endParaRPr lang="en-IN" sz="4200" b="0" strike="noStrike" spc="-1">
              <a:latin typeface="Arial" panose="020B0604020202020204"/>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panose="02020603050405020304"/>
                <a:ea typeface="Times New Roman" panose="02020603050405020304"/>
              </a:rPr>
              <a:t>1.1 Abstract</a:t>
            </a:r>
            <a:endParaRPr lang="en-IN" sz="3000" b="0" strike="noStrike" spc="-1">
              <a:latin typeface="Arial" panose="020B0604020202020204"/>
            </a:endParaRPr>
          </a:p>
        </p:txBody>
      </p:sp>
      <p:sp>
        <p:nvSpPr>
          <p:cNvPr id="85" name="CustomShape 2"/>
          <p:cNvSpPr/>
          <p:nvPr/>
        </p:nvSpPr>
        <p:spPr>
          <a:xfrm>
            <a:off x="311760" y="1023620"/>
            <a:ext cx="8519795" cy="4119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Preschool </a:t>
            </a:r>
            <a:r>
              <a:rPr lang="en-US" dirty="0">
                <a:latin typeface="Times New Roman" panose="02020603050405020304" pitchFamily="18" charset="0"/>
                <a:cs typeface="Times New Roman" panose="02020603050405020304" pitchFamily="18" charset="0"/>
              </a:rPr>
              <a:t>years are critical for a child's development.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Educational games can help meet children's educational demands in today's busy world.</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using educational games for online learning, the game design and educational objectives should be balanced.</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role of educational games in e-learning is significant.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Game design facets should be considered in creating effective educational games.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Categorizing educational games based on their educational purposes is essential.</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relationship between educational objectives and game design is crucial in creating an engaging educational game.</a:t>
            </a:r>
          </a:p>
          <a:p>
            <a:pPr marL="114935" indent="0">
              <a:lnSpc>
                <a:spcPct val="115000"/>
              </a:lnSpc>
              <a:buClr>
                <a:srgbClr val="000000"/>
              </a:buClr>
              <a:buFont typeface="Old Standard TT" panose="00000500000000000000"/>
              <a:buNone/>
            </a:pPr>
            <a:r>
              <a:rPr lang="en-IN" sz="1800" b="0" strike="noStrike" spc="-1" dirty="0" smtClean="0">
                <a:solidFill>
                  <a:srgbClr val="000000"/>
                </a:solidFill>
                <a:latin typeface="Old Standard TT" panose="00000500000000000000"/>
                <a:ea typeface="Old Standard TT" panose="00000500000000000000"/>
              </a:rPr>
              <a:t>                                  </a:t>
            </a:r>
            <a:endParaRPr lang="en-IN" sz="1800" b="0" strike="noStrike" spc="-1" dirty="0">
              <a:latin typeface="Arial" panose="020B0604020202020204"/>
            </a:endParaRPr>
          </a:p>
          <a:p>
            <a:pPr marL="457200" indent="-227965">
              <a:lnSpc>
                <a:spcPct val="115000"/>
              </a:lnSpc>
            </a:pPr>
            <a:endParaRPr lang="en-IN" sz="1800" b="0" strike="noStrike" spc="-1" dirty="0">
              <a:latin typeface="Arial" panose="020B0604020202020204"/>
            </a:endParaRPr>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panose="02020603050405020304"/>
                <a:ea typeface="Times New Roman" panose="02020603050405020304"/>
              </a:rPr>
              <a:t>1.2 Objectives</a:t>
            </a:r>
            <a:endParaRPr lang="en-IN" sz="3000" b="0" strike="noStrike" spc="-1">
              <a:latin typeface="Arial" panose="020B0604020202020204"/>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935" algn="just">
              <a:lnSpc>
                <a:spcPct val="115000"/>
              </a:lnSpc>
              <a:buClr>
                <a:srgbClr val="000000"/>
              </a:buClr>
            </a:pPr>
            <a:r>
              <a:rPr lang="en-US" spc="-1" dirty="0">
                <a:solidFill>
                  <a:srgbClr val="000000"/>
                </a:solidFill>
                <a:latin typeface="Times New Roman" panose="02020603050405020304" pitchFamily="18" charset="0"/>
                <a:ea typeface="Old Standard TT"/>
                <a:cs typeface="Times New Roman" panose="02020603050405020304" pitchFamily="18" charset="0"/>
              </a:rPr>
              <a:t>We intend to do this project implementation to meet the following objectives:</a:t>
            </a:r>
            <a:r>
              <a:rPr lang="en-IN" spc="-1" dirty="0">
                <a:solidFill>
                  <a:srgbClr val="000000"/>
                </a:solidFill>
                <a:latin typeface="Times New Roman" panose="02020603050405020304" pitchFamily="18" charset="0"/>
                <a:ea typeface="Old Standard TT"/>
                <a:cs typeface="Times New Roman" panose="02020603050405020304" pitchFamily="18" charset="0"/>
              </a:rPr>
              <a:t> </a:t>
            </a:r>
            <a:endParaRPr lang="en-IN"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00685" indent="-285750" algn="just">
              <a:lnSpc>
                <a:spcPct val="115000"/>
              </a:lnSpc>
              <a:buClr>
                <a:srgbClr val="000000"/>
              </a:buClr>
              <a:buFont typeface="Arial" panose="020B0604020202020204" pitchFamily="34" charset="0"/>
              <a:buChar char="•"/>
            </a:pPr>
            <a:r>
              <a:rPr lang="en-IN"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To </a:t>
            </a: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develop an app with instructional games using Tensor flow Lite Model.</a:t>
            </a:r>
            <a:endParaRPr lang="en-IN"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00685" indent="-285750" algn="just">
              <a:lnSpc>
                <a:spcPct val="115000"/>
              </a:lnSpc>
              <a:buClr>
                <a:srgbClr val="000000"/>
              </a:buClr>
              <a:buFont typeface="Arial" panose="020B0604020202020204" pitchFamily="34" charset="0"/>
              <a:buChar char="•"/>
            </a:pP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To create games and creative activities such as numbering, alphabet, alphabet training, math quiz, fruits, animals, vegetables, drawing books, vehicles, shapes, </a:t>
            </a:r>
            <a:r>
              <a:rPr lang="en-IN"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colors</a:t>
            </a: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days, months and body parts should be developed in order to avoid burnout.</a:t>
            </a:r>
            <a:endParaRPr lang="en-IN"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00685" indent="-285750" algn="just">
              <a:lnSpc>
                <a:spcPct val="115000"/>
              </a:lnSpc>
              <a:buClr>
                <a:srgbClr val="000000"/>
              </a:buClr>
              <a:buFont typeface="Arial" panose="020B0604020202020204" pitchFamily="34" charset="0"/>
              <a:buChar char="•"/>
            </a:pPr>
            <a:r>
              <a:rPr lang="en-IN" dirty="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 include a feature like curriculum integration within the app.</a:t>
            </a:r>
            <a:endParaRPr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00685" indent="-285750" algn="just">
              <a:lnSpc>
                <a:spcPct val="115000"/>
              </a:lnSpc>
              <a:buClr>
                <a:srgbClr val="000000"/>
              </a:buClr>
              <a:buFont typeface="Arial" panose="020B0604020202020204" pitchFamily="34" charset="0"/>
              <a:buChar char="•"/>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To develop an app that would assist students in concentrating on their academics.</a:t>
            </a:r>
            <a:endParaRPr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14935" indent="0">
              <a:lnSpc>
                <a:spcPct val="115000"/>
              </a:lnSpc>
              <a:buClr>
                <a:srgbClr val="000000"/>
              </a:buClr>
              <a:buFont typeface="Old Standard TT" panose="00000500000000000000"/>
              <a:buNone/>
            </a:pPr>
            <a:r>
              <a:rPr lang="en-IN" sz="1800" b="0" strike="noStrike" spc="-1" dirty="0">
                <a:solidFill>
                  <a:srgbClr val="000000"/>
                </a:solidFill>
                <a:latin typeface="Old Standard TT" panose="00000500000000000000"/>
                <a:ea typeface="Old Standard TT" panose="00000500000000000000"/>
              </a:rPr>
              <a:t>                                 </a:t>
            </a:r>
            <a:endParaRPr lang="en-IN" sz="1800" b="0" strike="noStrike" spc="-1" dirty="0">
              <a:latin typeface="Arial" panose="020B0604020202020204"/>
            </a:endParaRPr>
          </a:p>
          <a:p>
            <a:pPr marL="114935" indent="0">
              <a:lnSpc>
                <a:spcPct val="115000"/>
              </a:lnSpc>
              <a:buClr>
                <a:srgbClr val="000000"/>
              </a:buClr>
              <a:buFont typeface="Old Standard TT" panose="00000500000000000000"/>
              <a:buNone/>
            </a:pPr>
            <a:r>
              <a:rPr lang="en-IN" sz="1800" b="0" strike="noStrike" spc="-1" dirty="0">
                <a:solidFill>
                  <a:srgbClr val="000000"/>
                </a:solidFill>
                <a:latin typeface="Old Standard TT" panose="00000500000000000000"/>
                <a:ea typeface="Old Standard TT" panose="00000500000000000000"/>
              </a:rPr>
              <a:t>                                        </a:t>
            </a:r>
            <a:endParaRPr lang="en-IN" sz="1800" b="0" strike="noStrike" spc="-1" dirty="0">
              <a:latin typeface="Arial" panose="020B0604020202020204"/>
            </a:endParaRPr>
          </a:p>
          <a:p>
            <a:pPr marL="457200" indent="-227965">
              <a:lnSpc>
                <a:spcPct val="115000"/>
              </a:lnSpc>
            </a:pPr>
            <a:endParaRPr lang="en-IN" sz="1800" b="0" strike="noStrike" spc="-1" dirty="0">
              <a:latin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ysClr val="windowText" lastClr="000000"/>
                </a:solidFill>
                <a:latin typeface="Times New Roman" panose="02020603050405020304"/>
                <a:ea typeface="Times New Roman" panose="02020603050405020304"/>
              </a:rPr>
              <a:t>1.3 Literature Review</a:t>
            </a:r>
            <a:endParaRPr lang="en-IN" sz="3000" b="0" strike="noStrike" spc="-1" dirty="0">
              <a:solidFill>
                <a:sysClr val="windowText" lastClr="000000"/>
              </a:solidFill>
              <a:latin typeface="Arial" panose="020B0604020202020204"/>
            </a:endParaRPr>
          </a:p>
        </p:txBody>
      </p:sp>
      <p:sp>
        <p:nvSpPr>
          <p:cNvPr id="8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935" indent="0">
              <a:lnSpc>
                <a:spcPct val="115000"/>
              </a:lnSpc>
              <a:buClr>
                <a:srgbClr val="000000"/>
              </a:buClr>
              <a:buFont typeface="Old Standard TT" panose="00000500000000000000"/>
              <a:buNone/>
            </a:pPr>
            <a:r>
              <a:rPr lang="en-IN" sz="1800" b="0" strike="noStrike" spc="-1">
                <a:solidFill>
                  <a:srgbClr val="000000"/>
                </a:solidFill>
                <a:latin typeface="Old Standard TT" panose="00000500000000000000"/>
                <a:ea typeface="Old Standard TT" panose="00000500000000000000"/>
              </a:rPr>
              <a:t>                         </a:t>
            </a:r>
            <a:endParaRPr lang="en-IN" sz="1800" b="0" strike="noStrike" spc="-1">
              <a:latin typeface="Arial" panose="020B0604020202020204"/>
            </a:endParaRPr>
          </a:p>
          <a:p>
            <a:pPr marL="457200" indent="-227965">
              <a:lnSpc>
                <a:spcPct val="115000"/>
              </a:lnSpc>
            </a:pPr>
            <a:endParaRPr lang="en-IN" sz="1800" b="0" strike="noStrike" spc="-1">
              <a:latin typeface="Arial" panose="020B0604020202020204"/>
            </a:endParaRPr>
          </a:p>
        </p:txBody>
      </p:sp>
      <p:graphicFrame>
        <p:nvGraphicFramePr>
          <p:cNvPr id="186" name="Google Shape;186;p6"/>
          <p:cNvGraphicFramePr/>
          <p:nvPr>
            <p:extLst>
              <p:ext uri="{D42A27DB-BD31-4B8C-83A1-F6EECF244321}">
                <p14:modId xmlns:p14="http://schemas.microsoft.com/office/powerpoint/2010/main" val="1328546599"/>
              </p:ext>
            </p:extLst>
          </p:nvPr>
        </p:nvGraphicFramePr>
        <p:xfrm>
          <a:off x="702310" y="1056640"/>
          <a:ext cx="7839710" cy="3754140"/>
        </p:xfrm>
        <a:graphic>
          <a:graphicData uri="http://schemas.openxmlformats.org/drawingml/2006/table">
            <a:tbl>
              <a:tblPr firstRow="1" bandRow="1">
                <a:noFill/>
                <a:tableStyleId>{7CBE321A-ECD9-485C-9093-1749C29D4FAD}</a:tableStyleId>
              </a:tblPr>
              <a:tblGrid>
                <a:gridCol w="714375"/>
                <a:gridCol w="2519045"/>
                <a:gridCol w="1884680"/>
                <a:gridCol w="2721610"/>
              </a:tblGrid>
              <a:tr h="584200">
                <a:tc>
                  <a:txBody>
                    <a:bodyPr/>
                    <a:lstStyle/>
                    <a:p>
                      <a:pPr marL="0" marR="0" lvl="0" indent="0" algn="ctr" rtl="0">
                        <a:lnSpc>
                          <a:spcPct val="100000"/>
                        </a:lnSpc>
                        <a:spcBef>
                          <a:spcPts val="0"/>
                        </a:spcBef>
                        <a:spcAft>
                          <a:spcPts val="0"/>
                        </a:spcAft>
                        <a:buNone/>
                      </a:pPr>
                      <a:r>
                        <a:rPr lang="en-IN" sz="1400" u="none" strike="noStrike" cap="none" dirty="0"/>
                        <a:t>Serial No.</a:t>
                      </a:r>
                      <a:endParaRPr sz="1400" u="none" strike="noStrike" cap="none" dirty="0"/>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0" marR="0" lvl="0" indent="0" algn="ctr" rtl="0">
                        <a:lnSpc>
                          <a:spcPct val="100000"/>
                        </a:lnSpc>
                        <a:spcBef>
                          <a:spcPts val="0"/>
                        </a:spcBef>
                        <a:spcAft>
                          <a:spcPts val="0"/>
                        </a:spcAft>
                        <a:buNone/>
                      </a:pPr>
                      <a:r>
                        <a:rPr lang="en-IN" sz="1400" u="none" strike="noStrike" cap="none" dirty="0"/>
                        <a:t>Paper Name</a:t>
                      </a:r>
                      <a:endParaRPr sz="1400" u="none" strike="noStrike" cap="none" dirty="0"/>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0" marR="0" lvl="0" indent="0" algn="ctr" rtl="0">
                        <a:lnSpc>
                          <a:spcPct val="100000"/>
                        </a:lnSpc>
                        <a:spcBef>
                          <a:spcPts val="0"/>
                        </a:spcBef>
                        <a:spcAft>
                          <a:spcPts val="0"/>
                        </a:spcAft>
                        <a:buNone/>
                      </a:pPr>
                      <a:r>
                        <a:rPr lang="en-IN" sz="1400" u="none" strike="noStrike" cap="none"/>
                        <a:t>Author Name</a:t>
                      </a:r>
                      <a:endParaRPr sz="1400" u="none" strike="noStrike" cap="none"/>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0" marR="0" lvl="0" indent="0" algn="ctr" rtl="0">
                        <a:lnSpc>
                          <a:spcPct val="100000"/>
                        </a:lnSpc>
                        <a:spcBef>
                          <a:spcPts val="0"/>
                        </a:spcBef>
                        <a:spcAft>
                          <a:spcPts val="0"/>
                        </a:spcAft>
                        <a:buNone/>
                      </a:pPr>
                      <a:r>
                        <a:rPr lang="en-IN" sz="1400" u="none" strike="noStrike" cap="none" dirty="0"/>
                        <a:t>Key Findings</a:t>
                      </a:r>
                      <a:endParaRPr sz="1400" u="none" strike="noStrike" cap="none" dirty="0"/>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r>
              <a:tr h="1637030">
                <a:tc>
                  <a:txBody>
                    <a:bodyPr/>
                    <a:lstStyle/>
                    <a:p>
                      <a:pPr marL="0" marR="0" lvl="0" indent="0" algn="just" rtl="0">
                        <a:lnSpc>
                          <a:spcPct val="100000"/>
                        </a:lnSpc>
                        <a:spcBef>
                          <a:spcPts val="0"/>
                        </a:spcBef>
                        <a:spcAft>
                          <a:spcPts val="0"/>
                        </a:spcAft>
                        <a:buNone/>
                      </a:pPr>
                      <a:r>
                        <a:rPr lang="en-IN" sz="14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None/>
                      </a:pPr>
                      <a:r>
                        <a:rPr lang="en-IN" sz="1400" u="none" strike="noStrike" cap="none">
                          <a:latin typeface="Times New Roman" panose="02020603050405020304"/>
                          <a:ea typeface="Times New Roman" panose="02020603050405020304"/>
                          <a:cs typeface="Times New Roman" panose="02020603050405020304"/>
                          <a:sym typeface="Times New Roman" panose="02020603050405020304"/>
                        </a:rPr>
                        <a:t>A Study of Early Childhood E-Learning Games for Thai Children</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None/>
                      </a:pPr>
                      <a:r>
                        <a:rPr lang="en-IN" sz="1400" u="none" strike="noStrike" cap="none">
                          <a:latin typeface="Times New Roman" panose="02020603050405020304"/>
                          <a:ea typeface="Times New Roman" panose="02020603050405020304"/>
                          <a:cs typeface="Times New Roman" panose="02020603050405020304"/>
                          <a:sym typeface="Times New Roman" panose="02020603050405020304"/>
                        </a:rPr>
                        <a:t>Veeraporn Siddoo, Dainah Binla, Kanokwan Jaineawnaekuson, Orapan Yommana</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This paper presents a prototype for e-learning games as well as the appropriate e-learning games for </a:t>
                      </a:r>
                      <a:r>
                        <a:rPr lang="en-IN" sz="1400" u="none" strike="noStrike" cap="none" dirty="0" smtClean="0">
                          <a:latin typeface="Times New Roman" panose="02020603050405020304"/>
                          <a:ea typeface="Times New Roman" panose="02020603050405020304"/>
                          <a:cs typeface="Times New Roman" panose="02020603050405020304"/>
                          <a:sym typeface="Times New Roman" panose="02020603050405020304"/>
                        </a:rPr>
                        <a:t>pre-schoolers. </a:t>
                      </a: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The discovery creates an alternative to learning games by examining professional advice given during game development.</a:t>
                      </a:r>
                      <a:endParaRPr sz="1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1600">
                <a:tc>
                  <a:txBody>
                    <a:bodyPr/>
                    <a:lstStyle/>
                    <a:p>
                      <a:pPr marL="0" marR="0" lvl="0" indent="0" algn="just" rtl="0">
                        <a:lnSpc>
                          <a:spcPct val="100000"/>
                        </a:lnSpc>
                        <a:spcBef>
                          <a:spcPts val="0"/>
                        </a:spcBef>
                        <a:spcAft>
                          <a:spcPts val="0"/>
                        </a:spcAft>
                        <a:buNone/>
                      </a:pPr>
                      <a:r>
                        <a:rPr lang="en-IN" sz="14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None/>
                      </a:pPr>
                      <a:r>
                        <a:rPr lang="en-IN" sz="1400" u="none" strike="noStrike" cap="none">
                          <a:latin typeface="Times New Roman" panose="02020603050405020304"/>
                          <a:ea typeface="Times New Roman" panose="02020603050405020304"/>
                          <a:cs typeface="Times New Roman" panose="02020603050405020304"/>
                          <a:sym typeface="Times New Roman" panose="02020603050405020304"/>
                        </a:rPr>
                        <a:t>A Custom and Dynamic Game using Gamification Techniques to Children from 4 to 5 years old.</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None/>
                      </a:pPr>
                      <a:r>
                        <a:rPr lang="en-IN" sz="1400" u="none" strike="noStrike" cap="none">
                          <a:latin typeface="Times New Roman" panose="02020603050405020304"/>
                          <a:ea typeface="Times New Roman" panose="02020603050405020304"/>
                          <a:cs typeface="Times New Roman" panose="02020603050405020304"/>
                          <a:sym typeface="Times New Roman" panose="02020603050405020304"/>
                        </a:rPr>
                        <a:t>Renato Toasa, Esteban Burbano, Alexandra Constante, Lesly Hidalgo, Flavio Morales</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The concept for developing various mobile games that could help children in learning the alphabet, numbers, and other subjects in the early stages of their education is described in this paper.</a:t>
                      </a:r>
                      <a:endParaRPr sz="1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panose="02020603050405020304"/>
                <a:ea typeface="Times New Roman" panose="02020603050405020304"/>
              </a:rPr>
              <a:t>1.4 Problem Definition</a:t>
            </a:r>
            <a:endParaRPr lang="en-IN" sz="3000" b="0" strike="noStrike" spc="-1" dirty="0">
              <a:latin typeface="Arial" panose="020B0604020202020204"/>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685" indent="-285750" algn="just">
              <a:lnSpc>
                <a:spcPct val="115000"/>
              </a:lnSpc>
              <a:buClr>
                <a:srgbClr val="000000"/>
              </a:buClr>
              <a:buFont typeface="Arial" panose="020B0604020202020204" pitchFamily="34" charset="0"/>
              <a:buChar char="•"/>
            </a:pPr>
            <a:r>
              <a:rPr lang="en-US" spc="-1" dirty="0">
                <a:solidFill>
                  <a:srgbClr val="000000"/>
                </a:solidFill>
                <a:latin typeface="Times New Roman" panose="02020603050405020304" pitchFamily="18" charset="0"/>
                <a:ea typeface="Old Standard TT" panose="00000500000000000000"/>
                <a:cs typeface="Times New Roman" panose="02020603050405020304" pitchFamily="18" charset="0"/>
              </a:rPr>
              <a:t>Go-</a:t>
            </a:r>
            <a:r>
              <a:rPr lang="en-US" spc="-1" dirty="0" err="1">
                <a:solidFill>
                  <a:srgbClr val="000000"/>
                </a:solidFill>
                <a:latin typeface="Times New Roman" panose="02020603050405020304" pitchFamily="18" charset="0"/>
                <a:ea typeface="Old Standard TT" panose="00000500000000000000"/>
                <a:cs typeface="Times New Roman" panose="02020603050405020304" pitchFamily="18" charset="0"/>
              </a:rPr>
              <a:t>Brainous</a:t>
            </a:r>
            <a:r>
              <a:rPr lang="en-US" spc="-1" dirty="0">
                <a:solidFill>
                  <a:srgbClr val="000000"/>
                </a:solidFill>
                <a:latin typeface="Times New Roman" panose="02020603050405020304" pitchFamily="18" charset="0"/>
                <a:ea typeface="Old Standard TT" panose="00000500000000000000"/>
                <a:cs typeface="Times New Roman" panose="02020603050405020304" pitchFamily="18" charset="0"/>
              </a:rPr>
              <a:t> aims to develop an app for kids.</a:t>
            </a:r>
          </a:p>
          <a:p>
            <a:pPr marL="400685" indent="-285750" algn="just">
              <a:lnSpc>
                <a:spcPct val="115000"/>
              </a:lnSpc>
              <a:buClr>
                <a:srgbClr val="000000"/>
              </a:buClr>
              <a:buFont typeface="Arial" panose="020B0604020202020204" pitchFamily="34" charset="0"/>
              <a:buChar char="•"/>
            </a:pPr>
            <a:r>
              <a:rPr lang="en-US" spc="-1" dirty="0">
                <a:solidFill>
                  <a:srgbClr val="000000"/>
                </a:solidFill>
                <a:latin typeface="Times New Roman" panose="02020603050405020304" pitchFamily="18" charset="0"/>
                <a:ea typeface="Old Standard TT" panose="00000500000000000000"/>
                <a:cs typeface="Times New Roman" panose="02020603050405020304" pitchFamily="18" charset="0"/>
              </a:rPr>
              <a:t>The app will include quiz, games, and creative activities such as numbering, alphabet, alphabet training, math quiz, fruits, animals, vegetables, drawing books, vehicles, shapes, colors, days, months, and body parts.</a:t>
            </a:r>
          </a:p>
          <a:p>
            <a:pPr marL="400685" indent="-285750" algn="just">
              <a:lnSpc>
                <a:spcPct val="115000"/>
              </a:lnSpc>
              <a:buClr>
                <a:srgbClr val="000000"/>
              </a:buClr>
              <a:buFont typeface="Arial" panose="020B0604020202020204" pitchFamily="34" charset="0"/>
              <a:buChar char="•"/>
            </a:pPr>
            <a:r>
              <a:rPr lang="en-US" spc="-1" dirty="0">
                <a:solidFill>
                  <a:srgbClr val="000000"/>
                </a:solidFill>
                <a:latin typeface="Times New Roman" panose="02020603050405020304" pitchFamily="18" charset="0"/>
                <a:ea typeface="Old Standard TT" panose="00000500000000000000"/>
                <a:cs typeface="Times New Roman" panose="02020603050405020304" pitchFamily="18" charset="0"/>
              </a:rPr>
              <a:t>The app will use </a:t>
            </a:r>
            <a:r>
              <a:rPr lang="en-US" spc="-1" dirty="0" smtClean="0">
                <a:solidFill>
                  <a:srgbClr val="000000"/>
                </a:solidFill>
                <a:latin typeface="Times New Roman" panose="02020603050405020304" pitchFamily="18" charset="0"/>
                <a:ea typeface="Old Standard TT" panose="00000500000000000000"/>
                <a:cs typeface="Times New Roman" panose="02020603050405020304" pitchFamily="18" charset="0"/>
              </a:rPr>
              <a:t>Tensor </a:t>
            </a:r>
            <a:r>
              <a:rPr lang="en-US" spc="-1" dirty="0">
                <a:solidFill>
                  <a:srgbClr val="000000"/>
                </a:solidFill>
                <a:latin typeface="Times New Roman" panose="02020603050405020304" pitchFamily="18" charset="0"/>
                <a:ea typeface="Old Standard TT" panose="00000500000000000000"/>
                <a:cs typeface="Times New Roman" panose="02020603050405020304" pitchFamily="18" charset="0"/>
              </a:rPr>
              <a:t>Flow lite </a:t>
            </a:r>
            <a:r>
              <a:rPr lang="en-US" spc="-1" dirty="0" smtClean="0">
                <a:solidFill>
                  <a:srgbClr val="000000"/>
                </a:solidFill>
                <a:latin typeface="Times New Roman" panose="02020603050405020304" pitchFamily="18" charset="0"/>
                <a:ea typeface="Old Standard TT" panose="00000500000000000000"/>
                <a:cs typeface="Times New Roman" panose="02020603050405020304" pitchFamily="18" charset="0"/>
              </a:rPr>
              <a:t>Model for Alphabet Training.</a:t>
            </a:r>
            <a:endParaRPr lang="en-US" spc="-1" dirty="0">
              <a:solidFill>
                <a:srgbClr val="000000"/>
              </a:solidFill>
              <a:latin typeface="Times New Roman" panose="02020603050405020304" pitchFamily="18" charset="0"/>
              <a:ea typeface="Old Standard TT" panose="00000500000000000000"/>
              <a:cs typeface="Times New Roman" panose="02020603050405020304" pitchFamily="18" charset="0"/>
            </a:endParaRPr>
          </a:p>
          <a:p>
            <a:pPr marL="400685" indent="-285750" algn="just">
              <a:lnSpc>
                <a:spcPct val="115000"/>
              </a:lnSpc>
              <a:buClr>
                <a:srgbClr val="000000"/>
              </a:buClr>
              <a:buFont typeface="Arial" panose="020B0604020202020204" pitchFamily="34" charset="0"/>
              <a:buChar char="•"/>
            </a:pPr>
            <a:r>
              <a:rPr lang="en-US" spc="-1" dirty="0">
                <a:solidFill>
                  <a:srgbClr val="000000"/>
                </a:solidFill>
                <a:latin typeface="Times New Roman" panose="02020603050405020304" pitchFamily="18" charset="0"/>
                <a:ea typeface="Old Standard TT" panose="00000500000000000000"/>
                <a:cs typeface="Times New Roman" panose="02020603050405020304" pitchFamily="18" charset="0"/>
              </a:rPr>
              <a:t>Java and XML will be used to develop the app, with XML used for creating a layout.</a:t>
            </a:r>
          </a:p>
          <a:p>
            <a:pPr marL="400685" indent="-285750" algn="just">
              <a:lnSpc>
                <a:spcPct val="115000"/>
              </a:lnSpc>
              <a:buClr>
                <a:srgbClr val="000000"/>
              </a:buClr>
              <a:buFont typeface="Arial" panose="020B0604020202020204" pitchFamily="34" charset="0"/>
              <a:buChar char="•"/>
            </a:pPr>
            <a:r>
              <a:rPr lang="en-US" spc="-1" dirty="0">
                <a:solidFill>
                  <a:srgbClr val="000000"/>
                </a:solidFill>
                <a:latin typeface="Times New Roman" panose="02020603050405020304" pitchFamily="18" charset="0"/>
                <a:ea typeface="Old Standard TT" panose="00000500000000000000"/>
                <a:cs typeface="Times New Roman" panose="02020603050405020304" pitchFamily="18" charset="0"/>
              </a:rPr>
              <a:t>The app's goal is to provide an easy and interesting way of learning for kids.</a:t>
            </a: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panose="02020603050405020304"/>
                <a:ea typeface="Times New Roman" panose="02020603050405020304"/>
              </a:rPr>
              <a:t>1.5 Scope</a:t>
            </a:r>
            <a:endParaRPr lang="en-IN" sz="3000" b="0" strike="noStrike" spc="-1">
              <a:latin typeface="Arial" panose="020B0604020202020204"/>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app can provide an interactive learning experience for preschoolers.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can make learning basic concepts such as numbers, letters, shapes, and colors more engaging and fun.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quiz, games, and creative activities in the app can help keep kids interested and motivated.</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Making </a:t>
            </a:r>
            <a:r>
              <a:rPr lang="en-US" dirty="0">
                <a:latin typeface="Times New Roman" panose="02020603050405020304" pitchFamily="18" charset="0"/>
                <a:cs typeface="Times New Roman" panose="02020603050405020304" pitchFamily="18" charset="0"/>
              </a:rPr>
              <a:t>the app compatible </a:t>
            </a:r>
            <a:r>
              <a:rPr lang="en-US" dirty="0" smtClean="0">
                <a:latin typeface="Times New Roman" panose="02020603050405020304" pitchFamily="18" charset="0"/>
                <a:cs typeface="Times New Roman" panose="02020603050405020304" pitchFamily="18" charset="0"/>
              </a:rPr>
              <a:t>with </a:t>
            </a:r>
            <a:r>
              <a:rPr lang="en-US" dirty="0">
                <a:latin typeface="Times New Roman" panose="02020603050405020304" pitchFamily="18" charset="0"/>
                <a:cs typeface="Times New Roman" panose="02020603050405020304" pitchFamily="18" charset="0"/>
              </a:rPr>
              <a:t>Android </a:t>
            </a:r>
            <a:r>
              <a:rPr lang="en-US" dirty="0" smtClean="0">
                <a:latin typeface="Times New Roman" panose="02020603050405020304" pitchFamily="18" charset="0"/>
                <a:cs typeface="Times New Roman" panose="02020603050405020304" pitchFamily="18" charset="0"/>
              </a:rPr>
              <a:t>platform </a:t>
            </a:r>
            <a:r>
              <a:rPr lang="en-US" dirty="0">
                <a:latin typeface="Times New Roman" panose="02020603050405020304" pitchFamily="18" charset="0"/>
                <a:cs typeface="Times New Roman" panose="02020603050405020304" pitchFamily="18" charset="0"/>
              </a:rPr>
              <a:t>can ensure a wider reach for the app.</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app can help promote early childhood education and provide kids with essential skills for their future academic and personal development.</a:t>
            </a:r>
          </a:p>
          <a:p>
            <a:pPr marL="457200" indent="-227965">
              <a:lnSpc>
                <a:spcPct val="115000"/>
              </a:lnSpc>
            </a:pP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panose="02020603050405020304"/>
                <a:ea typeface="Times New Roman" panose="02020603050405020304"/>
              </a:rPr>
              <a:t>1.6 Technology stack</a:t>
            </a:r>
            <a:endParaRPr lang="en-IN" sz="3000" b="0" strike="noStrike" spc="-1">
              <a:latin typeface="Arial" panose="020B0604020202020204"/>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685" indent="-285750">
              <a:lnSpc>
                <a:spcPct val="115000"/>
              </a:lnSpc>
              <a:buClr>
                <a:srgbClr val="000000"/>
              </a:buClr>
              <a:buFont typeface="Arial" panose="020B0604020202020204" pitchFamily="34" charset="0"/>
              <a:buChar char="•"/>
            </a:pP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Tensor flow Lite</a:t>
            </a:r>
          </a:p>
          <a:p>
            <a:pPr marL="400685" indent="-285750">
              <a:lnSpc>
                <a:spcPct val="115000"/>
              </a:lnSpc>
              <a:buClr>
                <a:srgbClr val="000000"/>
              </a:buClr>
              <a:buFont typeface="Arial" panose="020B0604020202020204" pitchFamily="34" charset="0"/>
              <a:buChar char="•"/>
            </a:pPr>
            <a:endPar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00685" indent="-285750">
              <a:lnSpc>
                <a:spcPct val="115000"/>
              </a:lnSpc>
              <a:buClr>
                <a:srgbClr val="000000"/>
              </a:buClr>
              <a:buFont typeface="Arial" panose="020B0604020202020204" pitchFamily="34" charset="0"/>
              <a:buChar char="•"/>
            </a:pP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Java</a:t>
            </a:r>
          </a:p>
          <a:p>
            <a:pPr marL="400685" indent="-285750">
              <a:lnSpc>
                <a:spcPct val="115000"/>
              </a:lnSpc>
              <a:buClr>
                <a:srgbClr val="000000"/>
              </a:buClr>
              <a:buFont typeface="Arial" panose="020B0604020202020204" pitchFamily="34" charset="0"/>
              <a:buChar char="•"/>
            </a:pPr>
            <a:endPar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00685" indent="-285750">
              <a:lnSpc>
                <a:spcPct val="115000"/>
              </a:lnSpc>
              <a:buClr>
                <a:srgbClr val="000000"/>
              </a:buClr>
              <a:buFont typeface="Arial" panose="020B0604020202020204" pitchFamily="34" charset="0"/>
              <a:buChar char="•"/>
            </a:pP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Xml</a:t>
            </a:r>
            <a:endParaRPr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indent="-342265">
              <a:lnSpc>
                <a:spcPct val="115000"/>
              </a:lnSpc>
              <a:buClr>
                <a:srgbClr val="000000"/>
              </a:buClr>
              <a:buFont typeface="Old Standard TT" panose="00000500000000000000"/>
              <a:buChar char="●"/>
            </a:pPr>
            <a:endParaRPr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indent="-342265">
              <a:lnSpc>
                <a:spcPct val="115000"/>
              </a:lnSpc>
              <a:buClr>
                <a:srgbClr val="000000"/>
              </a:buClr>
              <a:buFont typeface="Old Standard TT" panose="00000500000000000000"/>
              <a:buChar char="●"/>
            </a:pPr>
            <a:endParaRPr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14935" indent="0">
              <a:lnSpc>
                <a:spcPct val="115000"/>
              </a:lnSpc>
              <a:buClr>
                <a:srgbClr val="000000"/>
              </a:buClr>
              <a:buFont typeface="Old Standard TT" panose="00000500000000000000"/>
              <a:buNone/>
            </a:pPr>
            <a:r>
              <a:rPr lang="en-IN" sz="1800" b="0" strike="noStrike" spc="-1" dirty="0">
                <a:solidFill>
                  <a:srgbClr val="000000"/>
                </a:solidFill>
                <a:latin typeface="Old Standard TT" panose="00000500000000000000"/>
                <a:ea typeface="Old Standard TT" panose="00000500000000000000"/>
              </a:rPr>
              <a:t>                       </a:t>
            </a:r>
            <a:endParaRPr lang="en-IN" sz="1800" b="0" strike="noStrike" spc="-1" dirty="0">
              <a:latin typeface="Arial" panose="020B0604020202020204"/>
            </a:endParaRPr>
          </a:p>
          <a:p>
            <a:pPr marL="457200" indent="-227965">
              <a:lnSpc>
                <a:spcPct val="115000"/>
              </a:lnSpc>
            </a:pPr>
            <a:endParaRPr lang="en-IN" sz="1800" b="0" strike="noStrike" spc="-1" dirty="0">
              <a:latin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themeOverride>
</file>

<file path=docProps/app.xml><?xml version="1.0" encoding="utf-8"?>
<Properties xmlns="http://schemas.openxmlformats.org/officeDocument/2006/extended-properties" xmlns:vt="http://schemas.openxmlformats.org/officeDocument/2006/docPropsVTypes">
  <TotalTime>125</TotalTime>
  <Words>1519</Words>
  <Application>Microsoft Office PowerPoint</Application>
  <PresentationFormat>On-screen Show (16:9)</PresentationFormat>
  <Paragraphs>107</Paragraphs>
  <Slides>32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DejaVu Sans</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account</cp:lastModifiedBy>
  <cp:revision>21</cp:revision>
  <dcterms:created xsi:type="dcterms:W3CDTF">2023-05-03T04:20:00Z</dcterms:created>
  <dcterms:modified xsi:type="dcterms:W3CDTF">2023-05-03T18:56:59Z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4F5D5E2B9E69466FB66E1DC7BD2A327C</vt:lpwstr>
  </property>
  <property fmtid="{D5CDD505-2E9C-101B-9397-08002B2CF9AE}" pid="3" name="KSOProductBuildVer">
    <vt:lpwstr>1033-11.2.0.11537</vt:lpwstr>
  </property>
</Properties>
</file>