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79" r:id="rId9"/>
    <p:sldId id="288" r:id="rId10"/>
    <p:sldId id="262" r:id="rId11"/>
    <p:sldId id="263" r:id="rId12"/>
    <p:sldId id="264" r:id="rId13"/>
    <p:sldId id="265" r:id="rId14"/>
    <p:sldId id="266" r:id="rId15"/>
    <p:sldId id="267" r:id="rId16"/>
    <p:sldId id="268" r:id="rId17"/>
    <p:sldId id="269" r:id="rId18"/>
    <p:sldId id="270" r:id="rId19"/>
    <p:sldId id="272" r:id="rId20"/>
    <p:sldId id="280" r:id="rId21"/>
    <p:sldId id="281" r:id="rId22"/>
    <p:sldId id="282" r:id="rId23"/>
    <p:sldId id="283" r:id="rId24"/>
    <p:sldId id="273" r:id="rId25"/>
    <p:sldId id="285" r:id="rId26"/>
    <p:sldId id="274" r:id="rId27"/>
    <p:sldId id="286" r:id="rId28"/>
    <p:sldId id="275" r:id="rId29"/>
    <p:sldId id="287" r:id="rId30"/>
    <p:sldId id="276" r:id="rId31"/>
    <p:sldId id="277" r:id="rId32"/>
    <p:sldId id="278" r:id="rId3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Shisode" initials="RS" lastIdx="1" clrIdx="0">
    <p:extLst>
      <p:ext uri="{19B8F6BF-5375-455C-9EA6-DF929625EA0E}">
        <p15:presenceInfo xmlns:p15="http://schemas.microsoft.com/office/powerpoint/2012/main" userId="5ff89cab73736b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7" d="100"/>
          <a:sy n="107"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529FDFD-6C68-43FB-BB79-CB77CE0310C4}" type="datetimeFigureOut">
              <a:rPr lang="en-IN" smtClean="0"/>
              <a:t>04-05-2023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0AEB53B-3EC9-4E11-9302-578744561028}" type="slidenum">
              <a:rPr lang="en-IN" smtClean="0"/>
              <a:t>‹#›</a:t>
            </a:fld>
            <a:endParaRPr lang="en-IN"/>
          </a:p>
        </p:txBody>
      </p:sp>
    </p:spTree>
    <p:extLst>
      <p:ext uri="{BB962C8B-B14F-4D97-AF65-F5344CB8AC3E}">
        <p14:creationId xmlns:p14="http://schemas.microsoft.com/office/powerpoint/2010/main" val="118222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AEB53B-3EC9-4E11-9302-578744561028}" type="slidenum">
              <a:rPr lang="en-IN" smtClean="0"/>
              <a:t>21</a:t>
            </a:fld>
            <a:endParaRPr lang="en-IN"/>
          </a:p>
        </p:txBody>
      </p:sp>
    </p:spTree>
    <p:extLst>
      <p:ext uri="{BB962C8B-B14F-4D97-AF65-F5344CB8AC3E}">
        <p14:creationId xmlns:p14="http://schemas.microsoft.com/office/powerpoint/2010/main" val="1359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AEB53B-3EC9-4E11-9302-578744561028}" type="slidenum">
              <a:rPr lang="en-IN" smtClean="0"/>
              <a:t>22</a:t>
            </a:fld>
            <a:endParaRPr lang="en-IN"/>
          </a:p>
        </p:txBody>
      </p:sp>
    </p:spTree>
    <p:extLst>
      <p:ext uri="{BB962C8B-B14F-4D97-AF65-F5344CB8AC3E}">
        <p14:creationId xmlns:p14="http://schemas.microsoft.com/office/powerpoint/2010/main" val="350020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AEB53B-3EC9-4E11-9302-578744561028}" type="slidenum">
              <a:rPr lang="en-IN" smtClean="0"/>
              <a:t>26</a:t>
            </a:fld>
            <a:endParaRPr lang="en-IN"/>
          </a:p>
        </p:txBody>
      </p:sp>
    </p:spTree>
    <p:extLst>
      <p:ext uri="{BB962C8B-B14F-4D97-AF65-F5344CB8AC3E}">
        <p14:creationId xmlns:p14="http://schemas.microsoft.com/office/powerpoint/2010/main" val="265822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AEB53B-3EC9-4E11-9302-578744561028}" type="slidenum">
              <a:rPr lang="en-IN" smtClean="0"/>
              <a:t>28</a:t>
            </a:fld>
            <a:endParaRPr lang="en-IN"/>
          </a:p>
        </p:txBody>
      </p:sp>
    </p:spTree>
    <p:extLst>
      <p:ext uri="{BB962C8B-B14F-4D97-AF65-F5344CB8AC3E}">
        <p14:creationId xmlns:p14="http://schemas.microsoft.com/office/powerpoint/2010/main" val="59975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2022-2023</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Can assist people who are lost huge in indoor spaces.                                </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Can help large organizations to conduct events like examinations , admission process, concert or any other big scale event.</a:t>
            </a:r>
            <a:endParaRPr lang="en-IN" sz="18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Can provide relief to people who are not familiar with the surroundings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of a building.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1800" b="0" strike="noStrike" spc="-1">
                <a:solidFill>
                  <a:srgbClr val="000000"/>
                </a:solidFill>
                <a:latin typeface="Times New Roman" panose="02020603050405020304" pitchFamily="18" charset="0"/>
                <a:ea typeface="Old Standard TT"/>
                <a:cs typeface="Times New Roman" panose="02020603050405020304" pitchFamily="18" charset="0"/>
              </a:rPr>
              <a:t>Android Studio</a:t>
            </a:r>
          </a:p>
          <a:p>
            <a:pPr marL="457200" indent="-342360">
              <a:lnSpc>
                <a:spcPct val="115000"/>
              </a:lnSpc>
              <a:buClr>
                <a:srgbClr val="000000"/>
              </a:buClr>
              <a:buFont typeface="Old Standard TT"/>
              <a:buChar char="●"/>
            </a:pPr>
            <a:r>
              <a:rPr lang="en-US" sz="1800" b="0" strike="noStrike" spc="-1">
                <a:solidFill>
                  <a:srgbClr val="000000"/>
                </a:solidFill>
                <a:latin typeface="Times New Roman" panose="02020603050405020304" pitchFamily="18" charset="0"/>
                <a:ea typeface="Old Standard TT"/>
                <a:cs typeface="Times New Roman" panose="02020603050405020304" pitchFamily="18" charset="0"/>
              </a:rPr>
              <a:t>Google </a:t>
            </a: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ML Kit</a:t>
            </a:r>
          </a:p>
          <a:p>
            <a:pPr marL="457200" indent="-342360">
              <a:lnSpc>
                <a:spcPct val="115000"/>
              </a:lnSpc>
              <a:buClr>
                <a:srgbClr val="000000"/>
              </a:buClr>
              <a:buFont typeface="Old Standard TT"/>
              <a:buChar char="●"/>
            </a:pPr>
            <a:r>
              <a:rPr lang="en-US" sz="1800" b="0" strike="noStrike" spc="-1" dirty="0" err="1">
                <a:solidFill>
                  <a:srgbClr val="000000"/>
                </a:solidFill>
                <a:latin typeface="Times New Roman" panose="02020603050405020304" pitchFamily="18" charset="0"/>
                <a:ea typeface="Old Standard TT"/>
                <a:cs typeface="Times New Roman" panose="02020603050405020304" pitchFamily="18" charset="0"/>
              </a:rPr>
              <a:t>SceneView</a:t>
            </a: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 library</a:t>
            </a:r>
          </a:p>
          <a:p>
            <a:pPr marL="457200" indent="-342360">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Optical Character recognition.</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Can fully digitalise the navigation system as there is no need of huge boards which depict indoor maps.                                   </a:t>
            </a:r>
            <a:endParaRPr lang="en-IN" sz="18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Can save a lot of time for </a:t>
            </a:r>
            <a:r>
              <a:rPr lang="en-IN" spc="-1" dirty="0">
                <a:solidFill>
                  <a:srgbClr val="000000"/>
                </a:solidFill>
                <a:latin typeface="Times New Roman" panose="02020603050405020304" pitchFamily="18" charset="0"/>
                <a:ea typeface="Old Standard TT"/>
                <a:cs typeface="Times New Roman" panose="02020603050405020304" pitchFamily="18" charset="0"/>
              </a:rPr>
              <a:t>anyone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who often gets confused while using 2d navigation system like google maps.                           </a:t>
            </a:r>
            <a:endParaRPr lang="en-IN" sz="18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Will help people to navigate faster within closed surroundings without any external help.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Feature 1:</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User will be able to locate his own position in real time with the help of camera as he wouldn’t have to remap their own location simultaneously as is the case with 2d map application.</a:t>
            </a:r>
          </a:p>
          <a:p>
            <a:pPr marL="114840">
              <a:lnSpc>
                <a:spcPct val="115000"/>
              </a:lnSpc>
              <a:buClr>
                <a:srgbClr val="000000"/>
              </a:buCl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Feature 2: </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User will be able to find his directions without any assistance from external sources as the direction pointers will be directly shown on the user’s mobile screen.</a:t>
            </a:r>
          </a:p>
          <a:p>
            <a:pPr marL="114840">
              <a:lnSpc>
                <a:spcPct val="115000"/>
              </a:lnSpc>
              <a:buClr>
                <a:srgbClr val="000000"/>
              </a:buCl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Feature 3:</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User will be suggested with the shortest path between user’s current location and user’s preferred destination.</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19584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40"/>
            <a:ext cx="8519760" cy="369345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
        <p:nvSpPr>
          <p:cNvPr id="5" name="TextBox 4">
            <a:extLst>
              <a:ext uri="{FF2B5EF4-FFF2-40B4-BE49-F238E27FC236}">
                <a16:creationId xmlns:a16="http://schemas.microsoft.com/office/drawing/2014/main" id="{9DD46F84-0950-08F1-83EB-B9F4D6EEB2C8}"/>
              </a:ext>
            </a:extLst>
          </p:cNvPr>
          <p:cNvSpPr txBox="1"/>
          <p:nvPr/>
        </p:nvSpPr>
        <p:spPr>
          <a:xfrm>
            <a:off x="2898933" y="4672969"/>
            <a:ext cx="4572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 System Architecture</a:t>
            </a:r>
          </a:p>
        </p:txBody>
      </p:sp>
      <p:pic>
        <p:nvPicPr>
          <p:cNvPr id="4" name="Picture 3">
            <a:extLst>
              <a:ext uri="{FF2B5EF4-FFF2-40B4-BE49-F238E27FC236}">
                <a16:creationId xmlns:a16="http://schemas.microsoft.com/office/drawing/2014/main" id="{3DDC12E9-94AF-E570-5337-74B2EC539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64" y="808200"/>
            <a:ext cx="6241551" cy="386476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2.3 Description Of Use Case</a:t>
            </a:r>
            <a:endParaRPr lang="en-IN" sz="3000" b="0" strike="noStrike" spc="-1">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492F5119-0D55-F370-486A-9DD8975E1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904" y="1017596"/>
            <a:ext cx="4420518" cy="3550444"/>
          </a:xfrm>
          <a:prstGeom prst="rect">
            <a:avLst/>
          </a:prstGeom>
        </p:spPr>
      </p:pic>
      <p:sp>
        <p:nvSpPr>
          <p:cNvPr id="5" name="TextBox 4">
            <a:extLst>
              <a:ext uri="{FF2B5EF4-FFF2-40B4-BE49-F238E27FC236}">
                <a16:creationId xmlns:a16="http://schemas.microsoft.com/office/drawing/2014/main" id="{99862836-915E-636E-74CA-9A953681BD74}"/>
              </a:ext>
            </a:extLst>
          </p:cNvPr>
          <p:cNvSpPr txBox="1"/>
          <p:nvPr/>
        </p:nvSpPr>
        <p:spPr>
          <a:xfrm>
            <a:off x="3571875" y="4568040"/>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2. Use Case Diagram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97053"/>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1615BFA1-530A-D18A-7EAA-EFB892256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042" y="701152"/>
            <a:ext cx="6097551" cy="4016970"/>
          </a:xfrm>
          <a:prstGeom prst="rect">
            <a:avLst/>
          </a:prstGeom>
        </p:spPr>
      </p:pic>
      <p:sp>
        <p:nvSpPr>
          <p:cNvPr id="5" name="TextBox 4">
            <a:extLst>
              <a:ext uri="{FF2B5EF4-FFF2-40B4-BE49-F238E27FC236}">
                <a16:creationId xmlns:a16="http://schemas.microsoft.com/office/drawing/2014/main" id="{365B04C0-6F6D-C203-DE3D-FB63E895F1E1}"/>
              </a:ext>
            </a:extLst>
          </p:cNvPr>
          <p:cNvSpPr txBox="1"/>
          <p:nvPr/>
        </p:nvSpPr>
        <p:spPr>
          <a:xfrm>
            <a:off x="2214563" y="4677115"/>
            <a:ext cx="4572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3. Sequence Diagram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193882"/>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a:t>
            </a:r>
            <a:r>
              <a:rPr lang="en-IN" sz="3000" b="1" strike="noStrike" spc="-1" dirty="0">
                <a:solidFill>
                  <a:srgbClr val="000000"/>
                </a:solidFill>
                <a:latin typeface="Times New Roman"/>
                <a:ea typeface="Times New Roman"/>
              </a:rPr>
              <a:t>.1 Implementation:</a:t>
            </a:r>
            <a:endParaRPr lang="en-IN" sz="3000" b="0" strike="noStrike" spc="-1" dirty="0">
              <a:latin typeface="Arial"/>
            </a:endParaRPr>
          </a:p>
        </p:txBody>
      </p:sp>
      <p:sp>
        <p:nvSpPr>
          <p:cNvPr id="101" name="CustomShape 2"/>
          <p:cNvSpPr/>
          <p:nvPr/>
        </p:nvSpPr>
        <p:spPr>
          <a:xfrm>
            <a:off x="311760" y="978558"/>
            <a:ext cx="5553259"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The method described in this research paper uses optical character recognition (OCR) to identify classroom numbers and generates nodes for augmented reality (AR) navigation.</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The system takes pictures of classroom doors with a smartphone camera, which are then analyzed with OCR to identify the classroom number. </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An AR navigation system can then be used to direct students to their classrooms by using the recognized number to construct a node in the system.</a:t>
            </a:r>
            <a:endParaRPr lang="en-IN" sz="1800" b="0" strike="noStrike" spc="-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765AD1B-1895-47D6-9D07-9CDA8D192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960" y="978558"/>
            <a:ext cx="2752560" cy="3552582"/>
          </a:xfrm>
          <a:prstGeom prst="rect">
            <a:avLst/>
          </a:prstGeom>
        </p:spPr>
      </p:pic>
      <p:sp>
        <p:nvSpPr>
          <p:cNvPr id="9" name="TextBox 8">
            <a:extLst>
              <a:ext uri="{FF2B5EF4-FFF2-40B4-BE49-F238E27FC236}">
                <a16:creationId xmlns:a16="http://schemas.microsoft.com/office/drawing/2014/main" id="{C7953F72-F145-C829-36E1-8B10472C8333}"/>
              </a:ext>
            </a:extLst>
          </p:cNvPr>
          <p:cNvSpPr txBox="1"/>
          <p:nvPr/>
        </p:nvSpPr>
        <p:spPr>
          <a:xfrm>
            <a:off x="6078960" y="4637365"/>
            <a:ext cx="4572000" cy="584775"/>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Fig 4.</a:t>
            </a:r>
            <a:r>
              <a:rPr lang="en-US" sz="1400" dirty="0">
                <a:latin typeface="Times New Roman" panose="02020603050405020304" pitchFamily="18" charset="0"/>
                <a:cs typeface="Times New Roman" panose="02020603050405020304" pitchFamily="18" charset="0"/>
              </a:rPr>
              <a:t>Scanning the Room Number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9909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latin typeface="Times New Roman"/>
                <a:ea typeface="Times New Roman"/>
              </a:rPr>
              <a:t>                                                    A Project Report on</a:t>
            </a:r>
            <a:br>
              <a:rPr dirty="0"/>
            </a:br>
            <a:r>
              <a:rPr lang="en-IN" sz="2400" b="1" spc="-1" dirty="0">
                <a:latin typeface="Times New Roman"/>
              </a:rPr>
              <a:t>A.R based App For College Campus Navigation</a:t>
            </a:r>
            <a:br>
              <a:rPr dirty="0"/>
            </a:br>
            <a:r>
              <a:rPr lang="en-IN" sz="1800" b="0" strike="noStrike" spc="-1" dirty="0">
                <a:latin typeface="Times New Roman"/>
                <a:ea typeface="Times New Roman"/>
              </a:rPr>
              <a:t>Submitted in partial </a:t>
            </a:r>
            <a:r>
              <a:rPr lang="en-IN" sz="1800" b="0" strike="noStrike" spc="-1" dirty="0" err="1">
                <a:latin typeface="Times New Roman"/>
                <a:ea typeface="Times New Roman"/>
              </a:rPr>
              <a:t>fulfillment</a:t>
            </a:r>
            <a:r>
              <a:rPr lang="en-IN" sz="1800" b="0" strike="noStrike" spc="-1" dirty="0">
                <a:latin typeface="Times New Roman"/>
                <a:ea typeface="Times New Roman"/>
              </a:rPr>
              <a:t> of the degree of</a:t>
            </a:r>
            <a:br>
              <a:rPr dirty="0"/>
            </a:br>
            <a:r>
              <a:rPr lang="en-IN" sz="1800" b="0" strike="noStrike" spc="-1" dirty="0">
                <a:latin typeface="Times New Roman"/>
                <a:ea typeface="Times New Roman"/>
              </a:rPr>
              <a:t>Bachelor of Engineering(Sem-8)</a:t>
            </a:r>
            <a:br>
              <a:rPr dirty="0"/>
            </a:br>
            <a:r>
              <a:rPr lang="en-IN" sz="1800" b="0" strike="noStrike" spc="-1" dirty="0">
                <a:latin typeface="Times New Roman"/>
                <a:ea typeface="Times New Roman"/>
              </a:rPr>
              <a:t>in</a:t>
            </a: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dirty="0">
                <a:solidFill>
                  <a:schemeClr val="bg1"/>
                </a:solidFill>
                <a:latin typeface="Times New Roman" panose="02020603050405020304" pitchFamily="18" charset="0"/>
                <a:cs typeface="Times New Roman" panose="02020603050405020304" pitchFamily="18" charset="0"/>
              </a:rPr>
              <a:t>Sameer Sawant </a:t>
            </a:r>
            <a:r>
              <a:rPr lang="en-IN" sz="1800" b="0" strike="noStrike" spc="-1" dirty="0">
                <a:solidFill>
                  <a:srgbClr val="FFFBF0"/>
                </a:solidFill>
                <a:latin typeface="Times New Roman"/>
                <a:ea typeface="Times New Roman"/>
              </a:rPr>
              <a:t>(19104054)</a:t>
            </a:r>
            <a:br>
              <a:rPr dirty="0"/>
            </a:br>
            <a:r>
              <a:rPr lang="en-IN" spc="-1" dirty="0">
                <a:solidFill>
                  <a:srgbClr val="FFFBF0"/>
                </a:solidFill>
                <a:latin typeface="Times New Roman"/>
              </a:rPr>
              <a:t>Raj Shisode</a:t>
            </a:r>
            <a:r>
              <a:rPr lang="en-IN" sz="1800" b="0" strike="noStrike" spc="-1" dirty="0">
                <a:solidFill>
                  <a:srgbClr val="FFFBF0"/>
                </a:solidFill>
                <a:latin typeface="Times New Roman"/>
                <a:ea typeface="Times New Roman"/>
              </a:rPr>
              <a:t>(</a:t>
            </a:r>
            <a:r>
              <a:rPr lang="en-IN" spc="-1" dirty="0">
                <a:solidFill>
                  <a:srgbClr val="FFFBF0"/>
                </a:solidFill>
                <a:latin typeface="Times New Roman"/>
                <a:ea typeface="Times New Roman"/>
              </a:rPr>
              <a:t>19104070</a:t>
            </a:r>
            <a:r>
              <a:rPr lang="en-IN" sz="1800" b="0" strike="noStrike" spc="-1" dirty="0">
                <a:solidFill>
                  <a:srgbClr val="FFFBF0"/>
                </a:solidFill>
                <a:latin typeface="Times New Roman"/>
                <a:ea typeface="Times New Roman"/>
              </a:rPr>
              <a:t>)</a:t>
            </a:r>
            <a:br>
              <a:rPr dirty="0"/>
            </a:br>
            <a:r>
              <a:rPr lang="en-IN" spc="-1" dirty="0">
                <a:solidFill>
                  <a:srgbClr val="FFFBF0"/>
                </a:solidFill>
                <a:latin typeface="Times New Roman"/>
              </a:rPr>
              <a:t>Prathmesh </a:t>
            </a:r>
            <a:r>
              <a:rPr lang="en-IN" spc="-1" dirty="0" err="1">
                <a:solidFill>
                  <a:srgbClr val="FFFBF0"/>
                </a:solidFill>
                <a:latin typeface="Times New Roman"/>
              </a:rPr>
              <a:t>Shrirao</a:t>
            </a:r>
            <a:r>
              <a:rPr lang="en-IN" sz="1800" b="0" strike="noStrike" spc="-1" dirty="0">
                <a:solidFill>
                  <a:srgbClr val="FFFBF0"/>
                </a:solidFill>
                <a:latin typeface="Times New Roman"/>
                <a:ea typeface="Times New Roman"/>
              </a:rPr>
              <a:t>(19104016)</a:t>
            </a:r>
            <a:br>
              <a:rPr dirty="0"/>
            </a:br>
            <a:br>
              <a:rPr dirty="0"/>
            </a:br>
            <a:r>
              <a:rPr lang="en-IN" sz="1800" b="0" strike="noStrike" spc="-1" dirty="0">
                <a:solidFill>
                  <a:srgbClr val="FFFBF0"/>
                </a:solidFill>
                <a:latin typeface="Times New Roman"/>
                <a:ea typeface="Times New Roman"/>
              </a:rPr>
              <a:t>Under the Guidance of</a:t>
            </a:r>
            <a:br>
              <a:rPr dirty="0"/>
            </a:br>
            <a:r>
              <a:rPr lang="en-IN" dirty="0">
                <a:solidFill>
                  <a:schemeClr val="bg1"/>
                </a:solidFill>
                <a:latin typeface="Times New Roman" panose="02020603050405020304" pitchFamily="18" charset="0"/>
                <a:cs typeface="Times New Roman" panose="02020603050405020304" pitchFamily="18" charset="0"/>
              </a:rPr>
              <a:t>Prof. Mandar </a:t>
            </a:r>
            <a:r>
              <a:rPr lang="en-IN" dirty="0" err="1">
                <a:solidFill>
                  <a:schemeClr val="bg1"/>
                </a:solidFill>
                <a:latin typeface="Times New Roman" panose="02020603050405020304" pitchFamily="18" charset="0"/>
                <a:cs typeface="Times New Roman" panose="02020603050405020304" pitchFamily="18" charset="0"/>
              </a:rPr>
              <a:t>Ganjapurkar</a:t>
            </a:r>
            <a:endParaRPr lang="en-IN"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IN" dirty="0">
                <a:solidFill>
                  <a:schemeClr val="bg1"/>
                </a:solidFill>
                <a:latin typeface="Times New Roman" panose="02020603050405020304" pitchFamily="18" charset="0"/>
                <a:cs typeface="Times New Roman" panose="02020603050405020304" pitchFamily="18" charset="0"/>
              </a:rPr>
              <a:t>Prof. Shweta Mahajan</a:t>
            </a:r>
            <a:br>
              <a:rPr dirty="0"/>
            </a:br>
            <a:br>
              <a:rPr dirty="0"/>
            </a:br>
            <a:br>
              <a:rPr dirty="0"/>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120" y="36619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1" name="CustomShape 2"/>
          <p:cNvSpPr/>
          <p:nvPr/>
        </p:nvSpPr>
        <p:spPr>
          <a:xfrm>
            <a:off x="311760" y="978558"/>
            <a:ext cx="5553259"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The two primary parts of the proposed system are OCR and AR navigation. The collected image is sent into an OCR engine during the OCR stage in order to identify the classroom number.</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 The identified classroom number is then utilized to generate a node in an AR navigation system, which can be used to navigate students to their classrooms, in the stage of AR navigation.</a:t>
            </a:r>
            <a:endParaRPr lang="en-IN" sz="1800" b="0" strike="noStrike" spc="-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F769C4-F515-6E57-6575-ACF3030D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056" y="1091081"/>
            <a:ext cx="2826786" cy="3476959"/>
          </a:xfrm>
          <a:prstGeom prst="rect">
            <a:avLst/>
          </a:prstGeom>
        </p:spPr>
      </p:pic>
      <p:sp>
        <p:nvSpPr>
          <p:cNvPr id="3" name="TextBox 2">
            <a:extLst>
              <a:ext uri="{FF2B5EF4-FFF2-40B4-BE49-F238E27FC236}">
                <a16:creationId xmlns:a16="http://schemas.microsoft.com/office/drawing/2014/main" id="{DF517D36-85D2-622C-93AA-C3EA159EFF7A}"/>
              </a:ext>
            </a:extLst>
          </p:cNvPr>
          <p:cNvSpPr txBox="1"/>
          <p:nvPr/>
        </p:nvSpPr>
        <p:spPr>
          <a:xfrm>
            <a:off x="5871092" y="4623413"/>
            <a:ext cx="3414713"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Fig 5.OCR helps to Scan the Room Number</a:t>
            </a:r>
          </a:p>
        </p:txBody>
      </p:sp>
    </p:spTree>
    <p:extLst>
      <p:ext uri="{BB962C8B-B14F-4D97-AF65-F5344CB8AC3E}">
        <p14:creationId xmlns:p14="http://schemas.microsoft.com/office/powerpoint/2010/main" val="26524737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120" y="36619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1" name="CustomShape 2"/>
          <p:cNvSpPr/>
          <p:nvPr/>
        </p:nvSpPr>
        <p:spPr>
          <a:xfrm>
            <a:off x="312120" y="778533"/>
            <a:ext cx="5553259"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z="1800" b="0" strike="noStrike" spc="-1" dirty="0">
                <a:latin typeface="Times New Roman" panose="02020603050405020304" pitchFamily="18" charset="0"/>
                <a:cs typeface="Times New Roman" panose="02020603050405020304" pitchFamily="18" charset="0"/>
              </a:rPr>
              <a:t>The adjacent image shows a node has been created and stored.</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Node Deployment: To start, you would need to deploy nodes throughout the indoor space. </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cs typeface="Times New Roman" panose="02020603050405020304" pitchFamily="18" charset="0"/>
              </a:rPr>
              <a:t>Base Node: Once the nodes are deployed, you would need to select a base node as the starting point for the navigation system. This base node would serve as the origin for the coordinate system used to navigate through the indoor space.</a:t>
            </a:r>
            <a:endParaRPr lang="en-IN" sz="180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EF2AFF2-AD45-3897-68EC-919A5211F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481" y="900567"/>
            <a:ext cx="2814637" cy="3552582"/>
          </a:xfrm>
          <a:prstGeom prst="rect">
            <a:avLst/>
          </a:prstGeom>
        </p:spPr>
      </p:pic>
      <p:sp>
        <p:nvSpPr>
          <p:cNvPr id="6" name="TextBox 5">
            <a:extLst>
              <a:ext uri="{FF2B5EF4-FFF2-40B4-BE49-F238E27FC236}">
                <a16:creationId xmlns:a16="http://schemas.microsoft.com/office/drawing/2014/main" id="{21F9027C-6E3F-A077-5A36-00CC3607C3E0}"/>
              </a:ext>
            </a:extLst>
          </p:cNvPr>
          <p:cNvSpPr txBox="1"/>
          <p:nvPr/>
        </p:nvSpPr>
        <p:spPr>
          <a:xfrm>
            <a:off x="6729411" y="4484914"/>
            <a:ext cx="2336007" cy="584775"/>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Fig 6. Node Deployed</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664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120" y="36619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1" name="CustomShape 2"/>
          <p:cNvSpPr/>
          <p:nvPr/>
        </p:nvSpPr>
        <p:spPr>
          <a:xfrm>
            <a:off x="312120" y="796849"/>
            <a:ext cx="5553259"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Node Layout: Next, you would lay out additional nodes throughout the indoor space, starting from the base node and placing each node at equal distances from each other. </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Network Creation: Once all the nodes are laid out, you can connect them to create a network of interconnected nodes throughout the indoor space. This network can be used to track the user's location in real-time and provide turn-by-turn navigation guidance.</a:t>
            </a:r>
            <a:endParaRPr lang="en-IN" sz="1800" b="0" strike="noStrike" spc="-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276FC34-CD2F-2BD1-4761-7B1867DA2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295" y="861211"/>
            <a:ext cx="2522698" cy="3267877"/>
          </a:xfrm>
          <a:prstGeom prst="rect">
            <a:avLst/>
          </a:prstGeom>
        </p:spPr>
      </p:pic>
      <p:sp>
        <p:nvSpPr>
          <p:cNvPr id="6" name="TextBox 5">
            <a:extLst>
              <a:ext uri="{FF2B5EF4-FFF2-40B4-BE49-F238E27FC236}">
                <a16:creationId xmlns:a16="http://schemas.microsoft.com/office/drawing/2014/main" id="{4068C8C3-EA35-0667-9976-0EB5CA734067}"/>
              </a:ext>
            </a:extLst>
          </p:cNvPr>
          <p:cNvSpPr txBox="1"/>
          <p:nvPr/>
        </p:nvSpPr>
        <p:spPr>
          <a:xfrm>
            <a:off x="6765131" y="4193449"/>
            <a:ext cx="142875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Fig 7. Node Grid</a:t>
            </a:r>
          </a:p>
        </p:txBody>
      </p:sp>
    </p:spTree>
    <p:extLst>
      <p:ext uri="{BB962C8B-B14F-4D97-AF65-F5344CB8AC3E}">
        <p14:creationId xmlns:p14="http://schemas.microsoft.com/office/powerpoint/2010/main" val="6434186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04BA59-3AD8-B24E-25E1-7D80A3A79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894" y="544654"/>
            <a:ext cx="6300787" cy="4054191"/>
          </a:xfrm>
          <a:prstGeom prst="rect">
            <a:avLst/>
          </a:prstGeom>
        </p:spPr>
      </p:pic>
    </p:spTree>
    <p:extLst>
      <p:ext uri="{BB962C8B-B14F-4D97-AF65-F5344CB8AC3E}">
        <p14:creationId xmlns:p14="http://schemas.microsoft.com/office/powerpoint/2010/main" val="147349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120" y="36619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5.1 Result:</a:t>
            </a:r>
            <a:endParaRPr lang="en-IN" sz="3000" b="0" strike="noStrike" spc="-1" dirty="0">
              <a:latin typeface="Arial"/>
            </a:endParaRPr>
          </a:p>
        </p:txBody>
      </p:sp>
      <p:sp>
        <p:nvSpPr>
          <p:cNvPr id="101" name="CustomShape 2"/>
          <p:cNvSpPr/>
          <p:nvPr/>
        </p:nvSpPr>
        <p:spPr>
          <a:xfrm>
            <a:off x="311760" y="978558"/>
            <a:ext cx="8410759" cy="294336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gn="just">
              <a:lnSpc>
                <a:spcPct val="115000"/>
              </a:lnSpc>
              <a:buClr>
                <a:srgbClr val="000000"/>
              </a:buClr>
              <a:buFont typeface="Arial" panose="020B0604020202020204" pitchFamily="34" charset="0"/>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The whole </a:t>
            </a:r>
            <a:r>
              <a:rPr lang="en-US" spc="-1" dirty="0">
                <a:latin typeface="Times New Roman" panose="02020603050405020304" pitchFamily="18" charset="0"/>
                <a:ea typeface="Tahoma" panose="020B0604030504040204" pitchFamily="34" charset="0"/>
                <a:cs typeface="Times New Roman" panose="02020603050405020304" pitchFamily="18" charset="0"/>
              </a:rPr>
              <a:t>s</a:t>
            </a: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ystem describes the process of displaying a built route in 3D space using</a:t>
            </a:r>
          </a:p>
          <a:p>
            <a:pPr marL="114840" algn="just">
              <a:lnSpc>
                <a:spcPct val="115000"/>
              </a:lnSpc>
              <a:buClr>
                <a:srgbClr val="000000"/>
              </a:buCl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     </a:t>
            </a:r>
            <a:r>
              <a:rPr lang="en-US" sz="1800" b="0" strike="noStrike" spc="-1" dirty="0" err="1">
                <a:latin typeface="Times New Roman" panose="02020603050405020304" pitchFamily="18" charset="0"/>
                <a:ea typeface="Tahoma" panose="020B0604030504040204" pitchFamily="34" charset="0"/>
                <a:cs typeface="Times New Roman" panose="02020603050405020304" pitchFamily="18" charset="0"/>
              </a:rPr>
              <a:t>SceneView</a:t>
            </a: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 AR library. </a:t>
            </a:r>
          </a:p>
          <a:p>
            <a:pPr marL="400590" indent="-285750" algn="just">
              <a:lnSpc>
                <a:spcPct val="115000"/>
              </a:lnSpc>
              <a:buClr>
                <a:srgbClr val="000000"/>
              </a:buClr>
              <a:buFont typeface="Arial" panose="020B0604020202020204" pitchFamily="34" charset="0"/>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The shortest route is determined using the A* algorithm, which is an efficient pathfinding algorithm commonly used in navigation systems. </a:t>
            </a:r>
          </a:p>
          <a:p>
            <a:pPr marL="400590" indent="-285750" algn="just">
              <a:lnSpc>
                <a:spcPct val="115000"/>
              </a:lnSpc>
              <a:buClr>
                <a:srgbClr val="000000"/>
              </a:buClr>
              <a:buFont typeface="Arial" panose="020B0604020202020204" pitchFamily="34" charset="0"/>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Once the route is established, path smoothing is performed using Bezier curves, which help to create a smoother and more visually appealing path for the user. </a:t>
            </a:r>
          </a:p>
          <a:p>
            <a:pPr marL="400590" indent="-285750" algn="just">
              <a:lnSpc>
                <a:spcPct val="115000"/>
              </a:lnSpc>
              <a:buClr>
                <a:srgbClr val="000000"/>
              </a:buClr>
              <a:buFont typeface="Arial" panose="020B0604020202020204" pitchFamily="34" charset="0"/>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Overall, this approach allows for accurate and efficient navigation in augmented reality environments</a:t>
            </a:r>
          </a:p>
          <a:p>
            <a:pPr marL="457200" indent="-342360" algn="just">
              <a:lnSpc>
                <a:spcPct val="115000"/>
              </a:lnSpc>
              <a:buClr>
                <a:srgbClr val="000000"/>
              </a:buClr>
              <a:buFont typeface="Old Standard TT"/>
              <a:buChar char="●"/>
            </a:pPr>
            <a:endParaRPr lang="en-IN" sz="1800" b="0" strike="noStrike" spc="-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070279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120" y="36619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5.1 </a:t>
            </a:r>
            <a:r>
              <a:rPr lang="en-IN" sz="3000" b="1" spc="-1" dirty="0">
                <a:solidFill>
                  <a:srgbClr val="000000"/>
                </a:solidFill>
                <a:latin typeface="Times New Roman"/>
                <a:ea typeface="Times New Roman"/>
              </a:rPr>
              <a:t>Conclusion</a:t>
            </a:r>
            <a:r>
              <a:rPr lang="en-IN" sz="3000" b="1" strike="noStrike" spc="-1" dirty="0">
                <a:solidFill>
                  <a:srgbClr val="000000"/>
                </a:solidFill>
                <a:latin typeface="Times New Roman"/>
                <a:ea typeface="Times New Roman"/>
              </a:rPr>
              <a:t>:</a:t>
            </a:r>
            <a:endParaRPr lang="en-IN" sz="3000" b="0" strike="noStrike" spc="-1" dirty="0">
              <a:latin typeface="Arial"/>
            </a:endParaRPr>
          </a:p>
        </p:txBody>
      </p:sp>
      <p:sp>
        <p:nvSpPr>
          <p:cNvPr id="101" name="CustomShape 2"/>
          <p:cNvSpPr/>
          <p:nvPr/>
        </p:nvSpPr>
        <p:spPr>
          <a:xfrm>
            <a:off x="311760" y="978558"/>
            <a:ext cx="8410759" cy="294336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The primary goal of this project is to give a simple and unhindered way to move inside enormous, complex buildings without the need for outside assistance. Prior to deploying nodes on the college map to start the entire indoor navigation, we first scan and localize the indoor area(in this example, the classroom number).</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 It asks for the user's present position and the final destination location before using the A* algorithm to map the quickest route between the two spots. </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The accuracy of path finding was increased by recursively scanning the grid nodes with the A* algorithm. </a:t>
            </a:r>
          </a:p>
          <a:p>
            <a:pPr marL="457200" indent="-342360" algn="just">
              <a:lnSpc>
                <a:spcPct val="115000"/>
              </a:lnSpc>
              <a:buClr>
                <a:srgbClr val="000000"/>
              </a:buClr>
              <a:buFont typeface="Old Standard TT"/>
              <a:buChar char="●"/>
            </a:pPr>
            <a:r>
              <a:rPr lang="en-US" sz="1800" b="0" strike="noStrike" spc="-1" dirty="0">
                <a:latin typeface="Times New Roman" panose="02020603050405020304" pitchFamily="18" charset="0"/>
                <a:ea typeface="Tahoma" panose="020B0604030504040204" pitchFamily="34" charset="0"/>
                <a:cs typeface="Times New Roman" panose="02020603050405020304" pitchFamily="18" charset="0"/>
              </a:rPr>
              <a:t>The application guides the user by using graphically created directing Arrows that are then superimposed on the user's mobile screen.</a:t>
            </a:r>
            <a:endParaRPr lang="en-IN" sz="1800" b="0" strike="noStrike" spc="-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7743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“Indoor Navigation system using visual position system with augmented reality”, 2018 International Conference on Automation and Computational Engineering (ICACE - 2018).</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gn="just">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342360" algn="just">
              <a:lnSpc>
                <a:spcPct val="115000"/>
              </a:lnSpc>
              <a:buClr>
                <a:srgbClr val="000000"/>
              </a:buClr>
              <a:buFont typeface="Old Standard TT"/>
              <a:buChar char="●"/>
            </a:pP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Yanlei</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Gu, </a:t>
            </a: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Woranipit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Chidsin</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,Igor </a:t>
            </a: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Goncharenko</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“AR-based Navigation Using </a:t>
            </a: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HybridMap</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2021 IEEE 3rd Global Conference on </a:t>
            </a:r>
            <a:r>
              <a:rPr lang="en-IN" sz="1800" b="0" strike="noStrike" spc="-1" dirty="0" err="1">
                <a:solidFill>
                  <a:srgbClr val="000000"/>
                </a:solidFill>
                <a:latin typeface="Times New Roman" panose="02020603050405020304" pitchFamily="18" charset="0"/>
                <a:ea typeface="Old Standard TT"/>
                <a:cs typeface="Times New Roman" panose="02020603050405020304" pitchFamily="18" charset="0"/>
              </a:rPr>
              <a:t>LifeSciences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gn="just">
              <a:lnSpc>
                <a:spcPct val="115000"/>
              </a:lnSpc>
              <a:buClr>
                <a:srgbClr val="000000"/>
              </a:buClr>
            </a:pPr>
            <a:endPar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nl-NL" altLang="en-US" sz="1800" dirty="0">
                <a:solidFill>
                  <a:prstClr val="black"/>
                </a:solidFill>
                <a:latin typeface="Times New Roman" panose="02020603050405020304" pitchFamily="18" charset="0"/>
                <a:cs typeface="Times New Roman" panose="02020603050405020304" pitchFamily="18" charset="0"/>
              </a:rPr>
              <a:t>Xin Hui Ng, Woan Ning Lim</a:t>
            </a:r>
            <a:r>
              <a:rPr lang="en-IN" altLang="en-US" dirty="0">
                <a:solidFill>
                  <a:prstClr val="black"/>
                </a:solidFill>
                <a:latin typeface="Times New Roman" panose="02020603050405020304" pitchFamily="18" charset="0"/>
                <a:cs typeface="Times New Roman" panose="02020603050405020304" pitchFamily="18" charset="0"/>
              </a:rPr>
              <a:t> </a:t>
            </a: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“Design of a mobile Augmented Reality – based indoor navigation system.”, 2020 4th International Symposium on Multidisciplinary Studies.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dirty="0">
                <a:solidFill>
                  <a:srgbClr val="000000"/>
                </a:solidFill>
                <a:latin typeface="Old Standard TT"/>
              </a:rPr>
              <a:t>Paper Publication:</a:t>
            </a:r>
            <a:endParaRPr lang="en-IN" sz="3000" b="0" strike="noStrike" spc="-1" dirty="0">
              <a:latin typeface="Arial"/>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A9495C16-EAEB-76C9-B699-2F776B9D584D}"/>
              </a:ext>
            </a:extLst>
          </p:cNvPr>
          <p:cNvSpPr txBox="1"/>
          <p:nvPr/>
        </p:nvSpPr>
        <p:spPr>
          <a:xfrm>
            <a:off x="399690" y="1171440"/>
            <a:ext cx="8343900" cy="1200329"/>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Paper entitled “</a:t>
            </a:r>
            <a:r>
              <a:rPr lang="en-IN" b="1" dirty="0">
                <a:latin typeface="Times New Roman" panose="02020603050405020304" pitchFamily="18" charset="0"/>
                <a:cs typeface="Times New Roman" panose="02020603050405020304" pitchFamily="18" charset="0"/>
              </a:rPr>
              <a:t>AR App for College Campus Navigation</a:t>
            </a:r>
            <a:r>
              <a:rPr lang="en-IN" dirty="0">
                <a:latin typeface="Times New Roman" panose="02020603050405020304" pitchFamily="18" charset="0"/>
                <a:cs typeface="Times New Roman" panose="02020603050405020304" pitchFamily="18" charset="0"/>
              </a:rPr>
              <a:t>” is presented at “</a:t>
            </a:r>
            <a:r>
              <a:rPr lang="en-IN" b="1" dirty="0">
                <a:latin typeface="Times New Roman" panose="02020603050405020304" pitchFamily="18" charset="0"/>
                <a:cs typeface="Times New Roman" panose="02020603050405020304" pitchFamily="18" charset="0"/>
              </a:rPr>
              <a:t>International Conference on Contemporary Challenges in Science and its Engineering Applications (IC3SEA 2023)</a:t>
            </a:r>
            <a:r>
              <a:rPr lang="en-IN" dirty="0">
                <a:latin typeface="Times New Roman" panose="02020603050405020304" pitchFamily="18" charset="0"/>
                <a:cs typeface="Times New Roman" panose="02020603050405020304" pitchFamily="18" charset="0"/>
              </a:rPr>
              <a:t>” by ”</a:t>
            </a:r>
            <a:r>
              <a:rPr lang="en-IN" b="1" dirty="0">
                <a:latin typeface="Times New Roman" panose="02020603050405020304" pitchFamily="18" charset="0"/>
                <a:cs typeface="Times New Roman" panose="02020603050405020304" pitchFamily="18" charset="0"/>
              </a:rPr>
              <a:t>Sameer Sawant, Raj Shisode, Prathmesh </a:t>
            </a:r>
            <a:r>
              <a:rPr lang="en-IN" b="1" dirty="0" err="1">
                <a:latin typeface="Times New Roman" panose="02020603050405020304" pitchFamily="18" charset="0"/>
                <a:cs typeface="Times New Roman" panose="02020603050405020304" pitchFamily="18" charset="0"/>
              </a:rPr>
              <a:t>Shrirao</a:t>
            </a:r>
            <a:r>
              <a:rPr lang="en-IN" b="1" dirty="0">
                <a:latin typeface="Times New Roman" panose="02020603050405020304" pitchFamily="18" charset="0"/>
                <a:cs typeface="Times New Roman" panose="02020603050405020304" pitchFamily="18" charset="0"/>
              </a:rPr>
              <a:t>, Prof. Mandar </a:t>
            </a:r>
            <a:r>
              <a:rPr lang="en-IN" b="1" dirty="0" err="1">
                <a:latin typeface="Times New Roman" panose="02020603050405020304" pitchFamily="18" charset="0"/>
                <a:cs typeface="Times New Roman" panose="02020603050405020304" pitchFamily="18" charset="0"/>
              </a:rPr>
              <a:t>Ganjapurkar</a:t>
            </a:r>
            <a:r>
              <a:rPr lang="en-IN" b="1" dirty="0">
                <a:latin typeface="Times New Roman" panose="02020603050405020304" pitchFamily="18" charset="0"/>
                <a:cs typeface="Times New Roman" panose="02020603050405020304" pitchFamily="18" charset="0"/>
              </a:rPr>
              <a:t>, Prof. Shweta Mahajan”.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240323" y="7511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gn="just">
              <a:lnSpc>
                <a:spcPct val="115000"/>
              </a:lnSpc>
            </a:pPr>
            <a:endParaRPr lang="en-IN" sz="1800" b="0" strike="noStrike" spc="-1" dirty="0">
              <a:latin typeface="Arial"/>
            </a:endParaRP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Indoor positioning has gained popularity recently due to its potential to be used in the increasing complexity of indoor environments. </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Although GPS is widely used for navigation purposes, GPS uses satellite links for pinpointing the location, GPS is not recommended for indoor navigation because satellite signals may be difficult to penetrate tall buildings.</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The Augmented Reality (AR) navigation systems can provide a new experience compared to conventional navigation on 2D maps.</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Nowadays AR finds its involvement in various fields along with its smart application software which can be used in different fields including education, entertainment, navigation, and many more.</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gn="just">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gn="just">
              <a:lnSpc>
                <a:spcPct val="115000"/>
              </a:lnSpc>
            </a:pPr>
            <a:endParaRPr lang="en-IN" sz="1800" b="0" strike="noStrike" spc="-1" dirty="0">
              <a:latin typeface="Arial"/>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05732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Enhance user experience: The use of AR technology in indoor navigation systems can significantly enhance the user experience by providing real-time, interactive and immersive visual aids.</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Using OCR: Implementing OCR to identify classroom numbers, can improve the efficiency and accuracy of navigation systems and help individuals find their destination more easily.</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Increase efficiency: AR-based indoor navigation systems can help users navigate through complex indoor environments more efficiently by providing the shortest and most optimized route to their destination.</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Render directions: Once the route has been calculated, the navigation system then renders directions on the screen in a clear and user-friendly way. This may include turn-by-turn directions, visual cues such as arrows and landmarks.</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2120" y="94736"/>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a:ea typeface="Times New Roman"/>
              </a:rPr>
              <a:t>1.3 Literature Review</a:t>
            </a:r>
            <a:endParaRPr lang="en-IN" sz="3000" b="0" strike="noStrike" spc="-1" dirty="0">
              <a:latin typeface="Arial"/>
            </a:endParaRPr>
          </a:p>
        </p:txBody>
      </p:sp>
      <p:sp>
        <p:nvSpPr>
          <p:cNvPr id="89" name="CustomShape 2"/>
          <p:cNvSpPr/>
          <p:nvPr/>
        </p:nvSpPr>
        <p:spPr>
          <a:xfrm>
            <a:off x="233179" y="599939"/>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Title: Indoor Navigation system using visual position system with augmented reality.</a:t>
            </a:r>
          </a:p>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Author: Ravinder Yadav, Vandit Jain, </a:t>
            </a:r>
            <a:r>
              <a:rPr lang="en-US" altLang="en-US" sz="1800" dirty="0" err="1">
                <a:latin typeface="Times New Roman" panose="02020603050405020304" pitchFamily="18" charset="0"/>
                <a:cs typeface="Times New Roman" panose="02020603050405020304" pitchFamily="18" charset="0"/>
              </a:rPr>
              <a:t>Himanika</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Chugh</a:t>
            </a:r>
            <a:endParaRPr lang="en-US" altLang="en-US"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Summary:</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This study suggests a development strategy for an augmented reality and image processing-based interactive indoor navigation system. </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In this project, computer produced 3D graphics are superimposed on user's mobile screen using the AR Toolkit (open source AR software).</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Two crucial tasks are performed by the AR toolkit: perspective tracking and virtual object interaction. The camera angle and location can be determined in real time using the AR toolkit.</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After determining the position of the actual camera, </a:t>
            </a:r>
            <a:r>
              <a:rPr lang="en-US" altLang="en-US" sz="1800" dirty="0" err="1">
                <a:latin typeface="Times New Roman" panose="02020603050405020304" pitchFamily="18" charset="0"/>
                <a:cs typeface="Times New Roman" panose="02020603050405020304" pitchFamily="18" charset="0"/>
              </a:rPr>
              <a:t>ARtoolkit</a:t>
            </a:r>
            <a:r>
              <a:rPr lang="en-US" altLang="en-US" sz="1800" dirty="0">
                <a:latin typeface="Times New Roman" panose="02020603050405020304" pitchFamily="18" charset="0"/>
                <a:cs typeface="Times New Roman" panose="02020603050405020304" pitchFamily="18" charset="0"/>
              </a:rPr>
              <a:t> lines up the virtual camera with the actual camera before drawing 3D computer graphics precisely over the actual marker.</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2120" y="94736"/>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a:ea typeface="Times New Roman"/>
              </a:rPr>
              <a:t>1.3 Literature Review</a:t>
            </a:r>
            <a:endParaRPr lang="en-IN" sz="3000" b="0" strike="noStrike" spc="-1" dirty="0">
              <a:latin typeface="Arial"/>
            </a:endParaRPr>
          </a:p>
        </p:txBody>
      </p:sp>
      <p:sp>
        <p:nvSpPr>
          <p:cNvPr id="89" name="CustomShape 2"/>
          <p:cNvSpPr/>
          <p:nvPr/>
        </p:nvSpPr>
        <p:spPr>
          <a:xfrm>
            <a:off x="233179" y="599939"/>
            <a:ext cx="8519760" cy="418637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Title: AR-based Navigation Using Hybrid Map.</a:t>
            </a:r>
          </a:p>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Author: </a:t>
            </a:r>
            <a:r>
              <a:rPr lang="en-US" altLang="en-US" sz="1800" dirty="0" err="1">
                <a:latin typeface="Times New Roman" panose="02020603050405020304" pitchFamily="18" charset="0"/>
                <a:cs typeface="Times New Roman" panose="02020603050405020304" pitchFamily="18" charset="0"/>
              </a:rPr>
              <a:t>Yanlei</a:t>
            </a:r>
            <a:r>
              <a:rPr lang="en-US" altLang="en-US" sz="1800" dirty="0">
                <a:latin typeface="Times New Roman" panose="02020603050405020304" pitchFamily="18" charset="0"/>
                <a:cs typeface="Times New Roman" panose="02020603050405020304" pitchFamily="18" charset="0"/>
              </a:rPr>
              <a:t> Gu  </a:t>
            </a:r>
            <a:r>
              <a:rPr lang="en-US" altLang="en-US" sz="1800" dirty="0" err="1">
                <a:latin typeface="Times New Roman" panose="02020603050405020304" pitchFamily="18" charset="0"/>
                <a:cs typeface="Times New Roman" panose="02020603050405020304" pitchFamily="18" charset="0"/>
              </a:rPr>
              <a:t>Woranipit</a:t>
            </a:r>
            <a:r>
              <a:rPr lang="en-US" altLang="en-US" sz="1800" dirty="0">
                <a:latin typeface="Times New Roman" panose="02020603050405020304" pitchFamily="18" charset="0"/>
                <a:cs typeface="Times New Roman" panose="02020603050405020304" pitchFamily="18" charset="0"/>
              </a:rPr>
              <a:t> and  </a:t>
            </a:r>
            <a:r>
              <a:rPr lang="en-US" altLang="en-US" sz="1800" dirty="0" err="1">
                <a:latin typeface="Times New Roman" panose="02020603050405020304" pitchFamily="18" charset="0"/>
                <a:cs typeface="Times New Roman" panose="02020603050405020304" pitchFamily="18" charset="0"/>
              </a:rPr>
              <a:t>Chidsin</a:t>
            </a:r>
            <a:r>
              <a:rPr lang="en-US" altLang="en-US" sz="1800" dirty="0">
                <a:latin typeface="Times New Roman" panose="02020603050405020304" pitchFamily="18" charset="0"/>
                <a:cs typeface="Times New Roman" panose="02020603050405020304" pitchFamily="18" charset="0"/>
              </a:rPr>
              <a:t>  Igor </a:t>
            </a:r>
            <a:r>
              <a:rPr lang="en-US" altLang="en-US" sz="1800" dirty="0" err="1">
                <a:latin typeface="Times New Roman" panose="02020603050405020304" pitchFamily="18" charset="0"/>
                <a:cs typeface="Times New Roman" panose="02020603050405020304" pitchFamily="18" charset="0"/>
              </a:rPr>
              <a:t>Goncharenko</a:t>
            </a:r>
            <a:endParaRPr lang="en-US" altLang="en-US" sz="18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US" altLang="en-US" sz="1800" dirty="0">
                <a:latin typeface="Times New Roman" panose="02020603050405020304" pitchFamily="18" charset="0"/>
                <a:cs typeface="Times New Roman" panose="02020603050405020304" pitchFamily="18" charset="0"/>
              </a:rPr>
              <a:t>Summary:</a:t>
            </a:r>
          </a:p>
          <a:p>
            <a:pPr marL="395287" indent="-28575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This research suggests a marker-free indoor navigation system based on augmented reality. The suggested system uses SLAM (Simultaneous Localization and Mapping)to create a point cloud map.</a:t>
            </a:r>
          </a:p>
          <a:p>
            <a:pPr marL="395287" indent="-28575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It executes positioning and navigation using a cutting-edge hybrid map that combines 3D point cloud data and an indoor environment floor map. Positioning and navigation are controlled by the data in the floor maps and point cloud, respectively.</a:t>
            </a:r>
          </a:p>
          <a:p>
            <a:pPr marL="395287" indent="-285750" algn="just" eaLnBrk="1" fontAlgn="auto" hangingPunct="1">
              <a:lnSpc>
                <a:spcPct val="93000"/>
              </a:lnSpc>
              <a:spcBef>
                <a:spcPts val="0"/>
              </a:spcBef>
              <a:spcAft>
                <a:spcPts val="1413"/>
              </a:spcAft>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 In order to demonstrate the viability of the suggested navigation system, tests are     conducted in the hallway of a substantial construction.</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2467373252"/>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312120" y="94736"/>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a:ea typeface="Times New Roman"/>
              </a:rPr>
              <a:t>1.3 Literature Review</a:t>
            </a:r>
            <a:endParaRPr lang="en-IN" sz="3000" b="0" strike="noStrike" spc="-1" dirty="0">
              <a:latin typeface="Arial"/>
            </a:endParaRPr>
          </a:p>
        </p:txBody>
      </p:sp>
      <p:sp>
        <p:nvSpPr>
          <p:cNvPr id="89" name="CustomShape 2"/>
          <p:cNvSpPr/>
          <p:nvPr/>
        </p:nvSpPr>
        <p:spPr>
          <a:xfrm>
            <a:off x="233179" y="599939"/>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09537" indent="0" defTabSz="457200" eaLnBrk="1" fontAlgn="auto" hangingPunct="1">
              <a:lnSpc>
                <a:spcPct val="93000"/>
              </a:lnSpc>
              <a:spcBef>
                <a:spcPts val="0"/>
              </a:spcBef>
              <a:spcAft>
                <a:spcPts val="1413"/>
              </a:spcAft>
              <a:buClrTx/>
              <a:buSzTx/>
              <a:buFontTx/>
              <a:buNone/>
              <a:defRPr/>
            </a:pPr>
            <a:r>
              <a:rPr lang="en-US" altLang="en-US" sz="1800" dirty="0">
                <a:solidFill>
                  <a:prstClr val="black"/>
                </a:solidFill>
                <a:latin typeface="Times New Roman" panose="02020603050405020304" pitchFamily="18" charset="0"/>
                <a:cs typeface="Times New Roman" panose="02020603050405020304" pitchFamily="18" charset="0"/>
              </a:rPr>
              <a:t>Title: Design of a Mobile Augmented Reality-based Indoor Navigation System.</a:t>
            </a:r>
          </a:p>
          <a:p>
            <a:pPr marL="109537" indent="0" algn="just" defTabSz="457200" eaLnBrk="1" fontAlgn="auto" hangingPunct="1">
              <a:lnSpc>
                <a:spcPct val="93000"/>
              </a:lnSpc>
              <a:spcBef>
                <a:spcPts val="0"/>
              </a:spcBef>
              <a:spcAft>
                <a:spcPts val="1413"/>
              </a:spcAft>
              <a:buClrTx/>
              <a:buSzTx/>
              <a:buFontTx/>
              <a:buNone/>
              <a:defRPr/>
            </a:pPr>
            <a:r>
              <a:rPr lang="en-US" altLang="en-US" sz="1800" dirty="0">
                <a:solidFill>
                  <a:prstClr val="black"/>
                </a:solidFill>
                <a:latin typeface="Times New Roman" panose="02020603050405020304" pitchFamily="18" charset="0"/>
                <a:cs typeface="Times New Roman" panose="02020603050405020304" pitchFamily="18" charset="0"/>
              </a:rPr>
              <a:t>Author: </a:t>
            </a:r>
            <a:r>
              <a:rPr lang="nl-NL" altLang="en-US" sz="1800" dirty="0">
                <a:solidFill>
                  <a:prstClr val="black"/>
                </a:solidFill>
                <a:latin typeface="Times New Roman" panose="02020603050405020304" pitchFamily="18" charset="0"/>
                <a:cs typeface="Times New Roman" panose="02020603050405020304" pitchFamily="18" charset="0"/>
              </a:rPr>
              <a:t>Xin Hui Ng, Woan Ning Lim</a:t>
            </a:r>
          </a:p>
          <a:p>
            <a:pPr marL="109537" indent="0" algn="just" defTabSz="457200" eaLnBrk="1" fontAlgn="auto" hangingPunct="1">
              <a:lnSpc>
                <a:spcPct val="93000"/>
              </a:lnSpc>
              <a:spcBef>
                <a:spcPts val="0"/>
              </a:spcBef>
              <a:spcAft>
                <a:spcPts val="1413"/>
              </a:spcAft>
              <a:buClrTx/>
              <a:buSzTx/>
              <a:buFontTx/>
              <a:buNone/>
              <a:defRPr/>
            </a:pPr>
            <a:r>
              <a:rPr lang="nl-NL" altLang="en-US" dirty="0">
                <a:solidFill>
                  <a:prstClr val="black"/>
                </a:solidFill>
                <a:latin typeface="Times New Roman" panose="02020603050405020304" pitchFamily="18" charset="0"/>
                <a:cs typeface="Times New Roman" panose="02020603050405020304" pitchFamily="18" charset="0"/>
              </a:rPr>
              <a:t>Summary:</a:t>
            </a:r>
            <a:endParaRPr lang="en-IN" altLang="en-US" sz="1800" dirty="0">
              <a:solidFill>
                <a:prstClr val="black"/>
              </a:solidFill>
              <a:latin typeface="Times New Roman" panose="02020603050405020304" pitchFamily="18" charset="0"/>
              <a:cs typeface="Times New Roman" panose="02020603050405020304" pitchFamily="18" charset="0"/>
            </a:endParaRPr>
          </a:p>
          <a:p>
            <a:pPr marL="566737" indent="-457200" algn="just" defTabSz="457200" eaLnBrk="1" fontAlgn="auto" hangingPunct="1">
              <a:lnSpc>
                <a:spcPct val="93000"/>
              </a:lnSpc>
              <a:spcBef>
                <a:spcPts val="0"/>
              </a:spcBef>
              <a:spcAft>
                <a:spcPts val="1413"/>
              </a:spcAft>
              <a:buClrTx/>
              <a:buSzTx/>
              <a:buFont typeface="Arial" panose="020B0604020202020204" pitchFamily="34" charset="0"/>
              <a:buChar char="•"/>
              <a:defRPr/>
            </a:pPr>
            <a:r>
              <a:rPr lang="en-US" altLang="en-US" sz="1800" dirty="0">
                <a:solidFill>
                  <a:prstClr val="black"/>
                </a:solidFill>
                <a:latin typeface="Times New Roman" panose="02020603050405020304" pitchFamily="18" charset="0"/>
                <a:cs typeface="Times New Roman" panose="02020603050405020304" pitchFamily="18" charset="0"/>
              </a:rPr>
              <a:t>In order to give users with an immersive navigation experience, the suggested system merges AR technology with the built-in sensors that are already present in the majority of mobile devices to determine the user's location. </a:t>
            </a:r>
          </a:p>
          <a:p>
            <a:pPr marL="566737" indent="-457200" algn="just" defTabSz="457200" eaLnBrk="1" fontAlgn="auto" hangingPunct="1">
              <a:lnSpc>
                <a:spcPct val="93000"/>
              </a:lnSpc>
              <a:spcBef>
                <a:spcPts val="0"/>
              </a:spcBef>
              <a:spcAft>
                <a:spcPts val="1413"/>
              </a:spcAft>
              <a:buClrTx/>
              <a:buSzTx/>
              <a:buFont typeface="Arial" panose="020B0604020202020204" pitchFamily="34" charset="0"/>
              <a:buChar char="•"/>
              <a:defRPr/>
            </a:pPr>
            <a:r>
              <a:rPr lang="en-US" altLang="en-US" sz="1800" dirty="0">
                <a:solidFill>
                  <a:prstClr val="black"/>
                </a:solidFill>
                <a:latin typeface="Times New Roman" panose="02020603050405020304" pitchFamily="18" charset="0"/>
                <a:cs typeface="Times New Roman" panose="02020603050405020304" pitchFamily="18" charset="0"/>
              </a:rPr>
              <a:t>In this project, a smartphone app for indoor navigation was created and put to the test. </a:t>
            </a:r>
          </a:p>
          <a:p>
            <a:pPr marL="566737" indent="-457200" algn="just" defTabSz="457200" eaLnBrk="1" fontAlgn="auto" hangingPunct="1">
              <a:lnSpc>
                <a:spcPct val="93000"/>
              </a:lnSpc>
              <a:spcBef>
                <a:spcPts val="0"/>
              </a:spcBef>
              <a:spcAft>
                <a:spcPts val="1413"/>
              </a:spcAft>
              <a:buClrTx/>
              <a:buSzTx/>
              <a:buFont typeface="Arial" panose="020B0604020202020204" pitchFamily="34" charset="0"/>
              <a:buChar char="•"/>
              <a:defRPr/>
            </a:pPr>
            <a:r>
              <a:rPr lang="en-US" altLang="en-US" sz="1800" dirty="0">
                <a:solidFill>
                  <a:prstClr val="black"/>
                </a:solidFill>
                <a:latin typeface="Times New Roman" panose="02020603050405020304" pitchFamily="18" charset="0"/>
                <a:cs typeface="Times New Roman" panose="02020603050405020304" pitchFamily="18" charset="0"/>
              </a:rPr>
              <a:t>The research paper shows how to use </a:t>
            </a:r>
            <a:r>
              <a:rPr lang="en-US" altLang="en-US" sz="1800" dirty="0" err="1">
                <a:solidFill>
                  <a:prstClr val="black"/>
                </a:solidFill>
                <a:latin typeface="Times New Roman" panose="02020603050405020304" pitchFamily="18" charset="0"/>
                <a:cs typeface="Times New Roman" panose="02020603050405020304" pitchFamily="18" charset="0"/>
              </a:rPr>
              <a:t>IndoorAtlas</a:t>
            </a:r>
            <a:r>
              <a:rPr lang="en-US" altLang="en-US" sz="1800" dirty="0">
                <a:solidFill>
                  <a:prstClr val="black"/>
                </a:solidFill>
                <a:latin typeface="Times New Roman" panose="02020603050405020304" pitchFamily="18" charset="0"/>
                <a:cs typeface="Times New Roman" panose="02020603050405020304" pitchFamily="18" charset="0"/>
              </a:rPr>
              <a:t>, a tool that enables indoor positioning through technology fusion to determine a user's location and calculate a path to a destination, in conjunction with </a:t>
            </a:r>
            <a:r>
              <a:rPr lang="en-US" altLang="en-US" sz="1800" dirty="0" err="1">
                <a:solidFill>
                  <a:prstClr val="black"/>
                </a:solidFill>
                <a:latin typeface="Times New Roman" panose="02020603050405020304" pitchFamily="18" charset="0"/>
                <a:cs typeface="Times New Roman" panose="02020603050405020304" pitchFamily="18" charset="0"/>
              </a:rPr>
              <a:t>ARCore</a:t>
            </a:r>
            <a:r>
              <a:rPr lang="en-US" altLang="en-US" sz="1800" dirty="0">
                <a:solidFill>
                  <a:prstClr val="black"/>
                </a:solidFill>
                <a:latin typeface="Times New Roman" panose="02020603050405020304" pitchFamily="18" charset="0"/>
                <a:cs typeface="Times New Roman" panose="02020603050405020304" pitchFamily="18" charset="0"/>
              </a:rPr>
              <a:t> to display augmented reality guidance using the computed route</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652346200"/>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gn="just">
              <a:lnSpc>
                <a:spcPct val="115000"/>
              </a:lnSpc>
              <a:buClr>
                <a:srgbClr val="000000"/>
              </a:buCl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Problems Identified:</a:t>
            </a: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The current navigation system requires the user to continuously map their own position in the navigation application with the real-world environment.</a:t>
            </a:r>
          </a:p>
          <a:p>
            <a:pPr marL="114840" algn="just">
              <a:lnSpc>
                <a:spcPct val="115000"/>
              </a:lnSpc>
              <a:buClr>
                <a:srgbClr val="000000"/>
              </a:buClr>
            </a:pPr>
            <a:endPar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The identification of nearby places of unknown locality is difficult as one has to ask for information and reviews which can be often can be misleading.</a:t>
            </a:r>
          </a:p>
          <a:p>
            <a:pPr marL="114840" algn="just">
              <a:lnSpc>
                <a:spcPct val="115000"/>
              </a:lnSpc>
              <a:buClr>
                <a:srgbClr val="000000"/>
              </a:buClr>
            </a:pPr>
            <a:endPar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endParaRPr>
          </a:p>
          <a:p>
            <a:pPr marL="457200" indent="-342360" algn="just">
              <a:lnSpc>
                <a:spcPct val="115000"/>
              </a:lnSpc>
              <a:buClr>
                <a:srgbClr val="000000"/>
              </a:buClr>
              <a:buFont typeface="Old Standard TT"/>
              <a:buChar char="●"/>
            </a:pPr>
            <a:r>
              <a:rPr lang="en-US" sz="1800" b="0" strike="noStrike" spc="-1" dirty="0">
                <a:solidFill>
                  <a:srgbClr val="000000"/>
                </a:solidFill>
                <a:latin typeface="Times New Roman" panose="02020603050405020304" pitchFamily="18" charset="0"/>
                <a:ea typeface="Old Standard TT"/>
                <a:cs typeface="Times New Roman" panose="02020603050405020304" pitchFamily="18" charset="0"/>
              </a:rPr>
              <a:t>Users can’t keep looking for help desks or navigation billboards inside a large organizational building to reach their destination</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themeOverride>
</file>

<file path=docProps/app.xml><?xml version="1.0" encoding="utf-8"?>
<Properties xmlns="http://schemas.openxmlformats.org/officeDocument/2006/extended-properties" xmlns:vt="http://schemas.openxmlformats.org/officeDocument/2006/docPropsVTypes">
  <Template/>
  <TotalTime>322</TotalTime>
  <Words>1775</Words>
  <Application>Microsoft Office PowerPoint</Application>
  <PresentationFormat>On-screen Show (16:9)</PresentationFormat>
  <Paragraphs>122</Paragraphs>
  <Slides>31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Raj Shisode</cp:lastModifiedBy>
  <cp:revision>9</cp:revision>
  <dcterms:modified xsi:type="dcterms:W3CDTF">2023-05-03T19:19:19Z</dcterms:modified>
  <dc:language>en-IN</dc:language>
</cp:coreProperties>
</file>