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0" r:id="rId19"/>
    <p:sldId id="281" r:id="rId20"/>
    <p:sldId id="282" r:id="rId21"/>
    <p:sldId id="283" r:id="rId22"/>
    <p:sldId id="284" r:id="rId23"/>
    <p:sldId id="273" r:id="rId24"/>
    <p:sldId id="285" r:id="rId25"/>
    <p:sldId id="274" r:id="rId26"/>
    <p:sldId id="29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5" r:id="rId35"/>
    <p:sldId id="294" r:id="rId36"/>
    <p:sldId id="295" r:id="rId37"/>
    <p:sldId id="276" r:id="rId38"/>
    <p:sldId id="296" r:id="rId39"/>
    <p:sldId id="278" r:id="rId40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G.B.Road,Kasarvadavli</a:t>
            </a: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Mumbai-400615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2022-2023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1.7 Benefits for environment &amp; Society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Reduce paper usage and promote environmental sustainability.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Increase accessibility and convenience for all users, regardless of physical location.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Enhance user experience and satisfaction through efficient and user-friendly features.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Encourage and support lifelong learning and education for individuals and communities.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Promote equal access to information and resources, regardless of socioeconomic status</a:t>
            </a:r>
            <a:r>
              <a:rPr lang="en-IN" dirty="0" smtClean="0"/>
              <a:t>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74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System Application : </a:t>
            </a:r>
            <a:r>
              <a:rPr lang="en-IN" dirty="0"/>
              <a:t>Automates book issuing, re-issuing, and returning processes</a:t>
            </a:r>
            <a:r>
              <a:rPr lang="en-IN" dirty="0" smtClean="0"/>
              <a:t>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74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1800" b="0" strike="noStrike" spc="-1" dirty="0" smtClean="0">
                <a:latin typeface="Arial"/>
              </a:rPr>
              <a:t>Recommendation System : It recommends book which are newly added to a library.</a:t>
            </a:r>
            <a:endParaRPr lang="en-IN" sz="1800" b="0" strike="noStrike" spc="-1" dirty="0">
              <a:latin typeface="Arial"/>
            </a:endParaRPr>
          </a:p>
          <a:p>
            <a:pPr marL="45774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Real Time database : </a:t>
            </a:r>
            <a:r>
              <a:rPr lang="en-IN" dirty="0"/>
              <a:t>The proposed system provides superior </a:t>
            </a:r>
            <a:r>
              <a:rPr lang="en-IN" dirty="0" smtClean="0"/>
              <a:t>data management </a:t>
            </a:r>
            <a:r>
              <a:rPr lang="en-IN" dirty="0"/>
              <a:t>capabilities, resulting in more efficient data processing</a:t>
            </a:r>
            <a:r>
              <a:rPr lang="en-IN" dirty="0" smtClean="0"/>
              <a:t>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2" y="1171440"/>
            <a:ext cx="4450895" cy="363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2.3 Description Of Use Case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ld Standard TT" panose="020B0604020202020204" charset="0"/>
              </a:rPr>
              <a:t>Users are able to log in to the application and issue books based on their interests and the availability of the books in the library</a:t>
            </a:r>
            <a:r>
              <a:rPr lang="en-IN" dirty="0" smtClean="0">
                <a:latin typeface="Old Standard TT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ld Standard TT" panose="020B0604020202020204" charset="0"/>
              </a:rPr>
              <a:t>The librarian can monitor all processes related to book issuance, reissuance, returns, and fine collection</a:t>
            </a:r>
            <a:r>
              <a:rPr lang="en-IN" dirty="0" smtClean="0">
                <a:latin typeface="Old Standard TT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ld Standard TT" panose="020B0604020202020204" charset="0"/>
              </a:rPr>
              <a:t>The use of a machine learning model for book recommendations allows the system to suggest books to users based on their reading preferences and </a:t>
            </a:r>
            <a:r>
              <a:rPr lang="en-IN" dirty="0" smtClean="0">
                <a:latin typeface="Old Standard TT" panose="020B0604020202020204" charset="0"/>
              </a:rPr>
              <a:t>behaviours. </a:t>
            </a:r>
            <a:r>
              <a:rPr lang="en-IN" dirty="0">
                <a:latin typeface="Old Standard TT" panose="020B0604020202020204" charset="0"/>
              </a:rPr>
              <a:t>This enhances the user experience and promotes lifelong learning</a:t>
            </a:r>
            <a:r>
              <a:rPr lang="en-IN" dirty="0" smtClean="0">
                <a:latin typeface="Old Standard TT" panose="020B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2.4 Activity diagram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5" y="1057320"/>
            <a:ext cx="3184096" cy="4062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47" y="1057320"/>
            <a:ext cx="4672666" cy="3380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958" y="3962400"/>
            <a:ext cx="5075360" cy="747380"/>
          </a:xfrm>
        </p:spPr>
        <p:txBody>
          <a:bodyPr/>
          <a:lstStyle/>
          <a:p>
            <a:pPr algn="ctr"/>
            <a:r>
              <a:rPr lang="en-IN" sz="1400" dirty="0" smtClean="0"/>
              <a:t>User Home Page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5" y="276497"/>
            <a:ext cx="8187767" cy="36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2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373" y="4061686"/>
            <a:ext cx="4228693" cy="578047"/>
          </a:xfrm>
        </p:spPr>
        <p:txBody>
          <a:bodyPr/>
          <a:lstStyle/>
          <a:p>
            <a:pPr algn="ctr"/>
            <a:r>
              <a:rPr lang="en-IN" sz="1400" dirty="0" smtClean="0"/>
              <a:t>Admin home page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266534"/>
            <a:ext cx="7919440" cy="37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0026"/>
            <a:ext cx="4402667" cy="2273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15360"/>
            <a:ext cx="4402667" cy="227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66" y="160026"/>
            <a:ext cx="4402667" cy="2278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47" y="2615360"/>
            <a:ext cx="4188986" cy="22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03200"/>
            <a:ext cx="8118000" cy="4833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Times New Roman"/>
                <a:ea typeface="Times New Roman"/>
              </a:rPr>
              <a:t>                                                    A Project Report on</a:t>
            </a:r>
            <a:r>
              <a:rPr dirty="0"/>
              <a:t/>
            </a:r>
            <a:br>
              <a:rPr dirty="0"/>
            </a:br>
            <a:r>
              <a:rPr lang="en-IN" sz="2400" b="1" strike="noStrike" spc="-1" dirty="0" smtClean="0">
                <a:latin typeface="Times New Roman"/>
                <a:ea typeface="Times New Roman"/>
              </a:rPr>
              <a:t>Developing Comprehensive Application for Tracking Services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Submitted in partial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fulfilment </a:t>
            </a:r>
            <a:r>
              <a:rPr lang="en-IN" sz="1800" b="0" strike="noStrike" spc="-1" dirty="0">
                <a:latin typeface="Times New Roman"/>
                <a:ea typeface="Times New Roman"/>
              </a:rPr>
              <a:t>of the degree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of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>
                <a:solidFill>
                  <a:schemeClr val="bg1"/>
                </a:solidFill>
                <a:latin typeface="Times New Roman"/>
                <a:ea typeface="Times New Roman"/>
              </a:rPr>
              <a:t>Bachelor of </a:t>
            </a: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Engineering(Sem-8)</a:t>
            </a:r>
            <a:r>
              <a:rPr dirty="0" smtClean="0">
                <a:solidFill>
                  <a:schemeClr val="bg1"/>
                </a:solidFill>
              </a:rPr>
              <a:t/>
            </a:r>
            <a:br>
              <a:rPr dirty="0" smtClean="0">
                <a:solidFill>
                  <a:schemeClr val="bg1"/>
                </a:solidFill>
              </a:rPr>
            </a:b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in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1" strike="noStrike" spc="-1" dirty="0">
                <a:solidFill>
                  <a:schemeClr val="bg1"/>
                </a:solidFill>
                <a:latin typeface="Times New Roman"/>
                <a:ea typeface="Times New Roman"/>
              </a:rPr>
              <a:t>INFORMATION TECHNOLOGY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>
                <a:solidFill>
                  <a:schemeClr val="bg1"/>
                </a:solidFill>
                <a:latin typeface="Times New Roman"/>
                <a:ea typeface="Times New Roman"/>
              </a:rPr>
              <a:t>By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Atharva Tambde </a:t>
            </a: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(19104048)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Rajvi Shah (20204001)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Jay Mahajan (19104063)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>
                <a:solidFill>
                  <a:schemeClr val="bg1"/>
                </a:solidFill>
                <a:latin typeface="Times New Roman"/>
                <a:ea typeface="Times New Roman"/>
              </a:rPr>
              <a:t>Under the Guidance of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lang="en-IN" sz="1800" b="0" strike="noStrike" spc="-1" dirty="0" smtClean="0">
                <a:solidFill>
                  <a:schemeClr val="bg1"/>
                </a:solidFill>
                <a:latin typeface="Times New Roman"/>
                <a:ea typeface="Times New Roman"/>
              </a:rPr>
              <a:t>Anagha Aher &amp; Sheetal Agrawal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01" y="273329"/>
            <a:ext cx="4539668" cy="2080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01" y="2677864"/>
            <a:ext cx="4539668" cy="20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1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6" y="137862"/>
            <a:ext cx="4944533" cy="226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6" y="2616318"/>
            <a:ext cx="4944533" cy="2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4. Testing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6" y="50799"/>
            <a:ext cx="4252918" cy="49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5. Result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6506" y="348673"/>
            <a:ext cx="8229240" cy="440959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library service tracking application being created is a major improvement over current library administration systems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android-compatible software allows users to view their book issuance history, issue and reissue books, and search for books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Administrators can add/remove books, update book information, issue and reissue books, collect fines, and handle returns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user-friendly interface, efficient workflow, and effective search engines enable users to find books easily and complete their intended activities quickly.</a:t>
            </a:r>
            <a:endParaRPr lang="en-IN" sz="1800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1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251" y="4560240"/>
            <a:ext cx="2113016" cy="735660"/>
          </a:xfrm>
        </p:spPr>
        <p:txBody>
          <a:bodyPr/>
          <a:lstStyle/>
          <a:p>
            <a:pPr algn="ctr"/>
            <a:r>
              <a:rPr lang="en-IN" sz="1400" dirty="0" smtClean="0"/>
              <a:t>Admin home page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5" y="132173"/>
            <a:ext cx="2113016" cy="43551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5185" y="4560240"/>
            <a:ext cx="2113016" cy="7356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smtClean="0"/>
              <a:t>User home page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14" y="132173"/>
            <a:ext cx="2114653" cy="41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760" y="4588933"/>
            <a:ext cx="2322286" cy="372534"/>
          </a:xfrm>
        </p:spPr>
        <p:txBody>
          <a:bodyPr/>
          <a:lstStyle/>
          <a:p>
            <a:pPr algn="ctr"/>
            <a:r>
              <a:rPr lang="en-IN" sz="1400" dirty="0" smtClean="0"/>
              <a:t>Search book result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60" y="118533"/>
            <a:ext cx="2322286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94" y="118533"/>
            <a:ext cx="2322286" cy="4599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36294" y="4588933"/>
            <a:ext cx="2322286" cy="37253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 smtClean="0"/>
              <a:t>Search book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884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189" y="4368800"/>
            <a:ext cx="2141728" cy="643467"/>
          </a:xfrm>
        </p:spPr>
        <p:txBody>
          <a:bodyPr/>
          <a:lstStyle/>
          <a:p>
            <a:pPr algn="ctr"/>
            <a:r>
              <a:rPr lang="en-IN" sz="1400" dirty="0" smtClean="0"/>
              <a:t>Add book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9" y="169333"/>
            <a:ext cx="2141728" cy="41994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4256" y="4364567"/>
            <a:ext cx="2141728" cy="643467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 smtClean="0"/>
              <a:t>Add book notification</a:t>
            </a: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2" y="169333"/>
            <a:ext cx="2141092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412" y="4370482"/>
            <a:ext cx="2155788" cy="455517"/>
          </a:xfrm>
        </p:spPr>
        <p:txBody>
          <a:bodyPr/>
          <a:lstStyle/>
          <a:p>
            <a:pPr algn="ctr"/>
            <a:r>
              <a:rPr lang="en-IN" sz="1400" dirty="0" smtClean="0"/>
              <a:t>Remove book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2" y="135467"/>
            <a:ext cx="2155788" cy="42350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56879" y="4370481"/>
            <a:ext cx="2155788" cy="455517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 smtClean="0"/>
              <a:t>Update book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81" y="135468"/>
            <a:ext cx="2085784" cy="42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886" y="4148667"/>
            <a:ext cx="1968292" cy="592665"/>
          </a:xfrm>
        </p:spPr>
        <p:txBody>
          <a:bodyPr/>
          <a:lstStyle/>
          <a:p>
            <a:pPr algn="ctr"/>
            <a:r>
              <a:rPr lang="en-IN" sz="1400" dirty="0" smtClean="0"/>
              <a:t>Issue book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86" y="254000"/>
            <a:ext cx="1968292" cy="38946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5486" y="4148666"/>
            <a:ext cx="1968292" cy="592665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 smtClean="0"/>
              <a:t>Return book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86" y="254000"/>
            <a:ext cx="1971081" cy="3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269" y="4204640"/>
            <a:ext cx="2054784" cy="938860"/>
          </a:xfrm>
        </p:spPr>
        <p:txBody>
          <a:bodyPr/>
          <a:lstStyle/>
          <a:p>
            <a:pPr algn="ctr"/>
            <a:r>
              <a:rPr lang="en-IN" sz="1400" dirty="0" smtClean="0"/>
              <a:t>Admin re-issue book page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2" y="118534"/>
            <a:ext cx="2054784" cy="399626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2202" y="4204640"/>
            <a:ext cx="2054784" cy="9388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 smtClean="0"/>
              <a:t>User re-issue book page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69" y="118534"/>
            <a:ext cx="2054784" cy="39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2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296" y="4222379"/>
            <a:ext cx="2289402" cy="921121"/>
          </a:xfrm>
        </p:spPr>
        <p:txBody>
          <a:bodyPr/>
          <a:lstStyle/>
          <a:p>
            <a:pPr algn="ctr"/>
            <a:r>
              <a:rPr lang="en-IN" sz="1400" dirty="0" smtClean="0"/>
              <a:t>Collect fine notification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2" y="145679"/>
            <a:ext cx="2289402" cy="43901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7932" y="4222379"/>
            <a:ext cx="2289402" cy="92112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smtClean="0"/>
              <a:t>Collect fine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66" y="145679"/>
            <a:ext cx="2268232" cy="40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6. Conclusion and Future Scope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0" y="267640"/>
            <a:ext cx="8118000" cy="152208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020" y="1789720"/>
            <a:ext cx="8229240" cy="29829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study aims to improve the conventional approach to library management that involves manual work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An online library management system is the solution to the problems caused by manual work, as it automates and digitizes the process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Java-based application is connected to a relational database, which allows for efficient management of library resources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Old Standard TT" panose="020B0604020202020204" charset="0"/>
              </a:rPr>
              <a:t>The application will help staff track their time and resources more effectively.</a:t>
            </a:r>
            <a:endParaRPr lang="en-IN" sz="1800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49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0" y="0"/>
            <a:ext cx="8118000" cy="1522080"/>
          </a:xfrm>
        </p:spPr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020" y="1522080"/>
            <a:ext cx="8229240" cy="298296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</a:rPr>
              <a:t>Sophisticated search capabilities to enable users to search for books based on specific criteria like publisher, ISBN, or edition can be added to improve the user experience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</a:rPr>
              <a:t>Integration of the system with external information sources like online databases or e-book collections can broaden the library's collection beyond physical books</a:t>
            </a:r>
            <a:r>
              <a:rPr lang="en-IN" sz="1800" dirty="0" smtClean="0">
                <a:latin typeface="Old Standard TT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</a:rPr>
              <a:t>Data analytics and visualization tools can be integrated into the system to provide insights into how the library's collection is being used and which books are most popular among users.</a:t>
            </a:r>
            <a:endParaRPr lang="en-IN" sz="1800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98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61236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Pandey,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Jitendra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, et al. "A study on implementation of smart library systems using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IoT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." 2017 International Conference on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Infocom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 Technologies and Unmanned Systems (Trends and Future Directions)(ICTUS). IEEE, 2017.                 </a:t>
            </a:r>
            <a:endParaRPr lang="en-IN" sz="1800" b="0" strike="noStrike" spc="-1" dirty="0">
              <a:latin typeface="Old Standard TT" panose="020B0604020202020204" charset="0"/>
            </a:endParaRP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Okoronkwo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Chinomso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Visham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Ramsurrun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, and Amar Kumar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Seeam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. "Smart library seat, occupant and occupancy information system, using pressure and RFID sensors." 2019 Conference on Next Generation Computing Applications (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NextComp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). IEEE, 2019          </a:t>
            </a:r>
            <a:endParaRPr lang="en-IN" sz="1800" b="0" strike="noStrike" spc="-1" dirty="0">
              <a:latin typeface="Old Standard TT" panose="020B0604020202020204" charset="0"/>
            </a:endParaRP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Vidhate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, Prof, et al. "A Review on Library Automation Using Artificial Intelligence." JETIR-International Journal of Emerging Technologies and Innovative Research (www. </a:t>
            </a:r>
            <a:r>
              <a:rPr lang="en-IN" spc="-1" dirty="0" err="1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jetir</a:t>
            </a:r>
            <a:r>
              <a:rPr lang="en-IN" spc="-1" dirty="0">
                <a:solidFill>
                  <a:srgbClr val="000000"/>
                </a:solidFill>
                <a:latin typeface="Old Standard TT" panose="020B0604020202020204" charset="0"/>
                <a:ea typeface="Old Standard TT"/>
              </a:rPr>
              <a:t>. org), ISSN (2019): 2349-5162.        </a:t>
            </a:r>
            <a:endParaRPr lang="en-IN" sz="1800" b="0" strike="noStrike" spc="-1" dirty="0">
              <a:latin typeface="Old Standard TT" panose="020B0604020202020204" charset="0"/>
            </a:endParaRPr>
          </a:p>
          <a:p>
            <a:pPr marL="457200" indent="-227880" algn="just">
              <a:lnSpc>
                <a:spcPct val="150000"/>
              </a:lnSpc>
            </a:pPr>
            <a:endParaRPr lang="en-IN" sz="1800" b="0" strike="noStrike" spc="-1" dirty="0">
              <a:latin typeface="Old Standard T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30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Publication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61236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 algn="just">
              <a:lnSpc>
                <a:spcPct val="150000"/>
              </a:lnSpc>
            </a:pPr>
            <a:r>
              <a:rPr lang="en-IN" dirty="0">
                <a:latin typeface="Old Standard TT" panose="020B0604020202020204" charset="0"/>
              </a:rPr>
              <a:t/>
            </a:r>
            <a:br>
              <a:rPr lang="en-IN" dirty="0">
                <a:latin typeface="Old Standard TT" panose="020B0604020202020204" charset="0"/>
              </a:rPr>
            </a:br>
            <a:r>
              <a:rPr lang="en-IN" dirty="0">
                <a:latin typeface="Old Standard TT" panose="020B0604020202020204" charset="0"/>
              </a:rPr>
              <a:t>Paper entitled “Developing Comprehensive Application for Tracking Library </a:t>
            </a:r>
            <a:r>
              <a:rPr lang="en-IN" dirty="0" smtClean="0">
                <a:latin typeface="Old Standard TT" panose="020B0604020202020204" charset="0"/>
              </a:rPr>
              <a:t>Services</a:t>
            </a:r>
            <a:r>
              <a:rPr lang="en-IN" dirty="0">
                <a:latin typeface="Old Standard TT" panose="020B0604020202020204" charset="0"/>
              </a:rPr>
              <a:t>” is presented at “International Conference on </a:t>
            </a:r>
            <a:r>
              <a:rPr lang="en-IN" dirty="0" smtClean="0">
                <a:latin typeface="Old Standard TT" panose="020B0604020202020204" charset="0"/>
              </a:rPr>
              <a:t>Contemporary Challenges in Science </a:t>
            </a:r>
            <a:r>
              <a:rPr lang="en-IN" dirty="0">
                <a:latin typeface="Old Standard TT" panose="020B0604020202020204" charset="0"/>
              </a:rPr>
              <a:t>and its Engineering Applications(IC3SEA 2023)” </a:t>
            </a:r>
            <a:r>
              <a:rPr lang="en-IN" dirty="0" smtClean="0">
                <a:latin typeface="Old Standard TT" panose="020B0604020202020204" charset="0"/>
              </a:rPr>
              <a:t>by “Atharva Tambde, Rajvi </a:t>
            </a:r>
            <a:r>
              <a:rPr lang="en-IN" dirty="0">
                <a:latin typeface="Old Standard TT" panose="020B0604020202020204" charset="0"/>
              </a:rPr>
              <a:t>Shah, Jay Mahajan, Anagha Aher, Sheetal </a:t>
            </a:r>
            <a:r>
              <a:rPr lang="en-IN" dirty="0" smtClean="0">
                <a:latin typeface="Old Standard TT" panose="020B0604020202020204" charset="0"/>
              </a:rPr>
              <a:t>Agarwal” on </a:t>
            </a:r>
            <a:r>
              <a:rPr lang="en-IN" dirty="0">
                <a:latin typeface="Old Standard TT" panose="020B0604020202020204" charset="0"/>
              </a:rPr>
              <a:t>5th-6th May </a:t>
            </a:r>
            <a:r>
              <a:rPr lang="en-IN" dirty="0" smtClean="0">
                <a:latin typeface="Old Standard TT" panose="020B0604020202020204" charset="0"/>
              </a:rPr>
              <a:t>2023 at </a:t>
            </a:r>
            <a:r>
              <a:rPr lang="en-IN" dirty="0">
                <a:latin typeface="Old Standard TT" panose="020B0604020202020204" charset="0"/>
              </a:rPr>
              <a:t>Study World College of Engineering </a:t>
            </a:r>
            <a:r>
              <a:rPr lang="en-IN" dirty="0" smtClean="0">
                <a:latin typeface="Old Standard TT" panose="020B0604020202020204" charset="0"/>
              </a:rPr>
              <a:t>Palathurai, Coimbatore</a:t>
            </a:r>
            <a:r>
              <a:rPr lang="en-IN" dirty="0">
                <a:latin typeface="Old Standard TT" panose="020B0604020202020204" charset="0"/>
              </a:rPr>
              <a:t>, Tamilnadu, </a:t>
            </a:r>
            <a:r>
              <a:rPr lang="en-IN" dirty="0" smtClean="0">
                <a:latin typeface="Old Standard TT" panose="020B0604020202020204" charset="0"/>
              </a:rPr>
              <a:t>India.</a:t>
            </a:r>
            <a:endParaRPr lang="en-IN" sz="1800" b="0" strike="noStrike" spc="-1" dirty="0">
              <a:latin typeface="Old Standard TT" panose="020B060402020202020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83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1.1 Abstract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 smtClean="0"/>
              <a:t>Outdated </a:t>
            </a:r>
            <a:r>
              <a:rPr lang="en-IN" dirty="0"/>
              <a:t>library management techniques can cause data loss and reduce transaction effectiveness</a:t>
            </a:r>
            <a:r>
              <a:rPr lang="en-IN" dirty="0" smtClean="0"/>
              <a:t>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Smart library systems using machine learning can automate book circulation and benefit library staff and students.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Text recognition models create and retrieve up-to-date library inventories that are easy to access.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Automated library systems reduce manual work, improve accessibility, and maintain library relevance in the digital age</a:t>
            </a:r>
            <a:r>
              <a:rPr lang="en-IN" dirty="0" smtClean="0"/>
              <a:t>.</a:t>
            </a:r>
            <a:endParaRPr lang="en-IN" dirty="0"/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To create a mobile application for the automatic process of library management system using different features of Android studio IDE.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To provide dynamic user interface using XML </a:t>
            </a: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(extensible Mark-up </a:t>
            </a: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Language</a:t>
            </a: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).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To create a book recommendation system using collaborative filtering Machine learning algorithm</a:t>
            </a: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To store and processed the data using object storage service of Firebase</a:t>
            </a: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.                 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15681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11" y="875651"/>
            <a:ext cx="5258858" cy="39881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1.4 Problem Definition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Today's pen and paper library management system have some drawbacks like prone to damage where Manual documents can be easily damaged, lost, misplaced or stolen.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are used to store books, but require a system to navigate to specific book or specific content within a book.</a:t>
            </a: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</a:t>
            </a:r>
            <a:endParaRPr lang="en-IN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1.5 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The project aims to provide an efficient and user-friendly system for tracking library services.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The system will allow users to search for books, issue books, and view the books they have previously borrowed.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The system will also provide librarian/admin access for tasks such as adding books, removing books, reissuing books, issuing books, collecting fines, updating book details, and returning books</a:t>
            </a:r>
            <a:r>
              <a:rPr lang="en-IN" dirty="0" smtClean="0"/>
              <a:t>.</a:t>
            </a:r>
          </a:p>
          <a:p>
            <a:pPr marL="457200" indent="-342360" algn="just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/>
              <a:t>An ML model for book recommendations </a:t>
            </a:r>
            <a:r>
              <a:rPr lang="en-IN" dirty="0" smtClean="0"/>
              <a:t>is </a:t>
            </a:r>
            <a:r>
              <a:rPr lang="en-IN" dirty="0"/>
              <a:t>built, which will suggest books to users based on their reading habits and </a:t>
            </a:r>
            <a:r>
              <a:rPr lang="en-IN" dirty="0" smtClean="0"/>
              <a:t>behaviours.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 algn="just">
              <a:lnSpc>
                <a:spcPct val="15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1.6 Technology stack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(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 </a:t>
            </a:r>
            <a:r>
              <a:rPr lang="en-IN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Mark-up 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0695C"/>
    </a:dk2>
    <a:lt2>
      <a:srgbClr val="26A69A"/>
    </a:lt2>
    <a:accent1>
      <a:srgbClr val="FFFBF0"/>
    </a:accent1>
    <a:accent2>
      <a:srgbClr val="B7B7B7"/>
    </a:accent2>
    <a:accent3>
      <a:srgbClr val="FB8C00"/>
    </a:accent3>
    <a:accent4>
      <a:srgbClr val="80CBC4"/>
    </a:accent4>
    <a:accent5>
      <a:srgbClr val="AF4345"/>
    </a:accent5>
    <a:accent6>
      <a:srgbClr val="F58F8F"/>
    </a:accent6>
    <a:hlink>
      <a:srgbClr val="AF4345"/>
    </a:hlink>
    <a:folHlink>
      <a:srgbClr val="AF4345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0695C"/>
    </a:dk2>
    <a:lt2>
      <a:srgbClr val="26A69A"/>
    </a:lt2>
    <a:accent1>
      <a:srgbClr val="FFFBF0"/>
    </a:accent1>
    <a:accent2>
      <a:srgbClr val="B7B7B7"/>
    </a:accent2>
    <a:accent3>
      <a:srgbClr val="FB8C00"/>
    </a:accent3>
    <a:accent4>
      <a:srgbClr val="80CBC4"/>
    </a:accent4>
    <a:accent5>
      <a:srgbClr val="AF4345"/>
    </a:accent5>
    <a:accent6>
      <a:srgbClr val="F58F8F"/>
    </a:accent6>
    <a:hlink>
      <a:srgbClr val="AF4345"/>
    </a:hlink>
    <a:folHlink>
      <a:srgbClr val="AF434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952</Words>
  <Application>Microsoft Office PowerPoint</Application>
  <PresentationFormat>On-screen Show (16:9)</PresentationFormat>
  <Paragraphs>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DejaVu Sans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Home Page</vt:lpstr>
      <vt:lpstr>Admin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home page</vt:lpstr>
      <vt:lpstr>Search book result</vt:lpstr>
      <vt:lpstr>Add book</vt:lpstr>
      <vt:lpstr>Remove book</vt:lpstr>
      <vt:lpstr>Issue book</vt:lpstr>
      <vt:lpstr>Admin re-issue book page</vt:lpstr>
      <vt:lpstr>Collect fine notification</vt:lpstr>
      <vt:lpstr>PowerPoint Presentation</vt:lpstr>
      <vt:lpstr>Conclusion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Admin</cp:lastModifiedBy>
  <cp:revision>37</cp:revision>
  <dcterms:modified xsi:type="dcterms:W3CDTF">2023-05-03T19:41:33Z</dcterms:modified>
  <dc:language>en-IN</dc:language>
</cp:coreProperties>
</file>