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256" r:id="rId3"/>
    <p:sldId id="257" r:id="rId4"/>
    <p:sldId id="258" r:id="rId5"/>
    <p:sldId id="259" r:id="rId6"/>
    <p:sldId id="260" r:id="rId7"/>
    <p:sldId id="261" r:id="rId8"/>
    <p:sldId id="279" r:id="rId9"/>
    <p:sldId id="262" r:id="rId10"/>
    <p:sldId id="264" r:id="rId11"/>
    <p:sldId id="265" r:id="rId12"/>
    <p:sldId id="266" r:id="rId13"/>
    <p:sldId id="267" r:id="rId14"/>
    <p:sldId id="280" r:id="rId15"/>
    <p:sldId id="281" r:id="rId16"/>
    <p:sldId id="269" r:id="rId17"/>
    <p:sldId id="270" r:id="rId18"/>
    <p:sldId id="292" r:id="rId19"/>
    <p:sldId id="283" r:id="rId20"/>
    <p:sldId id="284" r:id="rId21"/>
    <p:sldId id="273" r:id="rId22"/>
    <p:sldId id="289" r:id="rId23"/>
    <p:sldId id="274" r:id="rId24"/>
    <p:sldId id="288" r:id="rId25"/>
    <p:sldId id="291" r:id="rId26"/>
    <p:sldId id="275" r:id="rId27"/>
    <p:sldId id="286" r:id="rId28"/>
    <p:sldId id="287" r:id="rId29"/>
    <p:sldId id="276" r:id="rId30"/>
    <p:sldId id="277" r:id="rId31"/>
    <p:sldId id="278" r:id="rId32"/>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84A24C6-9099-4E8E-865E-843156251EAC}" type="datetimeFigureOut">
              <a:rPr lang="en-IN" smtClean="0"/>
              <a:t>03-05-2023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92E0100-FF72-47BC-A825-7D770DF29F74}" type="slidenum">
              <a:rPr lang="en-IN" smtClean="0"/>
              <a:t>‹#›</a:t>
            </a:fld>
            <a:endParaRPr lang="en-IN"/>
          </a:p>
        </p:txBody>
      </p:sp>
    </p:spTree>
    <p:extLst>
      <p:ext uri="{BB962C8B-B14F-4D97-AF65-F5344CB8AC3E}">
        <p14:creationId xmlns:p14="http://schemas.microsoft.com/office/powerpoint/2010/main" val="3672431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2E0100-FF72-47BC-A825-7D770DF29F74}" type="slidenum">
              <a:rPr lang="en-IN" smtClean="0"/>
              <a:t>15</a:t>
            </a:fld>
            <a:endParaRPr lang="en-IN"/>
          </a:p>
        </p:txBody>
      </p:sp>
    </p:spTree>
    <p:extLst>
      <p:ext uri="{BB962C8B-B14F-4D97-AF65-F5344CB8AC3E}">
        <p14:creationId xmlns:p14="http://schemas.microsoft.com/office/powerpoint/2010/main" val="416104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2E0100-FF72-47BC-A825-7D770DF29F74}" type="slidenum">
              <a:rPr lang="en-IN" smtClean="0"/>
              <a:t>18</a:t>
            </a:fld>
            <a:endParaRPr lang="en-IN"/>
          </a:p>
        </p:txBody>
      </p:sp>
    </p:spTree>
    <p:extLst>
      <p:ext uri="{BB962C8B-B14F-4D97-AF65-F5344CB8AC3E}">
        <p14:creationId xmlns:p14="http://schemas.microsoft.com/office/powerpoint/2010/main" val="52368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author/37088538276" TargetMode="External"/><Relationship Id="rId2" Type="http://schemas.openxmlformats.org/officeDocument/2006/relationships/hyperlink" Target="https://ieeexplore.ieee.org/author/37085996321" TargetMode="External"/><Relationship Id="rId1" Type="http://schemas.openxmlformats.org/officeDocument/2006/relationships/slideLayout" Target="../slideLayouts/slideLayout13.xml"/><Relationship Id="rId4" Type="http://schemas.openxmlformats.org/officeDocument/2006/relationships/hyperlink" Target="https://ieeexplore.ieee.org/author/3708600017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a:t>
            </a:r>
            <a:r>
              <a:rPr lang="en-IN" sz="2400" b="0" strike="noStrike" spc="-1" dirty="0">
                <a:solidFill>
                  <a:srgbClr val="FFFBF0"/>
                </a:solidFill>
                <a:latin typeface="Times New Roman"/>
                <a:ea typeface="Times New Roman"/>
              </a:rPr>
              <a:t>, </a:t>
            </a:r>
            <a:r>
              <a:rPr lang="en-IN" sz="2400" b="0" strike="noStrike" spc="-1" dirty="0" err="1">
                <a:solidFill>
                  <a:srgbClr val="FFFBF0"/>
                </a:solidFill>
                <a:latin typeface="Times New Roman"/>
                <a:ea typeface="Times New Roman"/>
              </a:rPr>
              <a:t>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2022-2023</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Benefits for environment &amp; Society</a:t>
            </a:r>
            <a:endParaRPr lang="en-IN" sz="3000" b="0" strike="noStrike" spc="-1" dirty="0">
              <a:latin typeface="Arial"/>
            </a:endParaRPr>
          </a:p>
        </p:txBody>
      </p:sp>
      <p:sp>
        <p:nvSpPr>
          <p:cNvPr id="2" name="CustomShape 2">
            <a:extLst>
              <a:ext uri="{FF2B5EF4-FFF2-40B4-BE49-F238E27FC236}">
                <a16:creationId xmlns:a16="http://schemas.microsoft.com/office/drawing/2014/main" id="{BC90790D-F5E4-C84E-FC3A-DFDED31BAF17}"/>
              </a:ext>
            </a:extLst>
          </p:cNvPr>
          <p:cNvSpPr/>
          <p:nvPr/>
        </p:nvSpPr>
        <p:spPr>
          <a:xfrm>
            <a:off x="311760" y="13019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US" b="0" strike="noStrike" spc="-1" dirty="0">
                <a:solidFill>
                  <a:srgbClr val="000000"/>
                </a:solidFill>
                <a:latin typeface="Times New Roman" panose="02020603050405020304" pitchFamily="18" charset="0"/>
                <a:ea typeface="Old Standard TT"/>
                <a:cs typeface="Times New Roman" panose="02020603050405020304" pitchFamily="18" charset="0"/>
              </a:rPr>
              <a:t>Reduced Carbon Footprint: By providing personalized course recommendations, the system can help students avoid taking unnecessary courses or repeating courses they have already completed. This can help reduce the number of students commuting to and from classes, thereby reducing the carbon footprint of the institution.</a:t>
            </a:r>
          </a:p>
          <a:p>
            <a:pPr marL="457200" indent="-342360">
              <a:lnSpc>
                <a:spcPct val="115000"/>
              </a:lnSpc>
              <a:buClr>
                <a:srgbClr val="000000"/>
              </a:buClr>
              <a:buFont typeface="Old Standard TT"/>
              <a:buChar char="●"/>
            </a:pPr>
            <a:endParaRPr lang="en-US"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nSpc>
                <a:spcPct val="115000"/>
              </a:lnSpc>
              <a:buClr>
                <a:srgbClr val="000000"/>
              </a:buClr>
              <a:buFont typeface="Old Standard TT"/>
              <a:buChar char="●"/>
            </a:pPr>
            <a:r>
              <a:rPr lang="en-US" b="0" strike="noStrike" spc="-1" dirty="0">
                <a:solidFill>
                  <a:srgbClr val="000000"/>
                </a:solidFill>
                <a:latin typeface="Times New Roman" panose="02020603050405020304" pitchFamily="18" charset="0"/>
                <a:ea typeface="Old Standard TT"/>
                <a:cs typeface="Times New Roman" panose="02020603050405020304" pitchFamily="18" charset="0"/>
              </a:rPr>
              <a:t>Enhanced Learning Outcomes: The Course Recommendation System can help students identify and enroll in courses that align with their interests, strengths, and career goals. This can lead to improved academic performance, higher graduation rates, and better job prospects, ultimately benefiting society as a whole.</a:t>
            </a:r>
            <a:r>
              <a:rPr lang="en-IN"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2" name="Rectangle 2">
            <a:extLst>
              <a:ext uri="{FF2B5EF4-FFF2-40B4-BE49-F238E27FC236}">
                <a16:creationId xmlns:a16="http://schemas.microsoft.com/office/drawing/2014/main" id="{9DB66269-1272-68F2-E989-C1E05946E876}"/>
              </a:ext>
            </a:extLst>
          </p:cNvPr>
          <p:cNvSpPr>
            <a:spLocks noChangeArrowheads="1"/>
          </p:cNvSpPr>
          <p:nvPr/>
        </p:nvSpPr>
        <p:spPr bwMode="auto">
          <a:xfrm>
            <a:off x="287339" y="1450849"/>
            <a:ext cx="8344598" cy="347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	Existing research on recommendation system often uses methods such as fuzzy reasoning and genetic algorithms to solve the sparsity and cold start problems, while ignoring the fuzziness of users’ choices. </a:t>
            </a:r>
          </a:p>
          <a:p>
            <a:pPr algn="just">
              <a:buFont typeface="Arial" panose="020B0604020202020204" pitchFamily="34" charset="0"/>
              <a:buChar char="•"/>
            </a:pPr>
            <a:endParaRPr lang="en-US" altLang="en-US"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The proposed KNN hybrid course recommendation system combines collaborative filtering with content-based filtering to improve the accuracy and relevance of course recommendations for users. </a:t>
            </a:r>
          </a:p>
          <a:p>
            <a:pPr algn="just">
              <a:buFont typeface="Arial" panose="020B0604020202020204" pitchFamily="34" charset="0"/>
              <a:buChar char="•"/>
            </a:pPr>
            <a:endParaRPr lang="en-GB" alt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The KNN algorithm is used to identify similar users and courses, and a cosine similarity metric is used to measure the similarity between courses based on their features. </a:t>
            </a:r>
            <a:endParaRPr lang="en-US" alt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2" name="Rectangle 2">
            <a:extLst>
              <a:ext uri="{FF2B5EF4-FFF2-40B4-BE49-F238E27FC236}">
                <a16:creationId xmlns:a16="http://schemas.microsoft.com/office/drawing/2014/main" id="{9DB66269-1272-68F2-E989-C1E05946E876}"/>
              </a:ext>
            </a:extLst>
          </p:cNvPr>
          <p:cNvSpPr>
            <a:spLocks noChangeArrowheads="1"/>
          </p:cNvSpPr>
          <p:nvPr/>
        </p:nvSpPr>
        <p:spPr bwMode="auto">
          <a:xfrm>
            <a:off x="96779" y="1318526"/>
            <a:ext cx="8734741" cy="112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buFont typeface="Arial" panose="020B0604020202020204" pitchFamily="34" charset="0"/>
              <a:buChar char="•"/>
            </a:pPr>
            <a:r>
              <a:rPr lang="en-GB" altLang="en-US" sz="1800" dirty="0">
                <a:solidFill>
                  <a:schemeClr val="tx1"/>
                </a:solidFill>
                <a:latin typeface="Times New Roman" panose="02020603050405020304" pitchFamily="18" charset="0"/>
                <a:cs typeface="Times New Roman" panose="02020603050405020304" pitchFamily="18" charset="0"/>
              </a:rPr>
              <a:t>The system provides personalized course recommendations to users based on their ratings and interests, as well as the similarity of courses and other users. Overall, the system aims to enhance the user experience and satisfaction with the online course platform.</a:t>
            </a:r>
            <a:br>
              <a:rPr lang="en-US" altLang="en-US" sz="1800" dirty="0">
                <a:latin typeface="Times New Roman" panose="02020603050405020304" pitchFamily="18" charset="0"/>
                <a:cs typeface="Times New Roman" panose="02020603050405020304" pitchFamily="18" charset="0"/>
              </a:rPr>
            </a:br>
            <a:endParaRPr lang="en-US" altLang="en-US" dirty="0">
              <a:solidFill>
                <a:srgbClr val="000000"/>
              </a:solidFill>
              <a:latin typeface="Times New Roman" panose="02020603050405020304" pitchFamily="18" charset="0"/>
              <a:cs typeface="Times New Roman" panose="02020603050405020304" pitchFamily="18" charset="0"/>
            </a:endParaRPr>
          </a:p>
        </p:txBody>
      </p:sp>
      <p:pic>
        <p:nvPicPr>
          <p:cNvPr id="3" name="Picture 5" descr="Cosine similarity - Statistics for Machine Learning [Book]">
            <a:extLst>
              <a:ext uri="{FF2B5EF4-FFF2-40B4-BE49-F238E27FC236}">
                <a16:creationId xmlns:a16="http://schemas.microsoft.com/office/drawing/2014/main" id="{CBCACAA7-B047-3E6D-74BA-1039A3B53257}"/>
              </a:ext>
            </a:extLst>
          </p:cNvPr>
          <p:cNvPicPr>
            <a:picLocks noChangeAspect="1" noChangeArrowheads="1"/>
          </p:cNvPicPr>
          <p:nvPr/>
        </p:nvPicPr>
        <p:blipFill>
          <a:blip r:embed="rId2"/>
          <a:srcRect/>
          <a:stretch>
            <a:fillRect/>
          </a:stretch>
        </p:blipFill>
        <p:spPr>
          <a:xfrm>
            <a:off x="652272" y="2571750"/>
            <a:ext cx="2588016" cy="1994467"/>
          </a:xfrm>
          <a:prstGeom prst="rect">
            <a:avLst/>
          </a:prstGeom>
          <a:ln w="38100" cap="sq">
            <a:solidFill>
              <a:srgbClr val="000000"/>
            </a:solidFill>
            <a:miter lim="800000"/>
          </a:ln>
          <a:effectLst>
            <a:outerShdw blurRad="50800" dist="38100" dir="2700000" algn="tl" rotWithShape="0">
              <a:srgbClr val="000000">
                <a:alpha val="43000"/>
              </a:srgbClr>
            </a:outerShdw>
          </a:effectLst>
        </p:spPr>
      </p:pic>
      <p:pic>
        <p:nvPicPr>
          <p:cNvPr id="4" name="Picture 7" descr="K-Nearest Neighbor(KNN) Algorithm for Machine Learning">
            <a:extLst>
              <a:ext uri="{FF2B5EF4-FFF2-40B4-BE49-F238E27FC236}">
                <a16:creationId xmlns:a16="http://schemas.microsoft.com/office/drawing/2014/main" id="{809A6512-F4BC-4CA1-7F3F-30270B6B17AC}"/>
              </a:ext>
            </a:extLst>
          </p:cNvPr>
          <p:cNvPicPr>
            <a:picLocks noChangeAspect="1" noChangeArrowheads="1"/>
          </p:cNvPicPr>
          <p:nvPr/>
        </p:nvPicPr>
        <p:blipFill>
          <a:blip r:embed="rId3"/>
          <a:srcRect/>
          <a:stretch>
            <a:fillRect/>
          </a:stretch>
        </p:blipFill>
        <p:spPr bwMode="auto">
          <a:xfrm>
            <a:off x="4352544" y="2571749"/>
            <a:ext cx="3830828" cy="1994467"/>
          </a:xfrm>
          <a:prstGeom prst="rect">
            <a:avLst/>
          </a:prstGeom>
          <a:ln w="38100" cap="sq">
            <a:solidFill>
              <a:srgbClr val="000000"/>
            </a:solidFill>
            <a:miter lim="800000"/>
          </a:ln>
          <a:effectLst>
            <a:outerShdw blurRad="57150" dist="50800" dir="2700000" algn="tl" rotWithShape="0">
              <a:srgbClr val="000000">
                <a:alpha val="40000"/>
              </a:srgbClr>
            </a:outerShdw>
          </a:effectLst>
        </p:spPr>
      </p:pic>
      <p:sp>
        <p:nvSpPr>
          <p:cNvPr id="5" name="Subtitle 6">
            <a:extLst>
              <a:ext uri="{FF2B5EF4-FFF2-40B4-BE49-F238E27FC236}">
                <a16:creationId xmlns:a16="http://schemas.microsoft.com/office/drawing/2014/main" id="{D53CD367-72E8-B6D4-DACE-C4B10EE53984}"/>
              </a:ext>
            </a:extLst>
          </p:cNvPr>
          <p:cNvSpPr txBox="1">
            <a:spLocks noChangeArrowheads="1"/>
          </p:cNvSpPr>
          <p:nvPr/>
        </p:nvSpPr>
        <p:spPr bwMode="auto">
          <a:xfrm>
            <a:off x="213360" y="4698540"/>
            <a:ext cx="8278368" cy="32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03238">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817563" indent="-314325" defTabSz="503238">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258888" indent="-250825" defTabSz="503238">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763713"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266950"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7241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31813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6385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40957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a:buFont typeface="Wingdings 3" panose="05040102010807070707" pitchFamily="18" charset="2"/>
              <a:buNone/>
            </a:pPr>
            <a:r>
              <a:rPr lang="en-IN" altLang="en-US" sz="1300" dirty="0">
                <a:solidFill>
                  <a:schemeClr val="tx1"/>
                </a:solidFill>
                <a:latin typeface="Times New Roman" panose="02020603050405020304" pitchFamily="18" charset="0"/>
                <a:cs typeface="Times New Roman" panose="02020603050405020304" pitchFamily="18" charset="0"/>
              </a:rPr>
              <a:t>            Fig. 2.1.1: Cosine Similarity                                                       Fig 2.1.2: KNN Algorithm </a:t>
            </a:r>
          </a:p>
        </p:txBody>
      </p:sp>
    </p:spTree>
    <p:extLst>
      <p:ext uri="{BB962C8B-B14F-4D97-AF65-F5344CB8AC3E}">
        <p14:creationId xmlns:p14="http://schemas.microsoft.com/office/powerpoint/2010/main" val="24047984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5" name="Subtitle 6">
            <a:extLst>
              <a:ext uri="{FF2B5EF4-FFF2-40B4-BE49-F238E27FC236}">
                <a16:creationId xmlns:a16="http://schemas.microsoft.com/office/drawing/2014/main" id="{67B77EA3-E0C0-D5A8-35D9-9638991E47AF}"/>
              </a:ext>
            </a:extLst>
          </p:cNvPr>
          <p:cNvSpPr txBox="1">
            <a:spLocks noChangeArrowheads="1"/>
          </p:cNvSpPr>
          <p:nvPr/>
        </p:nvSpPr>
        <p:spPr>
          <a:xfrm>
            <a:off x="1058355" y="4606147"/>
            <a:ext cx="7337425" cy="523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altLang="en-US" sz="1300" dirty="0">
                <a:latin typeface="Times New Roman" panose="02020603050405020304" pitchFamily="18" charset="0"/>
                <a:cs typeface="Times New Roman" panose="02020603050405020304" pitchFamily="18" charset="0"/>
              </a:rPr>
              <a:t>                  Fig. 2.1.3 - Architecture of the Hybrid Recommendation System</a:t>
            </a:r>
          </a:p>
        </p:txBody>
      </p:sp>
      <p:pic>
        <p:nvPicPr>
          <p:cNvPr id="7" name="Picture 6">
            <a:extLst>
              <a:ext uri="{FF2B5EF4-FFF2-40B4-BE49-F238E27FC236}">
                <a16:creationId xmlns:a16="http://schemas.microsoft.com/office/drawing/2014/main" id="{EF51C436-06C1-79DD-DCD4-4084C1C46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355" y="1057319"/>
            <a:ext cx="6613192" cy="3447446"/>
          </a:xfrm>
          <a:prstGeom prst="rect">
            <a:avLst/>
          </a:prstGeom>
        </p:spPr>
      </p:pic>
    </p:spTree>
    <p:extLst>
      <p:ext uri="{BB962C8B-B14F-4D97-AF65-F5344CB8AC3E}">
        <p14:creationId xmlns:p14="http://schemas.microsoft.com/office/powerpoint/2010/main" val="32920518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Use Case Diagram</a:t>
            </a:r>
            <a:endParaRPr lang="en-IN" sz="3000" b="0" strike="noStrike" spc="-1" dirty="0">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EBFB6533-E181-F90C-C7E4-58B0B43D8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728" y="1214237"/>
            <a:ext cx="7217664" cy="3396600"/>
          </a:xfrm>
          <a:prstGeom prst="rect">
            <a:avLst/>
          </a:prstGeom>
        </p:spPr>
      </p:pic>
      <p:sp>
        <p:nvSpPr>
          <p:cNvPr id="4" name="Subtitle 6">
            <a:extLst>
              <a:ext uri="{FF2B5EF4-FFF2-40B4-BE49-F238E27FC236}">
                <a16:creationId xmlns:a16="http://schemas.microsoft.com/office/drawing/2014/main" id="{2E790287-B669-2A4B-0549-4F97A8386C25}"/>
              </a:ext>
            </a:extLst>
          </p:cNvPr>
          <p:cNvSpPr txBox="1">
            <a:spLocks noChangeArrowheads="1"/>
          </p:cNvSpPr>
          <p:nvPr/>
        </p:nvSpPr>
        <p:spPr>
          <a:xfrm>
            <a:off x="1084728" y="4760788"/>
            <a:ext cx="7337425" cy="523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altLang="en-US" sz="1400" dirty="0"/>
              <a:t>                                                 </a:t>
            </a:r>
            <a:r>
              <a:rPr lang="en-IN" altLang="en-US" sz="1300" dirty="0">
                <a:latin typeface="Times New Roman" panose="02020603050405020304" pitchFamily="18" charset="0"/>
                <a:cs typeface="Times New Roman" panose="02020603050405020304" pitchFamily="18" charset="0"/>
              </a:rPr>
              <a:t>Fig. 2.2.1 – Use Case Diagram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2.3 Activity diagram</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976E1FEA-6B32-4D10-B693-852D2B6E5FC4}"/>
              </a:ext>
            </a:extLst>
          </p:cNvPr>
          <p:cNvPicPr>
            <a:picLocks noChangeAspect="1"/>
          </p:cNvPicPr>
          <p:nvPr/>
        </p:nvPicPr>
        <p:blipFill rotWithShape="1">
          <a:blip r:embed="rId2">
            <a:extLst>
              <a:ext uri="{28A0092B-C50C-407E-A947-70E740481C1C}">
                <a14:useLocalDpi xmlns:a14="http://schemas.microsoft.com/office/drawing/2010/main" val="0"/>
              </a:ext>
            </a:extLst>
          </a:blip>
          <a:srcRect t="7538" b="7911"/>
          <a:stretch/>
        </p:blipFill>
        <p:spPr>
          <a:xfrm>
            <a:off x="2157984" y="1057320"/>
            <a:ext cx="4587049" cy="3641220"/>
          </a:xfrm>
          <a:prstGeom prst="rect">
            <a:avLst/>
          </a:prstGeom>
        </p:spPr>
      </p:pic>
      <p:sp>
        <p:nvSpPr>
          <p:cNvPr id="4" name="Subtitle 6">
            <a:extLst>
              <a:ext uri="{FF2B5EF4-FFF2-40B4-BE49-F238E27FC236}">
                <a16:creationId xmlns:a16="http://schemas.microsoft.com/office/drawing/2014/main" id="{C40569A9-7E31-3A90-4C0A-6F0826F9C89D}"/>
              </a:ext>
            </a:extLst>
          </p:cNvPr>
          <p:cNvSpPr txBox="1">
            <a:spLocks noChangeArrowheads="1"/>
          </p:cNvSpPr>
          <p:nvPr/>
        </p:nvSpPr>
        <p:spPr>
          <a:xfrm>
            <a:off x="902927" y="4698540"/>
            <a:ext cx="7337425" cy="523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altLang="en-US" sz="1400" dirty="0"/>
              <a:t>                                              </a:t>
            </a:r>
            <a:r>
              <a:rPr lang="en-IN" altLang="en-US" sz="1300" dirty="0">
                <a:latin typeface="Times New Roman" panose="02020603050405020304" pitchFamily="18" charset="0"/>
                <a:cs typeface="Times New Roman" panose="02020603050405020304" pitchFamily="18" charset="0"/>
              </a:rPr>
              <a:t>Fig. 2.3.1 – Activity Diagram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Old Standard TT"/>
                <a:ea typeface="Old Standard TT"/>
              </a:rPr>
              <a:t>3. Implementation</a:t>
            </a:r>
            <a:endParaRPr lang="en-IN" sz="4200" b="0" strike="noStrike" spc="-1" dirty="0">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052430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88C18D4C-565C-854B-D3D8-7E3F1BE634FF}"/>
              </a:ext>
            </a:extLst>
          </p:cNvPr>
          <p:cNvSpPr txBox="1">
            <a:spLocks noChangeArrowheads="1"/>
          </p:cNvSpPr>
          <p:nvPr/>
        </p:nvSpPr>
        <p:spPr bwMode="auto">
          <a:xfrm>
            <a:off x="2929460" y="4444253"/>
            <a:ext cx="395922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sz="1300" dirty="0">
                <a:latin typeface="Times New Roman" panose="02020603050405020304" pitchFamily="18" charset="0"/>
                <a:cs typeface="Times New Roman" panose="02020603050405020304" pitchFamily="18" charset="0"/>
              </a:rPr>
              <a:t>Fig 3.1: User-Interested Categories</a:t>
            </a:r>
          </a:p>
        </p:txBody>
      </p:sp>
      <p:pic>
        <p:nvPicPr>
          <p:cNvPr id="9" name="Picture 8">
            <a:extLst>
              <a:ext uri="{FF2B5EF4-FFF2-40B4-BE49-F238E27FC236}">
                <a16:creationId xmlns:a16="http://schemas.microsoft.com/office/drawing/2014/main" id="{C4637C0B-0B78-5D44-75FD-0FEB7FFFC190}"/>
              </a:ext>
            </a:extLst>
          </p:cNvPr>
          <p:cNvPicPr>
            <a:picLocks noChangeAspect="1"/>
          </p:cNvPicPr>
          <p:nvPr/>
        </p:nvPicPr>
        <p:blipFill rotWithShape="1">
          <a:blip r:embed="rId3">
            <a:extLst>
              <a:ext uri="{28A0092B-C50C-407E-A947-70E740481C1C}">
                <a14:useLocalDpi xmlns:a14="http://schemas.microsoft.com/office/drawing/2010/main" val="0"/>
              </a:ext>
            </a:extLst>
          </a:blip>
          <a:srcRect l="11985" t="9454" r="15147" b="7123"/>
          <a:stretch/>
        </p:blipFill>
        <p:spPr>
          <a:xfrm>
            <a:off x="1095934" y="699247"/>
            <a:ext cx="6663019" cy="3603812"/>
          </a:xfrm>
          <a:prstGeom prst="rect">
            <a:avLst/>
          </a:prstGeom>
        </p:spPr>
      </p:pic>
    </p:spTree>
    <p:extLst>
      <p:ext uri="{BB962C8B-B14F-4D97-AF65-F5344CB8AC3E}">
        <p14:creationId xmlns:p14="http://schemas.microsoft.com/office/powerpoint/2010/main" val="239934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424A77-12C3-C5FE-D336-3E62A90E9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344" y="280416"/>
            <a:ext cx="5641133" cy="4120896"/>
          </a:xfrm>
          <a:prstGeom prst="rect">
            <a:avLst/>
          </a:prstGeom>
        </p:spPr>
      </p:pic>
      <p:sp>
        <p:nvSpPr>
          <p:cNvPr id="6" name="TextBox 5">
            <a:extLst>
              <a:ext uri="{FF2B5EF4-FFF2-40B4-BE49-F238E27FC236}">
                <a16:creationId xmlns:a16="http://schemas.microsoft.com/office/drawing/2014/main" id="{FC05E0F1-E6CD-6F40-EC3F-8BCD10E37AF2}"/>
              </a:ext>
            </a:extLst>
          </p:cNvPr>
          <p:cNvSpPr txBox="1">
            <a:spLocks noChangeArrowheads="1"/>
          </p:cNvSpPr>
          <p:nvPr/>
        </p:nvSpPr>
        <p:spPr bwMode="auto">
          <a:xfrm>
            <a:off x="2485222" y="4555307"/>
            <a:ext cx="388937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ctr"/>
            <a:r>
              <a:rPr lang="en-US" altLang="en-US" sz="1300" dirty="0">
                <a:latin typeface="Times New Roman" panose="02020603050405020304" pitchFamily="18" charset="0"/>
                <a:cs typeface="Times New Roman" panose="02020603050405020304" pitchFamily="18" charset="0"/>
              </a:rPr>
              <a:t>Fig 3.2:  Course Catalogue Page</a:t>
            </a:r>
          </a:p>
        </p:txBody>
      </p:sp>
    </p:spTree>
    <p:extLst>
      <p:ext uri="{BB962C8B-B14F-4D97-AF65-F5344CB8AC3E}">
        <p14:creationId xmlns:p14="http://schemas.microsoft.com/office/powerpoint/2010/main" val="197381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868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b="0" strike="noStrike" spc="-1" dirty="0">
                <a:latin typeface="Times New Roman"/>
                <a:ea typeface="Times New Roman"/>
              </a:rPr>
              <a:t>                                                    A Project Report on</a:t>
            </a:r>
            <a:br>
              <a:rPr lang="en-US" dirty="0"/>
            </a:br>
            <a:r>
              <a:rPr lang="en-US"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Integrating Recommendation System to Creative Learning Web Framework</a:t>
            </a: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nSpc>
                <a:spcPct val="100000"/>
              </a:lnSpc>
            </a:pPr>
            <a:br>
              <a:rPr lang="en-US" dirty="0"/>
            </a:br>
            <a:r>
              <a:rPr lang="en-US" sz="1800" b="0" strike="noStrike" spc="-1" dirty="0">
                <a:solidFill>
                  <a:schemeClr val="bg1"/>
                </a:solidFill>
                <a:latin typeface="Times New Roman"/>
                <a:ea typeface="Times New Roman"/>
              </a:rPr>
              <a:t>Submitted in partial fulfillment of the degree of</a:t>
            </a:r>
            <a:br>
              <a:rPr lang="en-US" dirty="0">
                <a:solidFill>
                  <a:schemeClr val="bg1"/>
                </a:solidFill>
              </a:rPr>
            </a:br>
            <a:r>
              <a:rPr lang="en-US" sz="1800" b="0" strike="noStrike" spc="-1" dirty="0">
                <a:solidFill>
                  <a:schemeClr val="bg1"/>
                </a:solidFill>
                <a:latin typeface="Times New Roman"/>
                <a:ea typeface="Times New Roman"/>
              </a:rPr>
              <a:t>Bachelor of Engineering(Sem-8)</a:t>
            </a:r>
            <a:br>
              <a:rPr lang="en-US" dirty="0">
                <a:solidFill>
                  <a:schemeClr val="bg1"/>
                </a:solidFill>
              </a:rPr>
            </a:br>
            <a:r>
              <a:rPr lang="en-US" sz="1800" b="0" strike="noStrike" spc="-1" dirty="0">
                <a:solidFill>
                  <a:schemeClr val="bg1"/>
                </a:solidFill>
                <a:latin typeface="Times New Roman"/>
                <a:ea typeface="Times New Roman"/>
              </a:rPr>
              <a:t>in</a:t>
            </a:r>
            <a:br>
              <a:rPr lang="en-US" dirty="0"/>
            </a:br>
            <a:r>
              <a:rPr lang="en-US" sz="1800" b="1" strike="noStrike" spc="-1" dirty="0">
                <a:solidFill>
                  <a:srgbClr val="FFFBF0"/>
                </a:solidFill>
                <a:latin typeface="Times New Roman"/>
                <a:ea typeface="Times New Roman"/>
              </a:rPr>
              <a:t>INFORMATION TECHNOLOGY</a:t>
            </a:r>
            <a:br>
              <a:rPr lang="en-US" dirty="0"/>
            </a:br>
            <a:r>
              <a:rPr lang="en-US" sz="1800" b="0" strike="noStrike" spc="-1" dirty="0">
                <a:solidFill>
                  <a:srgbClr val="FFFBF0"/>
                </a:solidFill>
                <a:latin typeface="Times New Roman"/>
                <a:ea typeface="Times New Roman"/>
              </a:rPr>
              <a:t>By</a:t>
            </a:r>
          </a:p>
          <a:p>
            <a:pPr>
              <a:lnSpc>
                <a:spcPct val="100000"/>
              </a:lnSpc>
            </a:pPr>
            <a:endParaRPr lang="en-US" sz="1800" b="0" strike="noStrike" spc="-1" dirty="0">
              <a:solidFill>
                <a:srgbClr val="FFFBF0"/>
              </a:solidFill>
              <a:latin typeface="Times New Roman"/>
              <a:ea typeface="Times New Roman"/>
            </a:endParaRPr>
          </a:p>
          <a:p>
            <a:pPr>
              <a:lnSpc>
                <a:spcPct val="100000"/>
              </a:lnSpc>
            </a:pPr>
            <a:r>
              <a:rPr lang="en-US" spc="-1" dirty="0">
                <a:solidFill>
                  <a:srgbClr val="FFFBF0"/>
                </a:solidFill>
                <a:latin typeface="Times New Roman"/>
              </a:rPr>
              <a:t>Ruchita Raut </a:t>
            </a:r>
            <a:r>
              <a:rPr lang="en-US" sz="1800" b="0" strike="noStrike" spc="-1" dirty="0">
                <a:solidFill>
                  <a:srgbClr val="FFFBF0"/>
                </a:solidFill>
                <a:latin typeface="Times New Roman"/>
                <a:ea typeface="Times New Roman"/>
              </a:rPr>
              <a:t>(19104033)</a:t>
            </a:r>
            <a:br>
              <a:rPr lang="en-US" dirty="0"/>
            </a:br>
            <a:r>
              <a:rPr lang="en-US" sz="1800" b="0" strike="noStrike" spc="-1" dirty="0">
                <a:solidFill>
                  <a:srgbClr val="FFFBF0"/>
                </a:solidFill>
                <a:latin typeface="Times New Roman"/>
                <a:ea typeface="Times New Roman"/>
              </a:rPr>
              <a:t>Kushal Todi (19104047)</a:t>
            </a:r>
            <a:br>
              <a:rPr lang="en-US" dirty="0"/>
            </a:br>
            <a:r>
              <a:rPr lang="en-US" spc="-1" dirty="0">
                <a:solidFill>
                  <a:srgbClr val="FFFBF0"/>
                </a:solidFill>
                <a:latin typeface="Times New Roman"/>
              </a:rPr>
              <a:t>Pratik Dhumal</a:t>
            </a:r>
            <a:r>
              <a:rPr lang="en-US" sz="1800" b="0" strike="noStrike" spc="-1" dirty="0">
                <a:solidFill>
                  <a:srgbClr val="FFFBF0"/>
                </a:solidFill>
                <a:latin typeface="Times New Roman"/>
                <a:ea typeface="Times New Roman"/>
              </a:rPr>
              <a:t> (19104031)</a:t>
            </a:r>
            <a:br>
              <a:rPr lang="en-US" dirty="0"/>
            </a:br>
            <a:br>
              <a:rPr lang="en-US" dirty="0"/>
            </a:br>
            <a:r>
              <a:rPr lang="en-US" sz="1800" b="0" strike="noStrike" spc="-1" dirty="0">
                <a:solidFill>
                  <a:srgbClr val="FFFBF0"/>
                </a:solidFill>
                <a:latin typeface="Times New Roman"/>
                <a:ea typeface="Times New Roman"/>
              </a:rPr>
              <a:t>Under the Guidance of</a:t>
            </a:r>
            <a:br>
              <a:rPr lang="en-US" dirty="0"/>
            </a:br>
            <a:r>
              <a:rPr lang="en-US" spc="-1" dirty="0">
                <a:solidFill>
                  <a:srgbClr val="FFFBF0"/>
                </a:solidFill>
                <a:latin typeface="Times New Roman"/>
              </a:rPr>
              <a:t>Prof. Geetanjali </a:t>
            </a:r>
            <a:r>
              <a:rPr lang="en-US" spc="-1" dirty="0" err="1">
                <a:solidFill>
                  <a:srgbClr val="FFFBF0"/>
                </a:solidFill>
                <a:latin typeface="Times New Roman"/>
              </a:rPr>
              <a:t>Kalme</a:t>
            </a:r>
            <a:br>
              <a:rPr lang="en-US" dirty="0"/>
            </a:br>
            <a:br>
              <a:rPr lang="en-US" dirty="0"/>
            </a:br>
            <a:br>
              <a:rPr lang="en-US" dirty="0"/>
            </a:br>
            <a:br>
              <a:rPr lang="en-US" dirty="0"/>
            </a:br>
            <a:br>
              <a:rPr lang="en-US" dirty="0"/>
            </a:b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4. Testing</a:t>
            </a:r>
            <a:endParaRPr lang="en-IN" sz="4200" b="0" strike="noStrike" spc="-1">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0523AA3C-2422-4AE2-5A84-9D02919907BB}"/>
              </a:ext>
            </a:extLst>
          </p:cNvPr>
          <p:cNvSpPr/>
          <p:nvPr/>
        </p:nvSpPr>
        <p:spPr>
          <a:xfrm>
            <a:off x="311760" y="254508"/>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4.1 Test Cases</a:t>
            </a:r>
            <a:endParaRPr lang="en-IN" sz="3000" b="0" strike="noStrike" spc="-1" dirty="0">
              <a:latin typeface="Arial"/>
            </a:endParaRPr>
          </a:p>
        </p:txBody>
      </p:sp>
      <p:pic>
        <p:nvPicPr>
          <p:cNvPr id="5" name="Picture 4">
            <a:extLst>
              <a:ext uri="{FF2B5EF4-FFF2-40B4-BE49-F238E27FC236}">
                <a16:creationId xmlns:a16="http://schemas.microsoft.com/office/drawing/2014/main" id="{7CFA78F5-C31C-491C-1881-090997055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45" y="954741"/>
            <a:ext cx="7140389" cy="3860292"/>
          </a:xfrm>
          <a:prstGeom prst="rect">
            <a:avLst/>
          </a:prstGeom>
        </p:spPr>
      </p:pic>
    </p:spTree>
    <p:extLst>
      <p:ext uri="{BB962C8B-B14F-4D97-AF65-F5344CB8AC3E}">
        <p14:creationId xmlns:p14="http://schemas.microsoft.com/office/powerpoint/2010/main" val="37246592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5. Result</a:t>
            </a:r>
            <a:endParaRPr lang="en-IN" sz="4200" b="0" strike="noStrike" spc="-1">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0523AA3C-2422-4AE2-5A84-9D02919907BB}"/>
              </a:ext>
            </a:extLst>
          </p:cNvPr>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rPr>
              <a:t>5.1 Result</a:t>
            </a:r>
            <a:endParaRPr lang="en-IN" sz="3000" b="0" strike="noStrike" spc="-1" dirty="0">
              <a:latin typeface="Arial"/>
            </a:endParaRPr>
          </a:p>
        </p:txBody>
      </p:sp>
      <p:sp>
        <p:nvSpPr>
          <p:cNvPr id="4" name="Rectangle 2">
            <a:extLst>
              <a:ext uri="{FF2B5EF4-FFF2-40B4-BE49-F238E27FC236}">
                <a16:creationId xmlns:a16="http://schemas.microsoft.com/office/drawing/2014/main" id="{AAE48630-E58F-B0A9-2A79-F7CA313A3E6F}"/>
              </a:ext>
            </a:extLst>
          </p:cNvPr>
          <p:cNvSpPr>
            <a:spLocks noChangeArrowheads="1"/>
          </p:cNvSpPr>
          <p:nvPr/>
        </p:nvSpPr>
        <p:spPr bwMode="auto">
          <a:xfrm>
            <a:off x="503239" y="1403350"/>
            <a:ext cx="8328281" cy="348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US" alt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4B2B82C-3BB5-D3E9-BBC6-5C325B1C7E4B}"/>
              </a:ext>
            </a:extLst>
          </p:cNvPr>
          <p:cNvSpPr txBox="1"/>
          <p:nvPr/>
        </p:nvSpPr>
        <p:spPr>
          <a:xfrm>
            <a:off x="312120" y="1292352"/>
            <a:ext cx="8519760"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designed course recommendation system has shown promising results in improving the accuracy of course recommendations based on user preferences.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Recommendation Models, each user is represented as a vector of their past course enrolments or ratings, and the cosine similarity score is calculated between the user's vector and the vectors of other users who have taken comparable courses.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K users who are most similar to the present user are identified using KNN, and courses that those users have taken or highly rated are recommended to the user.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8748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rPr>
              <a:t>5.1 Result</a:t>
            </a:r>
            <a:endParaRPr lang="en-IN" sz="3000" b="0" strike="noStrike" spc="-1" dirty="0">
              <a:latin typeface="Arial"/>
            </a:endParaRPr>
          </a:p>
        </p:txBody>
      </p:sp>
      <p:pic>
        <p:nvPicPr>
          <p:cNvPr id="7" name="Picture 6">
            <a:extLst>
              <a:ext uri="{FF2B5EF4-FFF2-40B4-BE49-F238E27FC236}">
                <a16:creationId xmlns:a16="http://schemas.microsoft.com/office/drawing/2014/main" id="{AD4C71C2-C53E-8FEC-E735-691C83DDE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437" y="3454797"/>
            <a:ext cx="5474103" cy="705418"/>
          </a:xfrm>
          <a:prstGeom prst="rect">
            <a:avLst/>
          </a:prstGeom>
        </p:spPr>
      </p:pic>
      <p:pic>
        <p:nvPicPr>
          <p:cNvPr id="9" name="Picture 8">
            <a:extLst>
              <a:ext uri="{FF2B5EF4-FFF2-40B4-BE49-F238E27FC236}">
                <a16:creationId xmlns:a16="http://schemas.microsoft.com/office/drawing/2014/main" id="{8FE08420-D7C9-85C1-ABCA-78641D0FC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94" y="1479787"/>
            <a:ext cx="7873254" cy="824791"/>
          </a:xfrm>
          <a:prstGeom prst="rect">
            <a:avLst/>
          </a:prstGeom>
        </p:spPr>
      </p:pic>
      <p:sp>
        <p:nvSpPr>
          <p:cNvPr id="10" name="Subtitle 6">
            <a:extLst>
              <a:ext uri="{FF2B5EF4-FFF2-40B4-BE49-F238E27FC236}">
                <a16:creationId xmlns:a16="http://schemas.microsoft.com/office/drawing/2014/main" id="{4196022F-6133-CA02-0F13-9F70FDA61C65}"/>
              </a:ext>
            </a:extLst>
          </p:cNvPr>
          <p:cNvSpPr txBox="1">
            <a:spLocks noChangeArrowheads="1"/>
          </p:cNvSpPr>
          <p:nvPr/>
        </p:nvSpPr>
        <p:spPr bwMode="auto">
          <a:xfrm>
            <a:off x="2189271" y="2410142"/>
            <a:ext cx="4920099" cy="32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03238">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817563" indent="-314325" defTabSz="503238">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258888" indent="-250825" defTabSz="503238">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763713"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266950"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7241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31813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6385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40957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a:buFont typeface="Wingdings 3" panose="05040102010807070707" pitchFamily="18" charset="2"/>
              <a:buNone/>
            </a:pPr>
            <a:r>
              <a:rPr lang="en-IN" altLang="en-US" sz="1300" dirty="0">
                <a:solidFill>
                  <a:schemeClr val="tx1"/>
                </a:solidFill>
                <a:latin typeface="Times New Roman" panose="02020603050405020304" pitchFamily="18" charset="0"/>
                <a:cs typeface="Times New Roman" panose="02020603050405020304" pitchFamily="18" charset="0"/>
              </a:rPr>
              <a:t>            Fig. 5.1.1: Hybrid Recommendation Model Output</a:t>
            </a:r>
          </a:p>
        </p:txBody>
      </p:sp>
      <p:sp>
        <p:nvSpPr>
          <p:cNvPr id="12" name="Subtitle 6">
            <a:extLst>
              <a:ext uri="{FF2B5EF4-FFF2-40B4-BE49-F238E27FC236}">
                <a16:creationId xmlns:a16="http://schemas.microsoft.com/office/drawing/2014/main" id="{35BE1A3B-4662-F449-BE5B-B6625D648D63}"/>
              </a:ext>
            </a:extLst>
          </p:cNvPr>
          <p:cNvSpPr txBox="1">
            <a:spLocks noChangeArrowheads="1"/>
          </p:cNvSpPr>
          <p:nvPr/>
        </p:nvSpPr>
        <p:spPr bwMode="auto">
          <a:xfrm>
            <a:off x="1896437" y="4256872"/>
            <a:ext cx="4920099" cy="32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03238">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817563" indent="-314325" defTabSz="503238">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258888" indent="-250825" defTabSz="503238">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763713"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266950"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7241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31813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6385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40957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a:buFont typeface="Wingdings 3" panose="05040102010807070707" pitchFamily="18" charset="2"/>
              <a:buNone/>
            </a:pPr>
            <a:r>
              <a:rPr lang="en-IN" altLang="en-US" sz="1300" dirty="0">
                <a:solidFill>
                  <a:schemeClr val="tx1"/>
                </a:solidFill>
              </a:rPr>
              <a:t>            </a:t>
            </a:r>
            <a:r>
              <a:rPr lang="en-IN" altLang="en-US" sz="1300" dirty="0">
                <a:solidFill>
                  <a:schemeClr val="tx1"/>
                </a:solidFill>
                <a:latin typeface="Times New Roman" panose="02020603050405020304" pitchFamily="18" charset="0"/>
                <a:cs typeface="Times New Roman" panose="02020603050405020304" pitchFamily="18" charset="0"/>
              </a:rPr>
              <a:t>Fig.5.1.2: Collaborative Recommendation Model Output</a:t>
            </a:r>
          </a:p>
        </p:txBody>
      </p:sp>
    </p:spTree>
    <p:extLst>
      <p:ext uri="{BB962C8B-B14F-4D97-AF65-F5344CB8AC3E}">
        <p14:creationId xmlns:p14="http://schemas.microsoft.com/office/powerpoint/2010/main" val="3199321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6. Conclusion and Future Scope</a:t>
            </a:r>
            <a:endParaRPr lang="en-IN" sz="4200" b="0" strike="noStrike" spc="-1">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0523AA3C-2422-4AE2-5A84-9D02919907BB}"/>
              </a:ext>
            </a:extLst>
          </p:cNvPr>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6.1 Conclusion</a:t>
            </a:r>
            <a:endParaRPr lang="en-IN" sz="3000" b="0" strike="noStrike" spc="-1" dirty="0">
              <a:latin typeface="Arial"/>
            </a:endParaRPr>
          </a:p>
        </p:txBody>
      </p:sp>
      <p:sp>
        <p:nvSpPr>
          <p:cNvPr id="4" name="Rectangle 2">
            <a:extLst>
              <a:ext uri="{FF2B5EF4-FFF2-40B4-BE49-F238E27FC236}">
                <a16:creationId xmlns:a16="http://schemas.microsoft.com/office/drawing/2014/main" id="{AAE48630-E58F-B0A9-2A79-F7CA313A3E6F}"/>
              </a:ext>
            </a:extLst>
          </p:cNvPr>
          <p:cNvSpPr>
            <a:spLocks noChangeArrowheads="1"/>
          </p:cNvSpPr>
          <p:nvPr/>
        </p:nvSpPr>
        <p:spPr bwMode="auto">
          <a:xfrm>
            <a:off x="503239" y="1403350"/>
            <a:ext cx="8328281" cy="348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US" alt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4B2B82C-3BB5-D3E9-BBC6-5C325B1C7E4B}"/>
              </a:ext>
            </a:extLst>
          </p:cNvPr>
          <p:cNvSpPr txBox="1"/>
          <p:nvPr/>
        </p:nvSpPr>
        <p:spPr>
          <a:xfrm>
            <a:off x="312120" y="1292352"/>
            <a:ext cx="8519760" cy="3416320"/>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hybrid approach to course recommendation that uses the 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 algorithm can overcome the drawbacks of both Collaborative filtering as well as Content-based filtering techniques.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developed system, is a course recommendation system based on the KNN algorithm which is easily customizable and adaptable to various data sources and features.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flexibility makes it an ideal solution for academic institutions, online course providers, and other organizations that want to offer personalized and relevant course recommendations to their users.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485668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0523AA3C-2422-4AE2-5A84-9D02919907BB}"/>
              </a:ext>
            </a:extLst>
          </p:cNvPr>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6.2 Future Scope</a:t>
            </a:r>
            <a:endParaRPr lang="en-IN" sz="3000" b="0" strike="noStrike" spc="-1" dirty="0">
              <a:latin typeface="Arial"/>
            </a:endParaRPr>
          </a:p>
        </p:txBody>
      </p:sp>
      <p:sp>
        <p:nvSpPr>
          <p:cNvPr id="4" name="Rectangle 2">
            <a:extLst>
              <a:ext uri="{FF2B5EF4-FFF2-40B4-BE49-F238E27FC236}">
                <a16:creationId xmlns:a16="http://schemas.microsoft.com/office/drawing/2014/main" id="{AAE48630-E58F-B0A9-2A79-F7CA313A3E6F}"/>
              </a:ext>
            </a:extLst>
          </p:cNvPr>
          <p:cNvSpPr>
            <a:spLocks noChangeArrowheads="1"/>
          </p:cNvSpPr>
          <p:nvPr/>
        </p:nvSpPr>
        <p:spPr bwMode="auto">
          <a:xfrm>
            <a:off x="503239" y="1403350"/>
            <a:ext cx="8128697" cy="348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r>
              <a:rPr lang="en-US" altLang="en-US" dirty="0">
                <a:latin typeface="Times New Roman" panose="02020603050405020304" pitchFamily="18" charset="0"/>
                <a:cs typeface="Times New Roman" panose="02020603050405020304" pitchFamily="18" charset="0"/>
              </a:rPr>
              <a:t>In the future, our designed system can be developed in a way where the system could provide a feedback mechanism for students in real-time and based on that feedback the recommendations will be provided. This could help the system become adaptable and enhance the quality of recommendations.</a:t>
            </a:r>
          </a:p>
        </p:txBody>
      </p:sp>
    </p:spTree>
    <p:extLst>
      <p:ext uri="{BB962C8B-B14F-4D97-AF65-F5344CB8AC3E}">
        <p14:creationId xmlns:p14="http://schemas.microsoft.com/office/powerpoint/2010/main" val="29044139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 References</a:t>
            </a:r>
            <a:endParaRPr lang="en-IN" sz="3000" b="0" strike="noStrike" spc="-1">
              <a:latin typeface="Arial"/>
            </a:endParaRPr>
          </a:p>
        </p:txBody>
      </p:sp>
      <p:sp>
        <p:nvSpPr>
          <p:cNvPr id="2" name="Rectangle 2">
            <a:extLst>
              <a:ext uri="{FF2B5EF4-FFF2-40B4-BE49-F238E27FC236}">
                <a16:creationId xmlns:a16="http://schemas.microsoft.com/office/drawing/2014/main" id="{F70F3AE8-02BB-0F85-0F9F-901EE3E5768A}"/>
              </a:ext>
            </a:extLst>
          </p:cNvPr>
          <p:cNvSpPr>
            <a:spLocks noChangeArrowheads="1"/>
          </p:cNvSpPr>
          <p:nvPr/>
        </p:nvSpPr>
        <p:spPr bwMode="auto">
          <a:xfrm>
            <a:off x="503239" y="1403350"/>
            <a:ext cx="8328281" cy="348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r>
              <a:rPr lang="en-US" altLang="en-US" sz="1700" dirty="0">
                <a:latin typeface="Times New Roman" panose="02020603050405020304" pitchFamily="18" charset="0"/>
                <a:cs typeface="Times New Roman" panose="02020603050405020304" pitchFamily="18" charset="0"/>
              </a:rPr>
              <a:t>[1]  </a:t>
            </a:r>
            <a:r>
              <a:rPr lang="en-IN" altLang="en-US" sz="1700" dirty="0">
                <a:latin typeface="Times New Roman" panose="02020603050405020304" pitchFamily="18" charset="0"/>
                <a:cs typeface="Times New Roman" panose="02020603050405020304" pitchFamily="18" charset="0"/>
              </a:rPr>
              <a:t>Chen, Zheng; Liu, </a:t>
            </a:r>
            <a:r>
              <a:rPr lang="en-IN" altLang="en-US" sz="1700" dirty="0" err="1">
                <a:latin typeface="Times New Roman" panose="02020603050405020304" pitchFamily="18" charset="0"/>
                <a:cs typeface="Times New Roman" panose="02020603050405020304" pitchFamily="18" charset="0"/>
              </a:rPr>
              <a:t>Xueyue</a:t>
            </a:r>
            <a:r>
              <a:rPr lang="en-IN" altLang="en-US" sz="1700" dirty="0">
                <a:latin typeface="Times New Roman" panose="02020603050405020304" pitchFamily="18" charset="0"/>
                <a:cs typeface="Times New Roman" panose="02020603050405020304" pitchFamily="18" charset="0"/>
              </a:rPr>
              <a:t>; Shang, Li (2020). [IEEE 2020 International Conference on Big Data and Informatization Education (ICBDIE) - Zhangjiajie, China (2020.4.23-2020.4.25)] 2020 International Conference on Big Data and Informatization Education (ICBDIE) - Improved course recommendation algorithm based on collaborative filtering. , (), 466–469. doi:10.1109/ICBDIE50010.2020.00115</a:t>
            </a:r>
          </a:p>
          <a:p>
            <a:pPr eaLnBrk="1" hangingPunct="1">
              <a:lnSpc>
                <a:spcPct val="93000"/>
              </a:lnSpc>
              <a:spcAft>
                <a:spcPts val="1413"/>
              </a:spcAft>
            </a:pPr>
            <a:r>
              <a:rPr lang="en-US" altLang="en-US" sz="1700" dirty="0">
                <a:latin typeface="Times New Roman" panose="02020603050405020304" pitchFamily="18" charset="0"/>
                <a:cs typeface="Times New Roman" panose="02020603050405020304" pitchFamily="18" charset="0"/>
              </a:rPr>
              <a:t>[2]  </a:t>
            </a:r>
            <a:r>
              <a:rPr lang="en-US" altLang="en-US" sz="1700"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Tessy</a:t>
            </a:r>
            <a:r>
              <a:rPr lang="en-US" altLang="en-US" sz="17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altLang="en-US" sz="1700"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Badriyah</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Yunaz</a:t>
            </a:r>
            <a:r>
              <a:rPr lang="en-US" altLang="en-US" sz="17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Gilang </a:t>
            </a:r>
            <a:r>
              <a:rPr lang="en-US" altLang="en-US" sz="1700"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Ramadhan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Iwan </a:t>
            </a:r>
            <a:r>
              <a:rPr lang="en-US" altLang="en-US" sz="17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Syarif</a:t>
            </a:r>
            <a:r>
              <a:rPr lang="en-US" altLang="en-US" sz="1700" dirty="0">
                <a:latin typeface="Times New Roman" panose="02020603050405020304" pitchFamily="18" charset="0"/>
                <a:cs typeface="Times New Roman" panose="02020603050405020304" pitchFamily="18" charset="0"/>
              </a:rPr>
              <a:t>, 2020 An Efficient Framework of Hybrid Recommendation System based on Multi Mode</a:t>
            </a:r>
          </a:p>
          <a:p>
            <a:pPr eaLnBrk="1" hangingPunct="1">
              <a:lnSpc>
                <a:spcPct val="93000"/>
              </a:lnSpc>
              <a:spcAft>
                <a:spcPts val="1413"/>
              </a:spcAft>
            </a:pPr>
            <a:r>
              <a:rPr lang="en-US" altLang="en-US" sz="1700" dirty="0">
                <a:latin typeface="Times New Roman" panose="02020603050405020304" pitchFamily="18" charset="0"/>
                <a:cs typeface="Times New Roman" panose="02020603050405020304" pitchFamily="18" charset="0"/>
              </a:rPr>
              <a:t>[3]  </a:t>
            </a:r>
            <a:r>
              <a:rPr lang="en-IN" altLang="en-US" sz="1700" dirty="0">
                <a:latin typeface="Times New Roman" panose="02020603050405020304" pitchFamily="18" charset="0"/>
                <a:cs typeface="Times New Roman" panose="02020603050405020304" pitchFamily="18" charset="0"/>
              </a:rPr>
              <a:t>Y. </a:t>
            </a:r>
            <a:r>
              <a:rPr lang="en-IN" altLang="en-US" sz="1700" dirty="0" err="1">
                <a:latin typeface="Times New Roman" panose="02020603050405020304" pitchFamily="18" charset="0"/>
                <a:cs typeface="Times New Roman" panose="02020603050405020304" pitchFamily="18" charset="0"/>
              </a:rPr>
              <a:t>Adilaksa</a:t>
            </a:r>
            <a:r>
              <a:rPr lang="en-IN" altLang="en-US" sz="1700" dirty="0">
                <a:latin typeface="Times New Roman" panose="02020603050405020304" pitchFamily="18" charset="0"/>
                <a:cs typeface="Times New Roman" panose="02020603050405020304" pitchFamily="18" charset="0"/>
              </a:rPr>
              <a:t> and A. </a:t>
            </a:r>
            <a:r>
              <a:rPr lang="en-IN" altLang="en-US" sz="1700" dirty="0" err="1">
                <a:latin typeface="Times New Roman" panose="02020603050405020304" pitchFamily="18" charset="0"/>
                <a:cs typeface="Times New Roman" panose="02020603050405020304" pitchFamily="18" charset="0"/>
              </a:rPr>
              <a:t>Musdholifah</a:t>
            </a:r>
            <a:r>
              <a:rPr lang="en-IN" altLang="en-US" sz="1700" dirty="0">
                <a:latin typeface="Times New Roman" panose="02020603050405020304" pitchFamily="18" charset="0"/>
                <a:cs typeface="Times New Roman" panose="02020603050405020304" pitchFamily="18" charset="0"/>
              </a:rPr>
              <a:t>, ”Recommendation System for Elective Courses using Content-based Filtering and Weighted Cosine Similarity,” 2021 4th International Seminar on Research of Information Technology and Intelligent Systems (ISRITI), Yogyakarta, Indonesia, 2021, pp. 51- 55, </a:t>
            </a:r>
            <a:r>
              <a:rPr lang="en-IN" altLang="en-US" sz="1700" dirty="0" err="1">
                <a:latin typeface="Times New Roman" panose="02020603050405020304" pitchFamily="18" charset="0"/>
                <a:cs typeface="Times New Roman" panose="02020603050405020304" pitchFamily="18" charset="0"/>
              </a:rPr>
              <a:t>doi</a:t>
            </a:r>
            <a:r>
              <a:rPr lang="en-IN" altLang="en-US" sz="1700" dirty="0">
                <a:latin typeface="Times New Roman" panose="02020603050405020304" pitchFamily="18" charset="0"/>
                <a:cs typeface="Times New Roman" panose="02020603050405020304" pitchFamily="18" charset="0"/>
              </a:rPr>
              <a:t>: 10.1109/ISRITI54043.2021.9702788. </a:t>
            </a: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0" strike="noStrike" spc="-1">
                <a:solidFill>
                  <a:srgbClr val="000000"/>
                </a:solidFill>
                <a:latin typeface="Old Standard TT"/>
              </a:rPr>
              <a:t>Paper Publication</a:t>
            </a:r>
            <a:endParaRPr lang="en-IN" sz="3000" b="0" strike="noStrike" spc="-1">
              <a:latin typeface="Arial"/>
            </a:endParaRPr>
          </a:p>
        </p:txBody>
      </p:sp>
      <p:sp>
        <p:nvSpPr>
          <p:cNvPr id="12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4CBB605E-C741-9FBD-132A-95632BB516D3}"/>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75DC04F-139F-575C-0A71-1C2785855A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11532C1-4088-7525-108B-88AD237C6EDB}"/>
              </a:ext>
            </a:extLst>
          </p:cNvPr>
          <p:cNvSpPr>
            <a:spLocks noChangeArrowheads="1"/>
          </p:cNvSpPr>
          <p:nvPr/>
        </p:nvSpPr>
        <p:spPr bwMode="auto">
          <a:xfrm>
            <a:off x="311760" y="1349879"/>
            <a:ext cx="8344598" cy="347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algn="just"/>
            <a:r>
              <a:rPr lang="en-US" altLang="en-US" dirty="0">
                <a:latin typeface="Times New Roman" panose="02020603050405020304" pitchFamily="18" charset="0"/>
                <a:cs typeface="Times New Roman" panose="02020603050405020304" pitchFamily="18" charset="0"/>
              </a:rPr>
              <a:t>The paper entitled “Developing Recommendation System for Creative Learning Web Framework” is “ACCEPTED” at “IC3SEA 2023: International Conference on Contemporary Challenges in Science and its Engineering Applications” by “Ruchita Raut, Kushal Todi, and Pratik Dhumal ”.</a:t>
            </a:r>
          </a:p>
        </p:txBody>
      </p:sp>
      <p:sp>
        <p:nvSpPr>
          <p:cNvPr id="6" name="Rectangle 4">
            <a:extLst>
              <a:ext uri="{FF2B5EF4-FFF2-40B4-BE49-F238E27FC236}">
                <a16:creationId xmlns:a16="http://schemas.microsoft.com/office/drawing/2014/main" id="{244D648D-C4B3-684D-B61A-300EA370646B}"/>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8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eaLnBrk="1" hangingPunct="1">
              <a:lnSpc>
                <a:spcPct val="93000"/>
              </a:lnSpc>
              <a:spcAft>
                <a:spcPts val="1413"/>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The Internet has an enormous amount and variety of educational resources. As multidisciplinary educational interest grows, it is becoming increasingly important to support students’ course choices.</a:t>
            </a:r>
          </a:p>
          <a:p>
            <a:pPr marL="285750" indent="-285750" algn="just" eaLnBrk="1" hangingPunct="1">
              <a:lnSpc>
                <a:spcPct val="93000"/>
              </a:lnSpc>
              <a:spcAft>
                <a:spcPts val="1413"/>
              </a:spcAft>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Our project implements a course recommendation system using the K-Nearest </a:t>
            </a:r>
            <a:r>
              <a:rPr lang="en-GB" altLang="en-US" dirty="0" err="1">
                <a:latin typeface="Times New Roman" panose="02020603050405020304" pitchFamily="18" charset="0"/>
                <a:cs typeface="Times New Roman" panose="02020603050405020304" pitchFamily="18" charset="0"/>
              </a:rPr>
              <a:t>Neighbors</a:t>
            </a:r>
            <a:r>
              <a:rPr lang="en-GB" altLang="en-US" dirty="0">
                <a:latin typeface="Times New Roman" panose="02020603050405020304" pitchFamily="18" charset="0"/>
                <a:cs typeface="Times New Roman" panose="02020603050405020304" pitchFamily="18" charset="0"/>
              </a:rPr>
              <a:t> (KNN) algorithm. This system takes into account the preferences and interests of students, and ratings and recommends courses based on their similarity to aid students’ decision-making</a:t>
            </a:r>
            <a:r>
              <a:rPr lang="en-US" altLang="en-US" dirty="0">
                <a:solidFill>
                  <a:srgbClr val="000000"/>
                </a:solidFill>
                <a:latin typeface="Times New Roman" panose="02020603050405020304" pitchFamily="18" charset="0"/>
                <a:cs typeface="Times New Roman" panose="02020603050405020304" pitchFamily="18" charset="0"/>
              </a:rPr>
              <a:t>. </a:t>
            </a:r>
          </a:p>
          <a:p>
            <a:pPr marL="285750" indent="-285750" algn="just" eaLnBrk="1" hangingPunct="1">
              <a:lnSpc>
                <a:spcPct val="93000"/>
              </a:lnSpc>
              <a:spcAft>
                <a:spcPts val="1413"/>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In this algorithm, the cosine similarity metric is used in accordance with the history of students’ course selection records, and better accuracy is obtained in the recommendation task, which satisfies user needs.</a:t>
            </a:r>
          </a:p>
          <a:p>
            <a:pPr marL="285750" indent="-285750" algn="just" eaLnBrk="1" hangingPunct="1">
              <a:lnSpc>
                <a:spcPct val="93000"/>
              </a:lnSpc>
              <a:spcAft>
                <a:spcPts val="1413"/>
              </a:spcAft>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This system employs hybrid recommendation approaches from an algorithmic standpoint.</a:t>
            </a:r>
            <a:r>
              <a:rPr lang="en-IN"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1.2 Objectives</a:t>
            </a:r>
            <a:endParaRPr lang="en-IN" sz="3000" b="0" strike="noStrike" spc="-1">
              <a:latin typeface="Arial"/>
            </a:endParaRPr>
          </a:p>
        </p:txBody>
      </p:sp>
      <p:sp>
        <p:nvSpPr>
          <p:cNvPr id="87" name="CustomShape 2"/>
          <p:cNvSpPr/>
          <p:nvPr/>
        </p:nvSpPr>
        <p:spPr>
          <a:xfrm>
            <a:off x="311760" y="1304544"/>
            <a:ext cx="8519760" cy="326349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eaLnBrk="1" hangingPunct="1">
              <a:lnSpc>
                <a:spcPct val="93000"/>
              </a:lnSpc>
              <a:spcAft>
                <a:spcPts val="1413"/>
              </a:spcAft>
              <a:buFont typeface="Arial" panose="020B0604020202020204" pitchFamily="34" charset="0"/>
              <a:buChar char="•"/>
            </a:pPr>
            <a:r>
              <a:rPr lang="en-US" altLang="en-US" sz="1800" dirty="0">
                <a:solidFill>
                  <a:srgbClr val="000000"/>
                </a:solidFill>
                <a:latin typeface="Times New Roman" panose="02020603050405020304" pitchFamily="18" charset="0"/>
                <a:cs typeface="Times New Roman" panose="02020603050405020304" pitchFamily="18" charset="0"/>
              </a:rPr>
              <a:t>To build and provide a user-friendly interface for web-based application using ReactJS.</a:t>
            </a:r>
          </a:p>
          <a:p>
            <a:pPr marL="285750" indent="-285750" algn="just" eaLnBrk="1" hangingPunct="1">
              <a:lnSpc>
                <a:spcPct val="93000"/>
              </a:lnSpc>
              <a:spcAft>
                <a:spcPts val="1413"/>
              </a:spcAft>
              <a:buFont typeface="Arial" panose="020B0604020202020204" pitchFamily="34" charset="0"/>
              <a:buChar char="•"/>
            </a:pPr>
            <a:r>
              <a:rPr lang="en-US" altLang="en-US" sz="1800" dirty="0">
                <a:solidFill>
                  <a:srgbClr val="000000"/>
                </a:solidFill>
                <a:latin typeface="Times New Roman" panose="02020603050405020304" pitchFamily="18" charset="0"/>
                <a:cs typeface="Times New Roman" panose="02020603050405020304" pitchFamily="18" charset="0"/>
              </a:rPr>
              <a:t>To build a collaborative recommendation system on the user’s first enrollment(sign up) category selection inputs using the KNN algorithm along with cosine similarity metrics.</a:t>
            </a:r>
          </a:p>
          <a:p>
            <a:pPr marL="285750" indent="-285750" algn="just" eaLnBrk="1" hangingPunct="1">
              <a:lnSpc>
                <a:spcPct val="93000"/>
              </a:lnSpc>
              <a:spcAft>
                <a:spcPts val="1413"/>
              </a:spcAft>
              <a:buFont typeface="Arial" panose="020B0604020202020204" pitchFamily="34" charset="0"/>
              <a:buChar char="•"/>
            </a:pPr>
            <a:r>
              <a:rPr lang="en-US" altLang="en-US" sz="1800" dirty="0">
                <a:solidFill>
                  <a:srgbClr val="000000"/>
                </a:solidFill>
                <a:latin typeface="Times New Roman" panose="02020603050405020304" pitchFamily="18" charset="0"/>
                <a:cs typeface="Times New Roman" panose="02020603050405020304" pitchFamily="18" charset="0"/>
              </a:rPr>
              <a:t>To build a hybrid recommendation system on the basis of the user’s past data </a:t>
            </a:r>
            <a:r>
              <a:rPr lang="en-US" altLang="en-US" sz="1800" dirty="0" err="1">
                <a:solidFill>
                  <a:srgbClr val="000000"/>
                </a:solidFill>
                <a:latin typeface="Times New Roman" panose="02020603050405020304" pitchFamily="18" charset="0"/>
                <a:cs typeface="Times New Roman" panose="02020603050405020304" pitchFamily="18" charset="0"/>
              </a:rPr>
              <a:t>i.e</a:t>
            </a:r>
            <a:r>
              <a:rPr lang="en-US" altLang="en-US" sz="1800" dirty="0">
                <a:solidFill>
                  <a:srgbClr val="000000"/>
                </a:solidFill>
                <a:latin typeface="Times New Roman" panose="02020603050405020304" pitchFamily="18" charset="0"/>
                <a:cs typeface="Times New Roman" panose="02020603050405020304" pitchFamily="18" charset="0"/>
              </a:rPr>
              <a:t> category selection, courses, and ratings using the KNN algorithm along with cosine similarity metrics.</a:t>
            </a:r>
          </a:p>
          <a:p>
            <a:pPr marL="285750" indent="-285750" algn="just" eaLnBrk="1" hangingPunct="1">
              <a:lnSpc>
                <a:spcPct val="93000"/>
              </a:lnSpc>
              <a:spcAft>
                <a:spcPts val="1413"/>
              </a:spcAft>
              <a:buFont typeface="Arial" panose="020B0604020202020204" pitchFamily="34" charset="0"/>
              <a:buChar char="•"/>
            </a:pPr>
            <a:r>
              <a:rPr lang="en-US" altLang="en-US" sz="1800" dirty="0">
                <a:solidFill>
                  <a:srgbClr val="000000"/>
                </a:solidFill>
                <a:latin typeface="Times New Roman" panose="02020603050405020304" pitchFamily="18" charset="0"/>
                <a:cs typeface="Times New Roman" panose="02020603050405020304" pitchFamily="18" charset="0"/>
              </a:rPr>
              <a:t>To filter recommended/searched courses on the basis of various attributes.</a:t>
            </a:r>
          </a:p>
          <a:p>
            <a:pPr algn="just" eaLnBrk="1" hangingPunct="1">
              <a:lnSpc>
                <a:spcPct val="93000"/>
              </a:lnSpc>
              <a:spcAft>
                <a:spcPts val="1413"/>
              </a:spcAft>
              <a:buFont typeface="Arial" panose="020B0604020202020204" pitchFamily="34" charset="0"/>
              <a:buChar char="•"/>
            </a:pPr>
            <a:endParaRPr lang="en-US" altLang="en-US" sz="18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Arial" panose="020B0604020202020204" pitchFamily="34" charset="0"/>
              <a:buChar char="•"/>
            </a:pPr>
            <a:endParaRPr lang="en-US" altLang="en-US" sz="18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Arial" panose="020B0604020202020204" pitchFamily="34" charset="0"/>
              <a:buChar char="•"/>
            </a:pPr>
            <a:endParaRPr lang="en-IN" altLang="en-US" sz="1800" dirty="0">
              <a:solidFill>
                <a:srgbClr val="000000"/>
              </a:solidFill>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1.3 Literature Review</a:t>
            </a:r>
            <a:endParaRPr lang="en-IN" sz="3000" b="0" strike="noStrike" spc="-1" dirty="0">
              <a:latin typeface="Arial"/>
            </a:endParaRPr>
          </a:p>
        </p:txBody>
      </p:sp>
      <p:graphicFrame>
        <p:nvGraphicFramePr>
          <p:cNvPr id="4" name="Google Shape;215;p34">
            <a:extLst>
              <a:ext uri="{FF2B5EF4-FFF2-40B4-BE49-F238E27FC236}">
                <a16:creationId xmlns:a16="http://schemas.microsoft.com/office/drawing/2014/main" id="{3F9A336D-B785-F74C-ABE3-936D24E99F93}"/>
              </a:ext>
            </a:extLst>
          </p:cNvPr>
          <p:cNvGraphicFramePr/>
          <p:nvPr>
            <p:extLst>
              <p:ext uri="{D42A27DB-BD31-4B8C-83A1-F6EECF244321}">
                <p14:modId xmlns:p14="http://schemas.microsoft.com/office/powerpoint/2010/main" val="404886736"/>
              </p:ext>
            </p:extLst>
          </p:nvPr>
        </p:nvGraphicFramePr>
        <p:xfrm>
          <a:off x="311760" y="1328928"/>
          <a:ext cx="8271408" cy="3369613"/>
        </p:xfrm>
        <a:graphic>
          <a:graphicData uri="http://schemas.openxmlformats.org/drawingml/2006/table">
            <a:tbl>
              <a:tblPr lastCol="1">
                <a:noFill/>
              </a:tblPr>
              <a:tblGrid>
                <a:gridCol w="673972">
                  <a:extLst>
                    <a:ext uri="{9D8B030D-6E8A-4147-A177-3AD203B41FA5}">
                      <a16:colId xmlns:a16="http://schemas.microsoft.com/office/drawing/2014/main" val="20000"/>
                    </a:ext>
                  </a:extLst>
                </a:gridCol>
                <a:gridCol w="2753504">
                  <a:extLst>
                    <a:ext uri="{9D8B030D-6E8A-4147-A177-3AD203B41FA5}">
                      <a16:colId xmlns:a16="http://schemas.microsoft.com/office/drawing/2014/main" val="20001"/>
                    </a:ext>
                  </a:extLst>
                </a:gridCol>
                <a:gridCol w="1614644">
                  <a:extLst>
                    <a:ext uri="{9D8B030D-6E8A-4147-A177-3AD203B41FA5}">
                      <a16:colId xmlns:a16="http://schemas.microsoft.com/office/drawing/2014/main" val="20002"/>
                    </a:ext>
                  </a:extLst>
                </a:gridCol>
                <a:gridCol w="3229288">
                  <a:extLst>
                    <a:ext uri="{9D8B030D-6E8A-4147-A177-3AD203B41FA5}">
                      <a16:colId xmlns:a16="http://schemas.microsoft.com/office/drawing/2014/main" val="20003"/>
                    </a:ext>
                  </a:extLst>
                </a:gridCol>
              </a:tblGrid>
              <a:tr h="371035">
                <a:tc>
                  <a:txBody>
                    <a:bodyPr/>
                    <a:lstStyle/>
                    <a:p>
                      <a:pPr marL="0" lvl="0" indent="0" algn="l" rtl="0">
                        <a:spcBef>
                          <a:spcPts val="0"/>
                        </a:spcBef>
                        <a:spcAft>
                          <a:spcPts val="0"/>
                        </a:spcAft>
                        <a:buNone/>
                      </a:pPr>
                      <a:r>
                        <a:rPr lang="en" sz="1200" b="1" dirty="0">
                          <a:solidFill>
                            <a:srgbClr val="161513"/>
                          </a:solidFill>
                          <a:highlight>
                            <a:srgbClr val="FFFFFF"/>
                          </a:highlight>
                          <a:latin typeface="Times New Roman"/>
                          <a:ea typeface="Times New Roman"/>
                          <a:cs typeface="Times New Roman"/>
                          <a:sym typeface="Times New Roman"/>
                        </a:rPr>
                        <a:t>Sr.No</a:t>
                      </a:r>
                      <a:endParaRPr sz="1200" b="1" dirty="0">
                        <a:solidFill>
                          <a:srgbClr val="161513"/>
                        </a:solidFill>
                        <a:highlight>
                          <a:srgbClr val="FFFFFF"/>
                        </a:highlight>
                        <a:latin typeface="Times New Roman"/>
                        <a:ea typeface="Times New Roman"/>
                        <a:cs typeface="Times New Roman"/>
                        <a:sym typeface="Times New Roman"/>
                      </a:endParaRPr>
                    </a:p>
                  </a:txBody>
                  <a:tcPr marL="70004" marR="70004" marT="70004" marB="70004"/>
                </a:tc>
                <a:tc>
                  <a:txBody>
                    <a:bodyPr/>
                    <a:lstStyle/>
                    <a:p>
                      <a:pPr marL="0" lvl="0" indent="0" algn="l" rtl="0">
                        <a:spcBef>
                          <a:spcPts val="0"/>
                        </a:spcBef>
                        <a:spcAft>
                          <a:spcPts val="0"/>
                        </a:spcAft>
                        <a:buNone/>
                      </a:pPr>
                      <a:r>
                        <a:rPr lang="en" sz="1200" b="1" dirty="0">
                          <a:solidFill>
                            <a:srgbClr val="161513"/>
                          </a:solidFill>
                          <a:highlight>
                            <a:srgbClr val="FFFFFF"/>
                          </a:highlight>
                          <a:latin typeface="Times New Roman"/>
                          <a:ea typeface="Times New Roman"/>
                          <a:cs typeface="Times New Roman"/>
                          <a:sym typeface="Times New Roman"/>
                        </a:rPr>
                        <a:t>Title</a:t>
                      </a:r>
                      <a:endParaRPr sz="1200" b="1" dirty="0">
                        <a:solidFill>
                          <a:srgbClr val="161513"/>
                        </a:solidFill>
                        <a:highlight>
                          <a:srgbClr val="FFFFFF"/>
                        </a:highlight>
                        <a:latin typeface="Times New Roman"/>
                        <a:ea typeface="Times New Roman"/>
                        <a:cs typeface="Times New Roman"/>
                        <a:sym typeface="Times New Roman"/>
                      </a:endParaRPr>
                    </a:p>
                  </a:txBody>
                  <a:tcPr marL="70004" marR="70004" marT="70004" marB="70004"/>
                </a:tc>
                <a:tc>
                  <a:txBody>
                    <a:bodyPr/>
                    <a:lstStyle/>
                    <a:p>
                      <a:pPr marL="0" lvl="0" indent="0" algn="l" rtl="0">
                        <a:spcBef>
                          <a:spcPts val="0"/>
                        </a:spcBef>
                        <a:spcAft>
                          <a:spcPts val="0"/>
                        </a:spcAft>
                        <a:buNone/>
                      </a:pPr>
                      <a:r>
                        <a:rPr lang="en" sz="1200" b="1" dirty="0">
                          <a:solidFill>
                            <a:srgbClr val="161513"/>
                          </a:solidFill>
                          <a:highlight>
                            <a:srgbClr val="FFFFFF"/>
                          </a:highlight>
                          <a:latin typeface="Times New Roman"/>
                          <a:ea typeface="Times New Roman"/>
                          <a:cs typeface="Times New Roman"/>
                          <a:sym typeface="Times New Roman"/>
                        </a:rPr>
                        <a:t>Authors</a:t>
                      </a:r>
                      <a:endParaRPr sz="1200" b="1" dirty="0">
                        <a:solidFill>
                          <a:srgbClr val="161513"/>
                        </a:solidFill>
                        <a:highlight>
                          <a:srgbClr val="FFFFFF"/>
                        </a:highlight>
                        <a:latin typeface="Times New Roman"/>
                        <a:ea typeface="Times New Roman"/>
                        <a:cs typeface="Times New Roman"/>
                        <a:sym typeface="Times New Roman"/>
                      </a:endParaRPr>
                    </a:p>
                  </a:txBody>
                  <a:tcPr marL="70004" marR="70004" marT="70004" marB="70004"/>
                </a:tc>
                <a:tc>
                  <a:txBody>
                    <a:bodyPr/>
                    <a:lstStyle/>
                    <a:p>
                      <a:pPr marL="0" lvl="0" indent="0" algn="l" rtl="0">
                        <a:spcBef>
                          <a:spcPts val="0"/>
                        </a:spcBef>
                        <a:spcAft>
                          <a:spcPts val="0"/>
                        </a:spcAft>
                        <a:buNone/>
                      </a:pPr>
                      <a:r>
                        <a:rPr lang="en-US" sz="1200" b="1" dirty="0">
                          <a:solidFill>
                            <a:srgbClr val="161513"/>
                          </a:solidFill>
                          <a:latin typeface="Times New Roman"/>
                          <a:ea typeface="Times New Roman"/>
                          <a:cs typeface="Times New Roman"/>
                          <a:sym typeface="Times New Roman"/>
                        </a:rPr>
                        <a:t>Findings</a:t>
                      </a:r>
                      <a:endParaRPr sz="1200" b="1" dirty="0">
                        <a:solidFill>
                          <a:srgbClr val="161513"/>
                        </a:solidFill>
                        <a:latin typeface="Times New Roman"/>
                        <a:ea typeface="Times New Roman"/>
                        <a:cs typeface="Times New Roman"/>
                        <a:sym typeface="Times New Roman"/>
                      </a:endParaRPr>
                    </a:p>
                  </a:txBody>
                  <a:tcPr marL="70004" marR="70004" marT="70004" marB="70004"/>
                </a:tc>
                <a:extLst>
                  <a:ext uri="{0D108BD9-81ED-4DB2-BD59-A6C34878D82A}">
                    <a16:rowId xmlns:a16="http://schemas.microsoft.com/office/drawing/2014/main" val="10000"/>
                  </a:ext>
                </a:extLst>
              </a:tr>
              <a:tr h="1885426">
                <a:tc>
                  <a:txBody>
                    <a:bodyPr/>
                    <a:lstStyle/>
                    <a:p>
                      <a:pPr marL="0" lvl="0" indent="0" algn="l" rtl="0">
                        <a:spcBef>
                          <a:spcPts val="0"/>
                        </a:spcBef>
                        <a:spcAft>
                          <a:spcPts val="0"/>
                        </a:spcAft>
                        <a:buNone/>
                      </a:pPr>
                      <a:r>
                        <a:rPr lang="en" sz="1200">
                          <a:solidFill>
                            <a:srgbClr val="161513"/>
                          </a:solidFill>
                          <a:highlight>
                            <a:srgbClr val="FFFFFF"/>
                          </a:highlight>
                        </a:rPr>
                        <a:t>1.</a:t>
                      </a:r>
                      <a:endParaRPr sz="1200">
                        <a:solidFill>
                          <a:srgbClr val="161513"/>
                        </a:solidFill>
                        <a:highlight>
                          <a:srgbClr val="FFFFFF"/>
                        </a:highlight>
                      </a:endParaRPr>
                    </a:p>
                  </a:txBody>
                  <a:tcPr marL="70004" marR="70004" marT="70004" marB="70004"/>
                </a:tc>
                <a:tc>
                  <a:txBody>
                    <a:bodyPr/>
                    <a:lstStyle/>
                    <a:p>
                      <a:pPr eaLnBrk="1" hangingPunct="1">
                        <a:lnSpc>
                          <a:spcPct val="93000"/>
                        </a:lnSpc>
                        <a:spcAft>
                          <a:spcPts val="1413"/>
                        </a:spcAft>
                        <a:buFont typeface="Arial" panose="020B0604020202020204" pitchFamily="34" charset="0"/>
                        <a:buNone/>
                      </a:pPr>
                      <a:r>
                        <a:rPr lang="en-US" altLang="en-US" sz="1200" dirty="0">
                          <a:solidFill>
                            <a:srgbClr val="000000"/>
                          </a:solidFill>
                          <a:highlight>
                            <a:srgbClr val="FFFFFF"/>
                          </a:highlight>
                          <a:latin typeface="Times New Roman" panose="02020603050405020304" pitchFamily="18" charset="0"/>
                          <a:cs typeface="Times New Roman" panose="02020603050405020304" pitchFamily="18" charset="0"/>
                        </a:rPr>
                        <a:t>Improved course recommendation algorithm based on collaborative filtering</a:t>
                      </a:r>
                    </a:p>
                  </a:txBody>
                  <a:tcPr marL="70004" marR="70004" marT="70004" marB="70004"/>
                </a:tc>
                <a:tc>
                  <a:txBody>
                    <a:bodyPr/>
                    <a:lstStyle/>
                    <a:p>
                      <a:pPr marL="0" lvl="0" indent="0" algn="l" rtl="0">
                        <a:spcBef>
                          <a:spcPts val="0"/>
                        </a:spcBef>
                        <a:spcAft>
                          <a:spcPts val="0"/>
                        </a:spcAft>
                        <a:buNone/>
                      </a:pPr>
                      <a:r>
                        <a:rPr lang="en-US" altLang="en-US" sz="1200" dirty="0">
                          <a:solidFill>
                            <a:srgbClr val="000000"/>
                          </a:solidFill>
                          <a:highlight>
                            <a:srgbClr val="FFFFFF"/>
                          </a:highlight>
                          <a:latin typeface="Times New Roman" panose="02020603050405020304" pitchFamily="18" charset="0"/>
                          <a:cs typeface="Times New Roman" panose="02020603050405020304" pitchFamily="18" charset="0"/>
                        </a:rPr>
                        <a:t>Zheng Chen </a:t>
                      </a:r>
                      <a:endParaRPr sz="1200" dirty="0">
                        <a:solidFill>
                          <a:srgbClr val="161513"/>
                        </a:solidFill>
                        <a:highlight>
                          <a:srgbClr val="FFFFFF"/>
                        </a:highlight>
                      </a:endParaRPr>
                    </a:p>
                  </a:txBody>
                  <a:tcPr marL="70004" marR="70004" marT="70004" marB="70004"/>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Times New Roman" panose="02020603050405020304" pitchFamily="18" charset="0"/>
                          <a:cs typeface="Times New Roman" panose="02020603050405020304" pitchFamily="18" charset="0"/>
                        </a:rPr>
                        <a:t>Has proposed a recommendation algorithm based on collaborative  filtering for the course recommender to help students’ decisions. In this algorithm, the improved cosine similarity is used, according to the history of students’ course selection records, and better accuracy is obtained in the recommendation task, which meets the needs of users.</a:t>
                      </a:r>
                    </a:p>
                    <a:p>
                      <a:pPr marL="0" lvl="0" indent="0" algn="l" rtl="0">
                        <a:spcBef>
                          <a:spcPts val="0"/>
                        </a:spcBef>
                        <a:spcAft>
                          <a:spcPts val="0"/>
                        </a:spcAft>
                        <a:buNone/>
                      </a:pPr>
                      <a:endParaRPr sz="1200" dirty="0">
                        <a:solidFill>
                          <a:srgbClr val="161513"/>
                        </a:solidFill>
                      </a:endParaRPr>
                    </a:p>
                  </a:txBody>
                  <a:tcPr marL="70004" marR="70004" marT="70004" marB="70004"/>
                </a:tc>
                <a:extLst>
                  <a:ext uri="{0D108BD9-81ED-4DB2-BD59-A6C34878D82A}">
                    <a16:rowId xmlns:a16="http://schemas.microsoft.com/office/drawing/2014/main" val="10001"/>
                  </a:ext>
                </a:extLst>
              </a:tr>
              <a:tr h="1113152">
                <a:tc>
                  <a:txBody>
                    <a:bodyPr/>
                    <a:lstStyle/>
                    <a:p>
                      <a:pPr marL="0" lvl="0" indent="0" algn="l" rtl="0">
                        <a:spcBef>
                          <a:spcPts val="0"/>
                        </a:spcBef>
                        <a:spcAft>
                          <a:spcPts val="0"/>
                        </a:spcAft>
                        <a:buNone/>
                      </a:pPr>
                      <a:r>
                        <a:rPr lang="en" sz="1200">
                          <a:solidFill>
                            <a:srgbClr val="161513"/>
                          </a:solidFill>
                          <a:highlight>
                            <a:srgbClr val="FFFFFF"/>
                          </a:highlight>
                        </a:rPr>
                        <a:t>2.</a:t>
                      </a:r>
                      <a:endParaRPr sz="1200">
                        <a:solidFill>
                          <a:srgbClr val="161513"/>
                        </a:solidFill>
                        <a:highlight>
                          <a:srgbClr val="FFFFFF"/>
                        </a:highlight>
                      </a:endParaRPr>
                    </a:p>
                  </a:txBody>
                  <a:tcPr marL="70004" marR="70004" marT="70004" marB="70004"/>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altLang="en-US" sz="1200" dirty="0">
                          <a:solidFill>
                            <a:srgbClr val="333333"/>
                          </a:solidFill>
                          <a:highlight>
                            <a:srgbClr val="FFFFFF"/>
                          </a:highlight>
                          <a:latin typeface="Times New Roman" panose="02020603050405020304" pitchFamily="18" charset="0"/>
                          <a:cs typeface="Times New Roman" panose="02020603050405020304" pitchFamily="18" charset="0"/>
                        </a:rPr>
                        <a:t>An Efficient Framework of Hybrid Recommendation System</a:t>
                      </a:r>
                      <a:endParaRPr sz="1200" dirty="0">
                        <a:solidFill>
                          <a:srgbClr val="161513"/>
                        </a:solidFill>
                        <a:highlight>
                          <a:srgbClr val="FFFFFF"/>
                        </a:highlight>
                      </a:endParaRPr>
                    </a:p>
                  </a:txBody>
                  <a:tcPr marL="70004" marR="70004" marT="70004" marB="70004"/>
                </a:tc>
                <a:tc>
                  <a:txBody>
                    <a:bodyPr/>
                    <a:lstStyle/>
                    <a:p>
                      <a:pPr marL="0" lvl="0" indent="0" algn="l" rtl="0">
                        <a:spcBef>
                          <a:spcPts val="0"/>
                        </a:spcBef>
                        <a:spcAft>
                          <a:spcPts val="0"/>
                        </a:spcAft>
                        <a:buNone/>
                      </a:pPr>
                      <a:r>
                        <a:rPr lang="en-IN" sz="1200" u="none" dirty="0" err="1">
                          <a:solidFill>
                            <a:schemeClr val="tx1"/>
                          </a:solidFill>
                        </a:rPr>
                        <a:t>Tessy</a:t>
                      </a:r>
                      <a:r>
                        <a:rPr lang="en-IN" sz="1200" u="none" dirty="0">
                          <a:solidFill>
                            <a:schemeClr val="tx1"/>
                          </a:solidFill>
                        </a:rPr>
                        <a:t> </a:t>
                      </a:r>
                      <a:r>
                        <a:rPr lang="en-IN" sz="1200" u="none" dirty="0" err="1">
                          <a:solidFill>
                            <a:schemeClr val="tx1"/>
                          </a:solidFill>
                        </a:rPr>
                        <a:t>Badriyah</a:t>
                      </a:r>
                      <a:r>
                        <a:rPr lang="en-IN" sz="1200" u="none" dirty="0">
                          <a:solidFill>
                            <a:schemeClr val="tx1"/>
                          </a:solidFill>
                        </a:rPr>
                        <a:t>; </a:t>
                      </a:r>
                      <a:r>
                        <a:rPr lang="en-IN" sz="1200" u="none" dirty="0" err="1">
                          <a:solidFill>
                            <a:schemeClr val="tx1"/>
                          </a:solidFill>
                        </a:rPr>
                        <a:t>Yunaz</a:t>
                      </a:r>
                      <a:r>
                        <a:rPr lang="en-IN" sz="1200" u="none" dirty="0">
                          <a:solidFill>
                            <a:schemeClr val="tx1"/>
                          </a:solidFill>
                        </a:rPr>
                        <a:t> </a:t>
                      </a:r>
                      <a:r>
                        <a:rPr lang="en-IN" sz="1200" u="none" dirty="0" err="1">
                          <a:solidFill>
                            <a:schemeClr val="tx1"/>
                          </a:solidFill>
                        </a:rPr>
                        <a:t>Gilang</a:t>
                      </a:r>
                      <a:r>
                        <a:rPr lang="en-IN" sz="1200" u="none" dirty="0">
                          <a:solidFill>
                            <a:schemeClr val="tx1"/>
                          </a:solidFill>
                        </a:rPr>
                        <a:t> Ramadhan; </a:t>
                      </a:r>
                      <a:r>
                        <a:rPr lang="en-IN" sz="1200" u="none" dirty="0" err="1">
                          <a:solidFill>
                            <a:schemeClr val="tx1"/>
                          </a:solidFill>
                        </a:rPr>
                        <a:t>Iwan</a:t>
                      </a:r>
                      <a:r>
                        <a:rPr lang="en-IN" sz="1200" u="none" dirty="0">
                          <a:solidFill>
                            <a:schemeClr val="tx1"/>
                          </a:solidFill>
                        </a:rPr>
                        <a:t> </a:t>
                      </a:r>
                      <a:r>
                        <a:rPr lang="en-IN" sz="1200" u="none" dirty="0" err="1">
                          <a:solidFill>
                            <a:schemeClr val="tx1"/>
                          </a:solidFill>
                        </a:rPr>
                        <a:t>Syarif</a:t>
                      </a:r>
                      <a:endParaRPr sz="1200" u="none" dirty="0">
                        <a:solidFill>
                          <a:schemeClr val="tx1"/>
                        </a:solidFill>
                        <a:highlight>
                          <a:srgbClr val="FFFFFF"/>
                        </a:highlight>
                      </a:endParaRPr>
                    </a:p>
                  </a:txBody>
                  <a:tcPr marL="70004" marR="70004" marT="70004" marB="70004"/>
                </a:tc>
                <a:tc>
                  <a:txBody>
                    <a:bodyPr/>
                    <a:lstStyle/>
                    <a:p>
                      <a:pPr marL="0" lvl="0" indent="0" algn="l" rtl="0">
                        <a:spcBef>
                          <a:spcPts val="0"/>
                        </a:spcBef>
                        <a:spcAft>
                          <a:spcPts val="0"/>
                        </a:spcAft>
                        <a:buNone/>
                      </a:pPr>
                      <a:r>
                        <a:rPr lang="en-US" altLang="en-US" sz="1200" dirty="0">
                          <a:solidFill>
                            <a:srgbClr val="000000"/>
                          </a:solidFill>
                          <a:latin typeface="Times New Roman" panose="02020603050405020304" pitchFamily="18" charset="0"/>
                          <a:cs typeface="Times New Roman" panose="02020603050405020304" pitchFamily="18" charset="0"/>
                        </a:rPr>
                        <a:t>Has proposed a recommendation system developed which is expected to be able to solve cold-start problem when there is no other relevant data to be recommended for the new added product and also the sparsity problem</a:t>
                      </a:r>
                      <a:endParaRPr sz="1200" dirty="0">
                        <a:solidFill>
                          <a:srgbClr val="161513"/>
                        </a:solidFill>
                      </a:endParaRPr>
                    </a:p>
                  </a:txBody>
                  <a:tcPr marL="70004" marR="70004" marT="70004" marB="70004"/>
                </a:tc>
                <a:extLst>
                  <a:ext uri="{0D108BD9-81ED-4DB2-BD59-A6C34878D82A}">
                    <a16:rowId xmlns:a16="http://schemas.microsoft.com/office/drawing/2014/main" val="10002"/>
                  </a:ext>
                </a:extLst>
              </a:tr>
            </a:tbl>
          </a:graphicData>
        </a:graphic>
      </p:graphicFrame>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215;p34">
            <a:extLst>
              <a:ext uri="{FF2B5EF4-FFF2-40B4-BE49-F238E27FC236}">
                <a16:creationId xmlns:a16="http://schemas.microsoft.com/office/drawing/2014/main" id="{480D3C4D-F632-B3A4-2559-FA1CCC379251}"/>
              </a:ext>
            </a:extLst>
          </p:cNvPr>
          <p:cNvGraphicFramePr/>
          <p:nvPr>
            <p:extLst>
              <p:ext uri="{D42A27DB-BD31-4B8C-83A1-F6EECF244321}">
                <p14:modId xmlns:p14="http://schemas.microsoft.com/office/powerpoint/2010/main" val="4246952182"/>
              </p:ext>
            </p:extLst>
          </p:nvPr>
        </p:nvGraphicFramePr>
        <p:xfrm>
          <a:off x="414237" y="1537843"/>
          <a:ext cx="8314805" cy="2589472"/>
        </p:xfrm>
        <a:graphic>
          <a:graphicData uri="http://schemas.openxmlformats.org/drawingml/2006/table">
            <a:tbl>
              <a:tblPr>
                <a:noFill/>
              </a:tblPr>
              <a:tblGrid>
                <a:gridCol w="677508">
                  <a:extLst>
                    <a:ext uri="{9D8B030D-6E8A-4147-A177-3AD203B41FA5}">
                      <a16:colId xmlns:a16="http://schemas.microsoft.com/office/drawing/2014/main" val="20000"/>
                    </a:ext>
                  </a:extLst>
                </a:gridCol>
                <a:gridCol w="2767951">
                  <a:extLst>
                    <a:ext uri="{9D8B030D-6E8A-4147-A177-3AD203B41FA5}">
                      <a16:colId xmlns:a16="http://schemas.microsoft.com/office/drawing/2014/main" val="20001"/>
                    </a:ext>
                  </a:extLst>
                </a:gridCol>
                <a:gridCol w="1623116">
                  <a:extLst>
                    <a:ext uri="{9D8B030D-6E8A-4147-A177-3AD203B41FA5}">
                      <a16:colId xmlns:a16="http://schemas.microsoft.com/office/drawing/2014/main" val="20002"/>
                    </a:ext>
                  </a:extLst>
                </a:gridCol>
                <a:gridCol w="3246230">
                  <a:extLst>
                    <a:ext uri="{9D8B030D-6E8A-4147-A177-3AD203B41FA5}">
                      <a16:colId xmlns:a16="http://schemas.microsoft.com/office/drawing/2014/main" val="20003"/>
                    </a:ext>
                  </a:extLst>
                </a:gridCol>
              </a:tblGrid>
              <a:tr h="620664">
                <a:tc>
                  <a:txBody>
                    <a:bodyPr/>
                    <a:lstStyle/>
                    <a:p>
                      <a:pPr marL="0" lvl="0" indent="0" algn="l" rtl="0">
                        <a:spcBef>
                          <a:spcPts val="0"/>
                        </a:spcBef>
                        <a:spcAft>
                          <a:spcPts val="0"/>
                        </a:spcAft>
                        <a:buNone/>
                      </a:pPr>
                      <a:r>
                        <a:rPr lang="en" sz="1200" b="1" dirty="0">
                          <a:solidFill>
                            <a:srgbClr val="161513"/>
                          </a:solidFill>
                          <a:highlight>
                            <a:srgbClr val="FFFFFF"/>
                          </a:highlight>
                          <a:latin typeface="Times New Roman"/>
                          <a:ea typeface="Times New Roman"/>
                          <a:cs typeface="Times New Roman"/>
                          <a:sym typeface="Times New Roman"/>
                        </a:rPr>
                        <a:t>Sr.No</a:t>
                      </a:r>
                      <a:endParaRPr sz="1200" b="1" dirty="0">
                        <a:solidFill>
                          <a:srgbClr val="161513"/>
                        </a:solidFill>
                        <a:highlight>
                          <a:srgbClr val="FFFFFF"/>
                        </a:highlight>
                        <a:latin typeface="Times New Roman"/>
                        <a:ea typeface="Times New Roman"/>
                        <a:cs typeface="Times New Roman"/>
                        <a:sym typeface="Times New Roman"/>
                      </a:endParaRPr>
                    </a:p>
                  </a:txBody>
                  <a:tcPr marL="70004" marR="70004" marT="70004" marB="70004"/>
                </a:tc>
                <a:tc>
                  <a:txBody>
                    <a:bodyPr/>
                    <a:lstStyle/>
                    <a:p>
                      <a:pPr marL="0" lvl="0" indent="0" algn="l" rtl="0">
                        <a:spcBef>
                          <a:spcPts val="0"/>
                        </a:spcBef>
                        <a:spcAft>
                          <a:spcPts val="0"/>
                        </a:spcAft>
                        <a:buNone/>
                      </a:pPr>
                      <a:r>
                        <a:rPr lang="en" sz="1200" b="1" dirty="0">
                          <a:solidFill>
                            <a:srgbClr val="161513"/>
                          </a:solidFill>
                          <a:highlight>
                            <a:srgbClr val="FFFFFF"/>
                          </a:highlight>
                          <a:latin typeface="Times New Roman"/>
                          <a:ea typeface="Times New Roman"/>
                          <a:cs typeface="Times New Roman"/>
                          <a:sym typeface="Times New Roman"/>
                        </a:rPr>
                        <a:t>Title</a:t>
                      </a:r>
                      <a:endParaRPr sz="1200" b="1" dirty="0">
                        <a:solidFill>
                          <a:srgbClr val="161513"/>
                        </a:solidFill>
                        <a:highlight>
                          <a:srgbClr val="FFFFFF"/>
                        </a:highlight>
                        <a:latin typeface="Times New Roman"/>
                        <a:ea typeface="Times New Roman"/>
                        <a:cs typeface="Times New Roman"/>
                        <a:sym typeface="Times New Roman"/>
                      </a:endParaRPr>
                    </a:p>
                  </a:txBody>
                  <a:tcPr marL="70004" marR="70004" marT="70004" marB="70004"/>
                </a:tc>
                <a:tc>
                  <a:txBody>
                    <a:bodyPr/>
                    <a:lstStyle/>
                    <a:p>
                      <a:pPr marL="0" lvl="0" indent="0" algn="l" rtl="0">
                        <a:spcBef>
                          <a:spcPts val="0"/>
                        </a:spcBef>
                        <a:spcAft>
                          <a:spcPts val="0"/>
                        </a:spcAft>
                        <a:buNone/>
                      </a:pPr>
                      <a:r>
                        <a:rPr lang="en" sz="1200" b="1" dirty="0">
                          <a:solidFill>
                            <a:srgbClr val="161513"/>
                          </a:solidFill>
                          <a:highlight>
                            <a:srgbClr val="FFFFFF"/>
                          </a:highlight>
                          <a:latin typeface="Times New Roman"/>
                          <a:ea typeface="Times New Roman"/>
                          <a:cs typeface="Times New Roman"/>
                          <a:sym typeface="Times New Roman"/>
                        </a:rPr>
                        <a:t>Authors</a:t>
                      </a:r>
                      <a:endParaRPr sz="1200" b="1" dirty="0">
                        <a:solidFill>
                          <a:srgbClr val="161513"/>
                        </a:solidFill>
                        <a:highlight>
                          <a:srgbClr val="FFFFFF"/>
                        </a:highlight>
                        <a:latin typeface="Times New Roman"/>
                        <a:ea typeface="Times New Roman"/>
                        <a:cs typeface="Times New Roman"/>
                        <a:sym typeface="Times New Roman"/>
                      </a:endParaRPr>
                    </a:p>
                  </a:txBody>
                  <a:tcPr marL="70004" marR="70004" marT="70004" marB="70004"/>
                </a:tc>
                <a:tc>
                  <a:txBody>
                    <a:bodyPr/>
                    <a:lstStyle/>
                    <a:p>
                      <a:pPr marL="0" lvl="0" indent="0" algn="l" rtl="0">
                        <a:spcBef>
                          <a:spcPts val="0"/>
                        </a:spcBef>
                        <a:spcAft>
                          <a:spcPts val="0"/>
                        </a:spcAft>
                        <a:buNone/>
                      </a:pPr>
                      <a:r>
                        <a:rPr lang="en-US" sz="1200" b="1" dirty="0">
                          <a:solidFill>
                            <a:srgbClr val="161513"/>
                          </a:solidFill>
                          <a:latin typeface="Times New Roman"/>
                          <a:ea typeface="Times New Roman"/>
                          <a:cs typeface="Times New Roman"/>
                          <a:sym typeface="Times New Roman"/>
                        </a:rPr>
                        <a:t>Findings</a:t>
                      </a:r>
                      <a:endParaRPr sz="1200" b="1" dirty="0">
                        <a:solidFill>
                          <a:srgbClr val="161513"/>
                        </a:solidFill>
                        <a:latin typeface="Times New Roman"/>
                        <a:ea typeface="Times New Roman"/>
                        <a:cs typeface="Times New Roman"/>
                        <a:sym typeface="Times New Roman"/>
                      </a:endParaRPr>
                    </a:p>
                  </a:txBody>
                  <a:tcPr marL="70004" marR="70004" marT="70004" marB="70004"/>
                </a:tc>
                <a:extLst>
                  <a:ext uri="{0D108BD9-81ED-4DB2-BD59-A6C34878D82A}">
                    <a16:rowId xmlns:a16="http://schemas.microsoft.com/office/drawing/2014/main" val="10000"/>
                  </a:ext>
                </a:extLst>
              </a:tr>
              <a:tr h="1584162">
                <a:tc>
                  <a:txBody>
                    <a:bodyPr/>
                    <a:lstStyle/>
                    <a:p>
                      <a:pPr marL="0" lvl="0" indent="0" algn="l" rtl="0">
                        <a:spcBef>
                          <a:spcPts val="0"/>
                        </a:spcBef>
                        <a:spcAft>
                          <a:spcPts val="0"/>
                        </a:spcAft>
                        <a:buNone/>
                      </a:pPr>
                      <a:r>
                        <a:rPr lang="en" sz="1200">
                          <a:solidFill>
                            <a:srgbClr val="161513"/>
                          </a:solidFill>
                          <a:highlight>
                            <a:srgbClr val="FFFFFF"/>
                          </a:highlight>
                        </a:rPr>
                        <a:t>3.</a:t>
                      </a:r>
                      <a:endParaRPr sz="1200">
                        <a:solidFill>
                          <a:srgbClr val="161513"/>
                        </a:solidFill>
                        <a:highlight>
                          <a:srgbClr val="FFFFFF"/>
                        </a:highlight>
                      </a:endParaRPr>
                    </a:p>
                  </a:txBody>
                  <a:tcPr marL="70004" marR="70004" marT="70004" marB="70004"/>
                </a:tc>
                <a:tc>
                  <a:txBody>
                    <a:bodyPr/>
                    <a:lstStyle/>
                    <a:p>
                      <a:pPr marL="0" lvl="0" indent="0" algn="l" rtl="0">
                        <a:spcBef>
                          <a:spcPts val="0"/>
                        </a:spcBef>
                        <a:spcAft>
                          <a:spcPts val="0"/>
                        </a:spcAft>
                        <a:buNone/>
                      </a:pPr>
                      <a:r>
                        <a:rPr lang="en-GB" sz="1200" dirty="0">
                          <a:highlight>
                            <a:srgbClr val="FFFFFF"/>
                          </a:highlight>
                          <a:latin typeface="Times New Roman" panose="02020603050405020304" pitchFamily="18" charset="0"/>
                          <a:cs typeface="Times New Roman" panose="02020603050405020304" pitchFamily="18" charset="0"/>
                        </a:rPr>
                        <a:t>Recommendation System for Elective Courses using Content-based Filtering and Weighted Cosine Similarity</a:t>
                      </a:r>
                      <a:endParaRPr sz="1200" dirty="0">
                        <a:solidFill>
                          <a:srgbClr val="161513"/>
                        </a:solidFill>
                        <a:highlight>
                          <a:srgbClr val="FFFFFF"/>
                        </a:highlight>
                        <a:latin typeface="Times New Roman" panose="02020603050405020304" pitchFamily="18" charset="0"/>
                        <a:cs typeface="Times New Roman" panose="02020603050405020304" pitchFamily="18" charset="0"/>
                      </a:endParaRPr>
                    </a:p>
                  </a:txBody>
                  <a:tcPr marL="70004" marR="70004" marT="70004" marB="70004"/>
                </a:tc>
                <a:tc>
                  <a:txBody>
                    <a:bodyPr/>
                    <a:lstStyle/>
                    <a:p>
                      <a:pPr marL="0" lvl="0" indent="0" algn="l" rtl="0">
                        <a:spcBef>
                          <a:spcPts val="0"/>
                        </a:spcBef>
                        <a:spcAft>
                          <a:spcPts val="0"/>
                        </a:spcAft>
                        <a:buNone/>
                      </a:pPr>
                      <a:r>
                        <a:rPr lang="en-GB" sz="1200" dirty="0">
                          <a:highlight>
                            <a:srgbClr val="FFFFFF"/>
                          </a:highlight>
                          <a:latin typeface="Times New Roman" panose="02020603050405020304" pitchFamily="18" charset="0"/>
                          <a:cs typeface="Times New Roman" panose="02020603050405020304" pitchFamily="18" charset="0"/>
                        </a:rPr>
                        <a:t>Y. </a:t>
                      </a:r>
                      <a:r>
                        <a:rPr lang="en-GB" sz="1200" dirty="0" err="1">
                          <a:highlight>
                            <a:srgbClr val="FFFFFF"/>
                          </a:highlight>
                          <a:latin typeface="Times New Roman" panose="02020603050405020304" pitchFamily="18" charset="0"/>
                          <a:cs typeface="Times New Roman" panose="02020603050405020304" pitchFamily="18" charset="0"/>
                        </a:rPr>
                        <a:t>Adilaksa</a:t>
                      </a:r>
                      <a:r>
                        <a:rPr lang="en-GB" sz="1200" dirty="0">
                          <a:highlight>
                            <a:srgbClr val="FFFFFF"/>
                          </a:highlight>
                          <a:latin typeface="Times New Roman" panose="02020603050405020304" pitchFamily="18" charset="0"/>
                          <a:cs typeface="Times New Roman" panose="02020603050405020304" pitchFamily="18" charset="0"/>
                        </a:rPr>
                        <a:t> and A. </a:t>
                      </a:r>
                      <a:r>
                        <a:rPr lang="en-GB" sz="1200" dirty="0" err="1">
                          <a:highlight>
                            <a:srgbClr val="FFFFFF"/>
                          </a:highlight>
                          <a:latin typeface="Times New Roman" panose="02020603050405020304" pitchFamily="18" charset="0"/>
                          <a:cs typeface="Times New Roman" panose="02020603050405020304" pitchFamily="18" charset="0"/>
                        </a:rPr>
                        <a:t>Musdholifah</a:t>
                      </a:r>
                      <a:endParaRPr sz="1200" dirty="0">
                        <a:solidFill>
                          <a:srgbClr val="161513"/>
                        </a:solidFill>
                        <a:highlight>
                          <a:srgbClr val="FFFFFF"/>
                        </a:highlight>
                        <a:latin typeface="Times New Roman" panose="02020603050405020304" pitchFamily="18" charset="0"/>
                        <a:cs typeface="Times New Roman" panose="02020603050405020304" pitchFamily="18" charset="0"/>
                      </a:endParaRPr>
                    </a:p>
                  </a:txBody>
                  <a:tcPr marL="70004" marR="70004" marT="70004" marB="70004"/>
                </a:tc>
                <a:tc>
                  <a:txBody>
                    <a:bodyPr/>
                    <a:lstStyle/>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The author combined both the CF and CB models to create a hybrid recommender system for Course Recommendation in the Social Learning network. Here, the Lasso algorithm was proposed for content-based filtering while the KNN algorithm was used for collaborative filtering. In order to amalgamate the results from both filtering techniques, a weighted average method was employed to generate a hybrid result from both filtering models. </a:t>
                      </a:r>
                      <a:endParaRPr sz="1200" dirty="0">
                        <a:solidFill>
                          <a:srgbClr val="161513"/>
                        </a:solidFill>
                        <a:latin typeface="Times New Roman" panose="02020603050405020304" pitchFamily="18" charset="0"/>
                        <a:cs typeface="Times New Roman" panose="02020603050405020304" pitchFamily="18" charset="0"/>
                      </a:endParaRPr>
                    </a:p>
                  </a:txBody>
                  <a:tcPr marL="70004" marR="70004" marT="70004" marB="70004"/>
                </a:tc>
                <a:extLst>
                  <a:ext uri="{0D108BD9-81ED-4DB2-BD59-A6C34878D82A}">
                    <a16:rowId xmlns:a16="http://schemas.microsoft.com/office/drawing/2014/main" val="10003"/>
                  </a:ext>
                </a:extLst>
              </a:tr>
            </a:tbl>
          </a:graphicData>
        </a:graphic>
      </p:graphicFrame>
      <p:sp>
        <p:nvSpPr>
          <p:cNvPr id="5" name="CustomShape 1">
            <a:extLst>
              <a:ext uri="{FF2B5EF4-FFF2-40B4-BE49-F238E27FC236}">
                <a16:creationId xmlns:a16="http://schemas.microsoft.com/office/drawing/2014/main" id="{BFCB9B6C-58DE-7B96-A77F-92798E552EF9}"/>
              </a:ext>
            </a:extLst>
          </p:cNvPr>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1.3 Literature Review (Contd.)</a:t>
            </a:r>
            <a:endParaRPr lang="en-IN" sz="3000" b="0" strike="noStrike" spc="-1" dirty="0">
              <a:latin typeface="Arial"/>
            </a:endParaRPr>
          </a:p>
        </p:txBody>
      </p:sp>
    </p:spTree>
    <p:extLst>
      <p:ext uri="{BB962C8B-B14F-4D97-AF65-F5344CB8AC3E}">
        <p14:creationId xmlns:p14="http://schemas.microsoft.com/office/powerpoint/2010/main" val="22749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91" name="CustomShape 2"/>
          <p:cNvSpPr/>
          <p:nvPr/>
        </p:nvSpPr>
        <p:spPr>
          <a:xfrm>
            <a:off x="311760" y="1511808"/>
            <a:ext cx="8519760" cy="305623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r>
              <a:rPr lang="en-IN" altLang="en-US" sz="1800" dirty="0">
                <a:solidFill>
                  <a:schemeClr val="tx1"/>
                </a:solidFill>
                <a:latin typeface="Times New Roman" panose="02020603050405020304" pitchFamily="18" charset="0"/>
                <a:cs typeface="Times New Roman" panose="02020603050405020304" pitchFamily="18" charset="0"/>
              </a:rPr>
              <a:t>Integrating a recommendation system to a creative learning web framework using</a:t>
            </a:r>
          </a:p>
          <a:p>
            <a:pPr marL="457200" indent="-227880">
              <a:lnSpc>
                <a:spcPct val="115000"/>
              </a:lnSpc>
            </a:pPr>
            <a:r>
              <a:rPr lang="en-IN" altLang="en-US" sz="1800" dirty="0">
                <a:solidFill>
                  <a:schemeClr val="tx1"/>
                </a:solidFill>
                <a:latin typeface="Times New Roman" panose="02020603050405020304" pitchFamily="18" charset="0"/>
                <a:cs typeface="Times New Roman" panose="02020603050405020304" pitchFamily="18" charset="0"/>
              </a:rPr>
              <a:t>hybrid recommendation, i.e. using collaborative and content-based algorithms, for better</a:t>
            </a:r>
          </a:p>
          <a:p>
            <a:pPr marL="457200" indent="-227880">
              <a:lnSpc>
                <a:spcPct val="115000"/>
              </a:lnSpc>
            </a:pPr>
            <a:r>
              <a:rPr lang="en-IN" altLang="en-US" sz="1800" dirty="0">
                <a:solidFill>
                  <a:schemeClr val="tx1"/>
                </a:solidFill>
                <a:latin typeface="Times New Roman" panose="02020603050405020304" pitchFamily="18" charset="0"/>
                <a:cs typeface="Times New Roman" panose="02020603050405020304" pitchFamily="18" charset="0"/>
              </a:rPr>
              <a:t>user experience and solving the problem of scalability of the system.</a:t>
            </a: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2120" y="32304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Technology stack</a:t>
            </a:r>
            <a:endParaRPr lang="en-IN" sz="3000" b="0" strike="noStrike" spc="-1" dirty="0">
              <a:latin typeface="Arial"/>
            </a:endParaRPr>
          </a:p>
        </p:txBody>
      </p:sp>
      <p:sp>
        <p:nvSpPr>
          <p:cNvPr id="2" name="Rectangle 2">
            <a:extLst>
              <a:ext uri="{FF2B5EF4-FFF2-40B4-BE49-F238E27FC236}">
                <a16:creationId xmlns:a16="http://schemas.microsoft.com/office/drawing/2014/main" id="{54556424-C637-7598-1A6B-1328D00550EF}"/>
              </a:ext>
            </a:extLst>
          </p:cNvPr>
          <p:cNvSpPr>
            <a:spLocks noChangeArrowheads="1"/>
          </p:cNvSpPr>
          <p:nvPr/>
        </p:nvSpPr>
        <p:spPr bwMode="auto">
          <a:xfrm>
            <a:off x="487999" y="1138476"/>
            <a:ext cx="7982394" cy="356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565150" indent="-4572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spcAft>
                <a:spcPts val="1413"/>
              </a:spcAft>
              <a:buFontTx/>
              <a:buAutoNum type="arabicPeriod"/>
            </a:pPr>
            <a:r>
              <a:rPr lang="en-IN" altLang="en-US" dirty="0">
                <a:solidFill>
                  <a:srgbClr val="000000"/>
                </a:solidFill>
                <a:latin typeface="Times New Roman" panose="02020603050405020304" pitchFamily="18" charset="0"/>
                <a:cs typeface="Times New Roman" panose="02020603050405020304" pitchFamily="18" charset="0"/>
              </a:rPr>
              <a:t>- Python (Machine Learning)</a:t>
            </a:r>
          </a:p>
          <a:p>
            <a:pPr algn="just" eaLnBrk="1" hangingPunct="1">
              <a:lnSpc>
                <a:spcPct val="150000"/>
              </a:lnSpc>
              <a:spcAft>
                <a:spcPts val="1413"/>
              </a:spcAft>
              <a:buFontTx/>
              <a:buAutoNum type="arabicPeriod"/>
            </a:pPr>
            <a:r>
              <a:rPr lang="en-IN" altLang="en-US" dirty="0">
                <a:solidFill>
                  <a:srgbClr val="000000"/>
                </a:solidFill>
                <a:latin typeface="Times New Roman" panose="02020603050405020304" pitchFamily="18" charset="0"/>
                <a:cs typeface="Times New Roman" panose="02020603050405020304" pitchFamily="18" charset="0"/>
              </a:rPr>
              <a:t>- React JS </a:t>
            </a:r>
          </a:p>
          <a:p>
            <a:pPr algn="just" eaLnBrk="1" hangingPunct="1">
              <a:lnSpc>
                <a:spcPct val="150000"/>
              </a:lnSpc>
              <a:spcAft>
                <a:spcPts val="1413"/>
              </a:spcAft>
              <a:buFontTx/>
              <a:buAutoNum type="arabicPeriod"/>
            </a:pPr>
            <a:r>
              <a:rPr lang="en-IN" altLang="en-US" dirty="0">
                <a:solidFill>
                  <a:srgbClr val="000000"/>
                </a:solidFill>
                <a:latin typeface="Times New Roman" panose="02020603050405020304" pitchFamily="18" charset="0"/>
                <a:cs typeface="Times New Roman" panose="02020603050405020304" pitchFamily="18" charset="0"/>
              </a:rPr>
              <a:t>- PostgreSQL</a:t>
            </a:r>
          </a:p>
          <a:p>
            <a:pPr algn="just" eaLnBrk="1" hangingPunct="1">
              <a:lnSpc>
                <a:spcPct val="150000"/>
              </a:lnSpc>
              <a:spcAft>
                <a:spcPts val="1413"/>
              </a:spcAft>
              <a:buFontTx/>
              <a:buAutoNum type="arabicPeriod" startAt="4"/>
            </a:pPr>
            <a:r>
              <a:rPr lang="en-IN" altLang="en-US" dirty="0">
                <a:solidFill>
                  <a:srgbClr val="000000"/>
                </a:solidFill>
                <a:latin typeface="Times New Roman" panose="02020603050405020304" pitchFamily="18" charset="0"/>
                <a:cs typeface="Times New Roman" panose="02020603050405020304" pitchFamily="18" charset="0"/>
              </a:rPr>
              <a:t>- Express</a:t>
            </a:r>
          </a:p>
          <a:p>
            <a:pPr algn="just" eaLnBrk="1" hangingPunct="1">
              <a:lnSpc>
                <a:spcPct val="150000"/>
              </a:lnSpc>
              <a:spcAft>
                <a:spcPts val="1413"/>
              </a:spcAft>
              <a:buFontTx/>
              <a:buAutoNum type="arabicPeriod" startAt="4"/>
            </a:pPr>
            <a:r>
              <a:rPr lang="en-IN" altLang="en-US" dirty="0">
                <a:solidFill>
                  <a:srgbClr val="000000"/>
                </a:solidFill>
                <a:latin typeface="Times New Roman" panose="02020603050405020304" pitchFamily="18" charset="0"/>
                <a:cs typeface="Times New Roman" panose="02020603050405020304" pitchFamily="18" charset="0"/>
              </a:rPr>
              <a:t>- NodeJS</a:t>
            </a:r>
          </a:p>
          <a:p>
            <a:pPr algn="just" eaLnBrk="1" hangingPunct="1">
              <a:lnSpc>
                <a:spcPct val="150000"/>
              </a:lnSpc>
              <a:spcAft>
                <a:spcPts val="1413"/>
              </a:spcAft>
              <a:buFontTx/>
              <a:buAutoNum type="arabicPeriod" startAt="4"/>
            </a:pPr>
            <a:r>
              <a:rPr lang="en-IN" altLang="en-US" dirty="0">
                <a:solidFill>
                  <a:srgbClr val="000000"/>
                </a:solidFill>
                <a:latin typeface="Times New Roman" panose="02020603050405020304" pitchFamily="18" charset="0"/>
                <a:cs typeface="Times New Roman" panose="02020603050405020304" pitchFamily="18" charset="0"/>
              </a:rPr>
              <a:t>- JWT</a:t>
            </a:r>
          </a:p>
          <a:p>
            <a:pPr algn="just" eaLnBrk="1" hangingPunct="1">
              <a:lnSpc>
                <a:spcPct val="150000"/>
              </a:lnSpc>
              <a:spcAft>
                <a:spcPts val="1413"/>
              </a:spcAft>
              <a:buFontTx/>
              <a:buAutoNum type="arabicPeriod" startAt="4"/>
            </a:pPr>
            <a:r>
              <a:rPr lang="en-IN" altLang="en-US" dirty="0">
                <a:solidFill>
                  <a:srgbClr val="000000"/>
                </a:solidFill>
                <a:latin typeface="Times New Roman" panose="02020603050405020304" pitchFamily="18" charset="0"/>
                <a:cs typeface="Times New Roman" panose="02020603050405020304" pitchFamily="18" charset="0"/>
              </a:rPr>
              <a:t>- Postman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docProps/app.xml><?xml version="1.0" encoding="utf-8"?>
<Properties xmlns="http://schemas.openxmlformats.org/officeDocument/2006/extended-properties" xmlns:vt="http://schemas.openxmlformats.org/officeDocument/2006/docPropsVTypes">
  <Template/>
  <TotalTime>272</TotalTime>
  <Words>1423</Words>
  <Application>Microsoft Office PowerPoint</Application>
  <PresentationFormat>On-screen Show (16:9)</PresentationFormat>
  <Paragraphs>108</Paragraphs>
  <Slides>30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Old Standard TT</vt:lpstr>
      <vt:lpstr>Symbol</vt:lpstr>
      <vt:lpstr>Times New Roman</vt:lpstr>
      <vt:lpstr>Trebuchet MS</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Kushal Todi</dc:creator>
  <dc:description/>
  <cp:lastModifiedBy>Ruchita Raut</cp:lastModifiedBy>
  <cp:revision>9</cp:revision>
  <dcterms:modified xsi:type="dcterms:W3CDTF">2023-05-03T18:19:37Z</dcterms:modified>
  <dc:language>en-IN</dc:language>
</cp:coreProperties>
</file>