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5"/>
    <p:sldMasterId id="2147483684" r:id="rId6"/>
    <p:sldMasterId id="214748368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5143500" cx="9144000"/>
  <p:notesSz cx="6858000" cy="9144000"/>
  <p:embeddedFontLst>
    <p:embeddedFont>
      <p:font typeface="Old Standard TT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B08A1E-6558-4271-BE07-796FC65B9B42}">
  <a:tblStyle styleId="{D3B08A1E-6558-4271-BE07-796FC65B9B4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8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84339ffe_2_53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3a84339ffe_2_53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a84339ffe_2_152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3a84339ffe_2_152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a84339ffe_2_157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a84339ffe_2_157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a84339ffe_2_162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3a84339ffe_2_162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spcFirstLastPara="1" rIns="81350" wrap="square" tIns="4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5" name="Google Shape;225;g23a84339ffe_2_162:notes"/>
          <p:cNvSpPr txBox="1"/>
          <p:nvPr>
            <p:ph idx="12" type="sldNum"/>
          </p:nvPr>
        </p:nvSpPr>
        <p:spPr>
          <a:xfrm>
            <a:off x="3884088" y="8685113"/>
            <a:ext cx="2972472" cy="458898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spcFirstLastPara="1" rIns="81350" wrap="square" tIns="40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a84339ffe_2_168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3a84339ffe_2_168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a84339ffe_2_174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3a84339ffe_2_174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a84339ffe_2_180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3a84339ffe_2_180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a84339ffe_2_186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3a84339ffe_2_186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a84339ffe_2_191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3a84339ffe_2_191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a84339ffe_2_197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3a84339ffe_2_197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a84339ffe_2_203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3a84339ffe_2_203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a84339ffe_2_60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3a84339ffe_2_60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a84339ffe_2_211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3a84339ffe_2_211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a84339ffe_2_216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3a84339ffe_2_216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a84339ffe_2_221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3a84339ffe_2_221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a84339ffe_2_226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3a84339ffe_2_226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a84339ffe_2_230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3a84339ffe_2_230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a84339ffe_2_235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3a84339ffe_2_235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a84339ffe_2_239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3a84339ffe_2_239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a84339ffe_2_244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3a84339ffe_2_244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3a84339ffe_2_250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3a84339ffe_2_250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a84339ffe_2_65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3a84339ffe_2_65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a84339ffe_2_127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a84339ffe_2_127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a84339ffe_9_0:notes"/>
          <p:cNvSpPr txBox="1"/>
          <p:nvPr>
            <p:ph idx="1" type="body"/>
          </p:nvPr>
        </p:nvSpPr>
        <p:spPr>
          <a:xfrm>
            <a:off x="685512" y="4400259"/>
            <a:ext cx="54870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3a84339ffe_9_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a84339ffe_9_5:notes"/>
          <p:cNvSpPr txBox="1"/>
          <p:nvPr>
            <p:ph idx="1" type="body"/>
          </p:nvPr>
        </p:nvSpPr>
        <p:spPr>
          <a:xfrm>
            <a:off x="685512" y="4400259"/>
            <a:ext cx="54870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3a84339ffe_9_5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a84339ffe_2_137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3a84339ffe_2_137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a84339ffe_2_142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3a84339ffe_2_142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a84339ffe_2_147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3a84339ffe_2_147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idx="1"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41880" y="3597480"/>
            <a:ext cx="3895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Accredited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A.P. Shah Institute of Technology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G.B.Road, Kasarvadavli, Thane(W), Mumbai-400615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2022-2023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9"/>
          <p:cNvSpPr txBox="1"/>
          <p:nvPr/>
        </p:nvSpPr>
        <p:spPr>
          <a:xfrm>
            <a:off x="512640" y="3508917"/>
            <a:ext cx="59504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1.7 Benefits for Society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8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real-time and secure attendance management system using blockchain and machine learning can improve accuracy, reduce costs, and increase efficiency.</a:t>
            </a:r>
            <a:endParaRPr/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can enhance security by preventing tampering and unauthorized access.</a:t>
            </a:r>
            <a:endParaRPr/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Transparency is also improved as all parties can access attendance records in real-time.</a:t>
            </a:r>
            <a:endParaRPr/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benefits can be applied to educational institutions and other organizations.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/>
          <p:nvPr/>
        </p:nvSpPr>
        <p:spPr>
          <a:xfrm>
            <a:off x="512640" y="2250079"/>
            <a:ext cx="416736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Project Design</a:t>
            </a:r>
            <a:endParaRPr b="0" sz="4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9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0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Proposed System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0"/>
          <p:cNvSpPr/>
          <p:nvPr/>
        </p:nvSpPr>
        <p:spPr>
          <a:xfrm>
            <a:off x="327102" y="1308410"/>
            <a:ext cx="8504418" cy="3390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7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Recognition:</a:t>
            </a:r>
            <a:endParaRPr/>
          </a:p>
          <a:p>
            <a:pPr indent="-285750" lvl="1" marL="85779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data of students will be used to train a model and a video feed will be fed to the model to recognize the students present in a given class</a:t>
            </a:r>
            <a:endParaRPr/>
          </a:p>
          <a:p>
            <a:pPr indent="-342900" lvl="0" marL="4577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Security:</a:t>
            </a:r>
            <a:endParaRPr/>
          </a:p>
          <a:p>
            <a:pPr indent="-285750" lvl="1" marL="85779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will be used to store the facial data as well as attendance record to prevent attacks.</a:t>
            </a:r>
            <a:endParaRPr/>
          </a:p>
          <a:p>
            <a:pPr indent="-342900" lvl="0" marL="4577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Dashboard:</a:t>
            </a:r>
            <a:endParaRPr/>
          </a:p>
          <a:p>
            <a:pPr indent="-285750" lvl="1" marL="85779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 portal will be available to the users in order to view the data in case the system makes an error.</a:t>
            </a:r>
            <a:endParaRPr/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88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Design(Flow Of Modules)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1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148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0" y="1344925"/>
            <a:ext cx="6687500" cy="30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Description Of Use Case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2"/>
          <p:cNvSpPr txBox="1"/>
          <p:nvPr/>
        </p:nvSpPr>
        <p:spPr>
          <a:xfrm>
            <a:off x="475785" y="1327557"/>
            <a:ext cx="790249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educational institutes could use the system to automatically track student attendance using facial recognition technology, reducing the need for manual record-keeping and improving accuracy.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blockchain technology could ensure that the attendance records are secure and tamper-proof, preventing any unauthorized changes or deletions.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could be used by large organizations with multiple locations, enabling them to track attendance across all sites in real-time and ensuring consistency in attendance management.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/>
          <p:nvPr/>
        </p:nvSpPr>
        <p:spPr>
          <a:xfrm>
            <a:off x="252287" y="9844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 Activity diagram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3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950" y="639975"/>
            <a:ext cx="3128775" cy="43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4"/>
          <p:cNvSpPr/>
          <p:nvPr/>
        </p:nvSpPr>
        <p:spPr>
          <a:xfrm>
            <a:off x="681594" y="3045138"/>
            <a:ext cx="5534640" cy="62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Implementation</a:t>
            </a:r>
            <a:endParaRPr b="1" sz="4200" strike="noStrike">
              <a:solidFill>
                <a:srgbClr val="FFFB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54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5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75" y="192525"/>
            <a:ext cx="4042924" cy="458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3844" y="192532"/>
            <a:ext cx="4626968" cy="458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6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00" y="193300"/>
            <a:ext cx="3947200" cy="45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8700" y="193287"/>
            <a:ext cx="4482820" cy="455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60" y="236964"/>
            <a:ext cx="4000045" cy="226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60" y="2774747"/>
            <a:ext cx="4000045" cy="206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1" y="207226"/>
            <a:ext cx="4260242" cy="22661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1999" y="2774745"/>
            <a:ext cx="4259521" cy="20648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/>
        </p:nvSpPr>
        <p:spPr>
          <a:xfrm>
            <a:off x="512640" y="275400"/>
            <a:ext cx="8118000" cy="476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</a:t>
            </a:r>
            <a:r>
              <a:rPr b="0" lang="en" sz="18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Project Report on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Real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</a:t>
            </a:r>
            <a:r>
              <a:rPr b="1" lang="en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ime and Secure Attendance Management System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en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 Blockchain and ML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8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in partial fulfilment of the degree of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8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Engineering(Sem-8)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8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8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8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8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Sindura Rajendra Dasi(19104015)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8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Ekta Shantaram Gujar(19104026)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8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Abdul Samad Mohd. Islam Ansari(19104022)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8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8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Yaminee Patil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602166" y="3560956"/>
            <a:ext cx="460917" cy="8177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8"/>
          <p:cNvSpPr/>
          <p:nvPr/>
        </p:nvSpPr>
        <p:spPr>
          <a:xfrm>
            <a:off x="624152" y="2264947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Testing</a:t>
            </a:r>
            <a:endParaRPr b="0" sz="4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58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9"/>
          <p:cNvSpPr/>
          <p:nvPr/>
        </p:nvSpPr>
        <p:spPr>
          <a:xfrm>
            <a:off x="311760" y="341971"/>
            <a:ext cx="8519760" cy="42260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90" name="Google Shape;29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777" y="512956"/>
            <a:ext cx="5813502" cy="332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0"/>
          <p:cNvSpPr/>
          <p:nvPr/>
        </p:nvSpPr>
        <p:spPr>
          <a:xfrm>
            <a:off x="639020" y="2257513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Result</a:t>
            </a:r>
            <a:endParaRPr b="0" sz="4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60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1"/>
          <p:cNvSpPr/>
          <p:nvPr/>
        </p:nvSpPr>
        <p:spPr>
          <a:xfrm>
            <a:off x="311760" y="341971"/>
            <a:ext cx="8519760" cy="42260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Interface, the user can interact with OpenCV and blockchain modules efficiently.</a:t>
            </a:r>
            <a:endParaRPr/>
          </a:p>
          <a:p>
            <a:pPr indent="-2280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login using valid credentials and can select subject and time-slot to mark the attendance.</a:t>
            </a:r>
            <a:endParaRPr/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detects student faces with the help of OpenCV and the data is generated in .csv format.</a:t>
            </a:r>
            <a:endParaRPr/>
          </a:p>
          <a:p>
            <a:pPr indent="-2280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generated data is stored on the Ethereum blockchain in order to provide immutability.</a:t>
            </a:r>
            <a:endParaRPr/>
          </a:p>
          <a:p>
            <a:pPr indent="-2280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stored data can be viewed by users at any time. </a:t>
            </a:r>
            <a:endParaRPr/>
          </a:p>
          <a:p>
            <a:pPr indent="-2280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2"/>
          <p:cNvSpPr/>
          <p:nvPr/>
        </p:nvSpPr>
        <p:spPr>
          <a:xfrm>
            <a:off x="631586" y="2264948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Conclusion and Future Scope</a:t>
            </a:r>
            <a:endParaRPr b="0" sz="4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6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3"/>
          <p:cNvSpPr/>
          <p:nvPr/>
        </p:nvSpPr>
        <p:spPr>
          <a:xfrm>
            <a:off x="311760" y="341971"/>
            <a:ext cx="8519760" cy="42260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integration of blockchain technology with facial recognition-based attendance recording systems has been established successfully.</a:t>
            </a:r>
            <a:endParaRPr/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provides a secure and efficient solution for monitoring attendance.</a:t>
            </a:r>
            <a:endParaRPr/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technology offers several benefits, including increased security and transparency, as well as a more efficient and streamlined process for recording and processing attendance data.                              </a:t>
            </a:r>
            <a:endParaRPr/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future work, it would be interesting to explore new algorithms to be developed in order to increase the accuracy and efficiency of the system.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88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4"/>
          <p:cNvSpPr/>
          <p:nvPr/>
        </p:nvSpPr>
        <p:spPr>
          <a:xfrm>
            <a:off x="311760" y="162462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References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4"/>
          <p:cNvSpPr/>
          <p:nvPr/>
        </p:nvSpPr>
        <p:spPr>
          <a:xfrm>
            <a:off x="311760" y="975545"/>
            <a:ext cx="8519760" cy="3574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7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Mayank Srivastava, Amit Kumar, Aditya Dixit, Aman Kumar, "Real Time Attendance System Using Face Recognition Technique", 2020 International Conference on Power Electronics &amp; IoT Applications in Renewable Energy and its Control (PARC), 28-29 February 2020.                 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7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Hasna Ardina, I Gusti Bagus Baskara Nugraha, “Design of A Blockchain-based Employee Attendance System”, 2019 International Conference on ICT for Smart Society (ICISS), 19-20 November 2019.               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7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Naman Gupta, Purushottam Sharma, Vikas Deep, Vinod Kumar Shukla, "Automated Attendance System Using OpenCV", 2020 8th International Conference on Reliability, Infocom Technologies and Optimization (Trends and Future Directions) (ICRITO), 4-5 June 2020.                    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931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5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Publication</a:t>
            </a:r>
            <a:endParaRPr b="1" sz="3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65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5"/>
          <p:cNvSpPr txBox="1"/>
          <p:nvPr/>
        </p:nvSpPr>
        <p:spPr>
          <a:xfrm>
            <a:off x="382859" y="1339839"/>
            <a:ext cx="81218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entitled “Real-time Attendance Monitoring System using Machine Learning and Blockchain” is presented at “11th International Conference on Emerging Trends in Engineering &amp; Technology Signal and Information Processing(ICETET SIP-23)” by “Sindura Rajendra Dasi, Ekta Shantaram Gujar, Abdul Samad Mohd. Islam Ansari and Prof. Yaminee Patil”.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800">
                <a:solidFill>
                  <a:srgbClr val="5D68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/>
          <p:nvPr/>
        </p:nvSpPr>
        <p:spPr>
          <a:xfrm>
            <a:off x="512640" y="1893239"/>
            <a:ext cx="8118000" cy="1704888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sz="4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6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/>
          <p:nvPr/>
        </p:nvSpPr>
        <p:spPr>
          <a:xfrm>
            <a:off x="512280" y="2264948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Project Conception and Initiation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1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Abstract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42"/>
          <p:cNvSpPr/>
          <p:nvPr/>
        </p:nvSpPr>
        <p:spPr>
          <a:xfrm>
            <a:off x="311750" y="998400"/>
            <a:ext cx="85197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36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methods of conducting attendance is inefficient, inaccurate and time consuming.</a:t>
            </a:r>
            <a:endParaRPr>
              <a:solidFill>
                <a:schemeClr val="dk1"/>
              </a:solidFill>
            </a:endParaRPr>
          </a:p>
          <a:p>
            <a:pPr indent="0" lvl="0" marL="11483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Furthermore, the data collected manually has to fed into a machine to safekeep a soft copy in case the physical one is damaged.</a:t>
            </a:r>
            <a:endParaRPr>
              <a:solidFill>
                <a:schemeClr val="dk1"/>
              </a:solidFill>
            </a:endParaRPr>
          </a:p>
          <a:p>
            <a:pPr indent="0" lvl="0" marL="11483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the proposed solution is a facial detection based attendance system that automates the process and solves the issues with inefficiency and inaccuracy.</a:t>
            </a:r>
            <a:endParaRPr>
              <a:solidFill>
                <a:schemeClr val="dk1"/>
              </a:solidFill>
            </a:endParaRPr>
          </a:p>
          <a:p>
            <a:pPr indent="0" lvl="0" marL="11483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Storing the data on a blockchain network solves the problems with security.</a:t>
            </a:r>
            <a:endParaRPr>
              <a:solidFill>
                <a:schemeClr val="dk1"/>
              </a:solidFill>
            </a:endParaRPr>
          </a:p>
          <a:p>
            <a:pPr indent="0" lvl="0" marL="1148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</a:t>
            </a:r>
            <a:endParaRPr sz="1800">
              <a:solidFill>
                <a:schemeClr val="dk1"/>
              </a:solidFill>
            </a:endParaRPr>
          </a:p>
          <a:p>
            <a:pPr indent="-227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788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Objectives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3"/>
          <p:cNvSpPr/>
          <p:nvPr/>
        </p:nvSpPr>
        <p:spPr>
          <a:xfrm>
            <a:off x="311760" y="1364728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a real-time attendance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onitoring system using OpenCV.</a:t>
            </a:r>
            <a:endParaRPr/>
          </a:p>
          <a:p>
            <a:pPr indent="0" lvl="0" marL="114839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secure the attendance records using blockchain technology and Solidity.</a:t>
            </a:r>
            <a:endParaRPr/>
          </a:p>
          <a:p>
            <a:pPr indent="0" lvl="0" marL="114839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dashboard for the faculty to monitor the records using Flask.     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879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/>
          <p:nvPr/>
        </p:nvSpPr>
        <p:spPr>
          <a:xfrm>
            <a:off x="460444" y="102064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Literature Review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44"/>
          <p:cNvGraphicFramePr/>
          <p:nvPr/>
        </p:nvGraphicFramePr>
        <p:xfrm>
          <a:off x="535260" y="803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{D3B08A1E-6558-4271-BE07-796FC65B9B42}</a:tableStyleId>
              </a:tblPr>
              <a:tblGrid>
                <a:gridCol w="721475"/>
                <a:gridCol w="2089000"/>
                <a:gridCol w="4230025"/>
                <a:gridCol w="1032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Findings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of A Blockchain-based Employee Attendance System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was built in a decentralized and distributed way such that there is no central authority and stored data can be retrieved easily.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 Attendance System Using Face Recognition Technology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matches input with various facial images and outputs eigenfaces that match the given input. Using OpenCV has also been beneficial to reduce the cost of the system.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Attendance System Using OpenCV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makes use of the LBPH technique of OpenCV and the KNN algorithm. As an output, the system generates a spreadsheet having the names of present students.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 Problem Definition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5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Organizations face various challenges with traditional manual attendance tracking systems .  </a:t>
            </a:r>
            <a:endParaRPr/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ever-growing count of students increase the pressure on professors to monitor and control the attendance.</a:t>
            </a: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emerging problem among various countries is the falsification of attendance.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methods of conducting attendance is inefficient, inaccurate and time consuming.</a:t>
            </a:r>
            <a:endParaRPr/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address these challenges, there’s a demand for a secure and efficient attendance monitoring system that utilizes advanced technology.</a:t>
            </a: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 Scope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6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280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useful for teachers to monitor the attendance of students.</a:t>
            </a:r>
            <a:endParaRPr/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to avoid the falsification of attendance.</a:t>
            </a:r>
            <a:endParaRPr/>
          </a:p>
          <a:p>
            <a:pPr indent="0" lvl="0" marL="1148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to save time. </a:t>
            </a:r>
            <a:endParaRPr/>
          </a:p>
          <a:p>
            <a:pPr indent="0" lvl="0" marL="1148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Technology stack</a:t>
            </a:r>
            <a:endParaRPr b="0" sz="3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7"/>
          <p:cNvSpPr/>
          <p:nvPr/>
        </p:nvSpPr>
        <p:spPr>
          <a:xfrm>
            <a:off x="311750" y="1196350"/>
            <a:ext cx="85197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 (version 4.6.0)</a:t>
            </a:r>
            <a:endParaRPr/>
          </a:p>
          <a:p>
            <a:pPr indent="-34236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Solidity (version 0.8)</a:t>
            </a:r>
            <a:endParaRPr/>
          </a:p>
          <a:p>
            <a:pPr indent="-34236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– Ethereum</a:t>
            </a:r>
            <a:endParaRPr/>
          </a:p>
          <a:p>
            <a:pPr indent="-34236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Ganache</a:t>
            </a:r>
            <a:endParaRPr/>
          </a:p>
          <a:p>
            <a:pPr indent="-34236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 (version 2.0)</a:t>
            </a:r>
            <a:endParaRPr/>
          </a:p>
          <a:p>
            <a:pPr indent="-34236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Web3 (version 1.9.0)   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Truffle suite</a:t>
            </a:r>
            <a:r>
              <a:rPr b="0"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