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017" y="343027"/>
            <a:ext cx="820196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44" y="0"/>
                </a:lnTo>
              </a:path>
            </a:pathLst>
          </a:custGeom>
          <a:ln w="28956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104" y="205486"/>
            <a:ext cx="849579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594" y="1197355"/>
            <a:ext cx="8366810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44" y="0"/>
                </a:lnTo>
              </a:path>
            </a:pathLst>
          </a:custGeom>
          <a:ln w="28956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83" y="170687"/>
            <a:ext cx="2999232" cy="1993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646" y="2084273"/>
            <a:ext cx="6426200" cy="9410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99285" marR="5080" indent="-188722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Department</a:t>
            </a:r>
            <a:r>
              <a:rPr dirty="0" sz="3000" spc="-3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3000" spc="-1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-7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spc="-30" b="1">
                <a:solidFill>
                  <a:srgbClr val="FFFAEF"/>
                </a:solidFill>
                <a:latin typeface="Times New Roman"/>
                <a:cs typeface="Times New Roman"/>
              </a:rPr>
              <a:t>Technology </a:t>
            </a:r>
            <a:r>
              <a:rPr dirty="0" sz="3000" spc="-73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B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A</a:t>
            </a:r>
            <a:r>
              <a:rPr dirty="0" sz="3000" spc="-35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Acc</a:t>
            </a:r>
            <a:r>
              <a:rPr dirty="0" sz="3000" spc="-45" b="1">
                <a:solidFill>
                  <a:srgbClr val="FFFAEF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edi</a:t>
            </a:r>
            <a:r>
              <a:rPr dirty="0" sz="3000" spc="-10" b="1">
                <a:solidFill>
                  <a:srgbClr val="FFFAEF"/>
                </a:solidFill>
                <a:latin typeface="Times New Roman"/>
                <a:cs typeface="Times New Roman"/>
              </a:rPr>
              <a:t>t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051" y="3000882"/>
            <a:ext cx="6750684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334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FFFAEF"/>
                </a:solidFill>
                <a:latin typeface="Times New Roman"/>
                <a:cs typeface="Times New Roman"/>
              </a:rPr>
              <a:t>A.P.</a:t>
            </a:r>
            <a:r>
              <a:rPr dirty="0" sz="2400" spc="-1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Shah</a:t>
            </a:r>
            <a:r>
              <a:rPr dirty="0" sz="2400" spc="-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Institute</a:t>
            </a:r>
            <a:r>
              <a:rPr dirty="0" sz="2400" spc="-5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2400" spc="-7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G. B.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Road,</a:t>
            </a:r>
            <a:r>
              <a:rPr dirty="0" sz="2400" spc="-1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Kasarvadavli,</a:t>
            </a:r>
            <a:r>
              <a:rPr dirty="0" sz="2400" spc="-8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1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UNIVERSITY</a:t>
            </a:r>
            <a:r>
              <a:rPr dirty="0" sz="2400" spc="-7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Academic</a:t>
            </a:r>
            <a:r>
              <a:rPr dirty="0" sz="2400" spc="-1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dirty="0" sz="2400" spc="-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2022-2023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6314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1.7</a:t>
            </a:r>
            <a:r>
              <a:rPr dirty="0" sz="3000" spc="-5" b="1">
                <a:latin typeface="Times New Roman"/>
                <a:cs typeface="Times New Roman"/>
              </a:rPr>
              <a:t> Benefits</a:t>
            </a:r>
            <a:r>
              <a:rPr dirty="0" sz="3000" b="1">
                <a:latin typeface="Times New Roman"/>
                <a:cs typeface="Times New Roman"/>
              </a:rPr>
              <a:t> for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environment</a:t>
            </a:r>
            <a:r>
              <a:rPr dirty="0" sz="3000" b="1">
                <a:latin typeface="Times New Roman"/>
                <a:cs typeface="Times New Roman"/>
              </a:rPr>
              <a:t> &amp;</a:t>
            </a:r>
            <a:r>
              <a:rPr dirty="0" sz="3000" spc="-5" b="1">
                <a:latin typeface="Times New Roman"/>
                <a:cs typeface="Times New Roman"/>
              </a:rPr>
              <a:t> Society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8206" y="1258315"/>
            <a:ext cx="2029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795" algn="l"/>
                <a:tab pos="1696720" algn="l"/>
              </a:tabLst>
            </a:pP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nd	bl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ck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	can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326" y="1217167"/>
            <a:ext cx="607377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5600" algn="l"/>
                <a:tab pos="356235" algn="l"/>
                <a:tab pos="1433195" algn="l"/>
                <a:tab pos="2396490" algn="l"/>
                <a:tab pos="3018155" algn="l"/>
                <a:tab pos="3574415" algn="l"/>
                <a:tab pos="3903979" algn="l"/>
                <a:tab pos="4876165" algn="l"/>
                <a:tab pos="5382260" algn="l"/>
              </a:tabLst>
            </a:pPr>
            <a:r>
              <a:rPr dirty="0" sz="1800">
                <a:latin typeface="Times New Roman"/>
                <a:cs typeface="Times New Roman"/>
              </a:rPr>
              <a:t>Enh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	</a:t>
            </a:r>
            <a:r>
              <a:rPr dirty="0" sz="1800" spc="-5">
                <a:latin typeface="Times New Roman"/>
                <a:cs typeface="Times New Roman"/>
              </a:rPr>
              <a:t>sec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:	</a:t>
            </a:r>
            <a:r>
              <a:rPr dirty="0" sz="1800" spc="-19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our	data	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nsi</a:t>
            </a:r>
            <a:r>
              <a:rPr dirty="0" sz="1800" spc="-1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ive	and	cru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  </a:t>
            </a:r>
            <a:r>
              <a:rPr dirty="0" sz="1800">
                <a:latin typeface="Times New Roman"/>
                <a:cs typeface="Times New Roman"/>
              </a:rPr>
              <a:t>significantly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critical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viewed.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326" y="2163825"/>
            <a:ext cx="8253095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353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Greater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transparency: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Without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blockchain,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organization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keep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separate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Instant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traceability: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Blockchain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audit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trail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documents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provenance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asset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step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-15">
                <a:latin typeface="Times New Roman"/>
                <a:cs typeface="Times New Roman"/>
              </a:rPr>
              <a:t> journey.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Automation: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Transactions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</a:t>
            </a:r>
            <a:r>
              <a:rPr dirty="0" sz="1800" spc="5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automated</a:t>
            </a:r>
            <a:r>
              <a:rPr dirty="0" sz="1800" spc="5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5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“smart</a:t>
            </a:r>
            <a:r>
              <a:rPr dirty="0" sz="1800" spc="5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contracts,”</a:t>
            </a:r>
            <a:r>
              <a:rPr dirty="0" sz="1800" spc="5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latin typeface="Times New Roman"/>
                <a:cs typeface="Times New Roman"/>
              </a:rPr>
              <a:t>increase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efficiency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further.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031" y="2653360"/>
            <a:ext cx="388112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solidFill>
                  <a:srgbClr val="FFFAEF"/>
                </a:solidFill>
                <a:latin typeface="Times New Roman"/>
                <a:cs typeface="Times New Roman"/>
              </a:rPr>
              <a:t>2.</a:t>
            </a:r>
            <a:r>
              <a:rPr dirty="0" sz="4200" spc="-3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200" spc="-15" b="1">
                <a:solidFill>
                  <a:srgbClr val="FFFAEF"/>
                </a:solidFill>
                <a:latin typeface="Times New Roman"/>
                <a:cs typeface="Times New Roman"/>
              </a:rPr>
              <a:t>Project</a:t>
            </a:r>
            <a:r>
              <a:rPr dirty="0" sz="4200" spc="-5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200" b="1">
                <a:solidFill>
                  <a:srgbClr val="FFFAEF"/>
                </a:solidFill>
                <a:latin typeface="Times New Roman"/>
                <a:cs typeface="Times New Roman"/>
              </a:rPr>
              <a:t>Design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33718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2.1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Proposed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8253095" cy="31813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1.	Product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Traceability: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added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necessary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details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owner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Blockchain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store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QR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code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prevent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breaches.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Verification: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Customer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verify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>
                <a:latin typeface="Times New Roman"/>
                <a:cs typeface="Times New Roman"/>
              </a:rPr>
              <a:t> generated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>
                <a:latin typeface="Times New Roman"/>
                <a:cs typeface="Times New Roman"/>
              </a:rPr>
              <a:t> just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scanning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47644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2.2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Design(Flow </a:t>
            </a:r>
            <a:r>
              <a:rPr dirty="0" sz="3000" b="1">
                <a:latin typeface="Times New Roman"/>
                <a:cs typeface="Times New Roman"/>
              </a:rPr>
              <a:t>Of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Modules)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8252459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Our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anti-counterfeiting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based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Blockchain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composed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three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roles,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Manufacturer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Seller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Consumer </a:t>
            </a:r>
            <a:r>
              <a:rPr dirty="0" sz="1800">
                <a:latin typeface="Times New Roman"/>
                <a:cs typeface="Times New Roman"/>
              </a:rPr>
              <a:t>role.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2189988"/>
            <a:ext cx="4998720" cy="17815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34409" y="4114291"/>
            <a:ext cx="1066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</a:t>
            </a:r>
            <a:r>
              <a:rPr dirty="0" sz="1400" spc="5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25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5">
                <a:latin typeface="Times New Roman"/>
                <a:cs typeface="Times New Roman"/>
              </a:rPr>
              <a:t>k</a:t>
            </a:r>
            <a:r>
              <a:rPr dirty="0" sz="1400">
                <a:latin typeface="Times New Roman"/>
                <a:cs typeface="Times New Roman"/>
              </a:rPr>
              <a:t>flo</a:t>
            </a:r>
            <a:r>
              <a:rPr dirty="0" sz="1400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326" y="494436"/>
            <a:ext cx="8251825" cy="3672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600">
                <a:latin typeface="Times New Roman"/>
                <a:cs typeface="Times New Roman"/>
              </a:rPr>
              <a:t>Manufacturer: </a:t>
            </a:r>
            <a:r>
              <a:rPr dirty="0" sz="1600" spc="-5">
                <a:latin typeface="Times New Roman"/>
                <a:cs typeface="Times New Roman"/>
              </a:rPr>
              <a:t>Manufacturer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logs into the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manufacturer account and adds other required </a:t>
            </a:r>
            <a:r>
              <a:rPr dirty="0" sz="1600">
                <a:latin typeface="Times New Roman"/>
                <a:cs typeface="Times New Roman"/>
              </a:rPr>
              <a:t>details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the product to add catalogue in the website. Manufacturer is the </a:t>
            </a:r>
            <a:r>
              <a:rPr dirty="0" sz="1600" spc="-10">
                <a:latin typeface="Times New Roman"/>
                <a:cs typeface="Times New Roman"/>
              </a:rPr>
              <a:t>main </a:t>
            </a:r>
            <a:r>
              <a:rPr dirty="0" sz="1600">
                <a:latin typeface="Times New Roman"/>
                <a:cs typeface="Times New Roman"/>
              </a:rPr>
              <a:t>entity </a:t>
            </a:r>
            <a:r>
              <a:rPr dirty="0" sz="1600" spc="-5">
                <a:latin typeface="Times New Roman"/>
                <a:cs typeface="Times New Roman"/>
              </a:rPr>
              <a:t>who creates 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blockchain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push 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starting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values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Functions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like,</a:t>
            </a:r>
            <a:endParaRPr sz="1600">
              <a:latin typeface="Times New Roman"/>
              <a:cs typeface="Times New Roman"/>
            </a:endParaRPr>
          </a:p>
          <a:p>
            <a:pPr algn="just" marL="417830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Times New Roman"/>
                <a:cs typeface="Times New Roman"/>
              </a:rPr>
              <a:t>i]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ii]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 </a:t>
            </a:r>
            <a:r>
              <a:rPr dirty="0" sz="1600" spc="-15">
                <a:latin typeface="Times New Roman"/>
                <a:cs typeface="Times New Roman"/>
              </a:rPr>
              <a:t>Seller,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iii]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Sell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Seller,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iv]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Query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Seller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355600" marR="6350" indent="-343535">
              <a:lnSpc>
                <a:spcPct val="114999"/>
              </a:lnSpc>
              <a:buFont typeface="Arial MT"/>
              <a:buChar char="●"/>
              <a:tabLst>
                <a:tab pos="356235" algn="l"/>
              </a:tabLst>
            </a:pPr>
            <a:r>
              <a:rPr dirty="0" sz="1600" spc="-5">
                <a:latin typeface="Times New Roman"/>
                <a:cs typeface="Times New Roman"/>
              </a:rPr>
              <a:t>Seller: Supplier logs into supplier account and Seller is the </a:t>
            </a:r>
            <a:r>
              <a:rPr dirty="0" sz="1600">
                <a:latin typeface="Times New Roman"/>
                <a:cs typeface="Times New Roman"/>
              </a:rPr>
              <a:t>intermediate </a:t>
            </a:r>
            <a:r>
              <a:rPr dirty="0" sz="1600" spc="-5">
                <a:latin typeface="Times New Roman"/>
                <a:cs typeface="Times New Roman"/>
              </a:rPr>
              <a:t>identity who takes 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authority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Manufacturer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sells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consumer.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Functions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like,</a:t>
            </a:r>
            <a:endParaRPr sz="1600">
              <a:latin typeface="Times New Roman"/>
              <a:cs typeface="Times New Roman"/>
            </a:endParaRPr>
          </a:p>
          <a:p>
            <a:pPr algn="just" marL="367665">
              <a:lnSpc>
                <a:spcPct val="100000"/>
              </a:lnSpc>
              <a:spcBef>
                <a:spcPts val="285"/>
              </a:spcBef>
            </a:pPr>
            <a:r>
              <a:rPr dirty="0" sz="1600" spc="-5">
                <a:latin typeface="Times New Roman"/>
                <a:cs typeface="Times New Roman"/>
              </a:rPr>
              <a:t>i]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Show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sale,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ii]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sell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consumer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generate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QR code.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14999"/>
              </a:lnSpc>
              <a:buFont typeface="Arial MT"/>
              <a:buChar char="●"/>
              <a:tabLst>
                <a:tab pos="356235" algn="l"/>
              </a:tabLst>
            </a:pPr>
            <a:r>
              <a:rPr dirty="0" sz="1600" spc="-5">
                <a:latin typeface="Times New Roman"/>
                <a:cs typeface="Times New Roman"/>
              </a:rPr>
              <a:t>Consumer: Customers can check the </a:t>
            </a:r>
            <a:r>
              <a:rPr dirty="0" sz="1600">
                <a:latin typeface="Times New Roman"/>
                <a:cs typeface="Times New Roman"/>
              </a:rPr>
              <a:t>integrity of </a:t>
            </a:r>
            <a:r>
              <a:rPr dirty="0" sz="1600" spc="-5">
                <a:latin typeface="Times New Roman"/>
                <a:cs typeface="Times New Roman"/>
              </a:rPr>
              <a:t>the product </a:t>
            </a:r>
            <a:r>
              <a:rPr dirty="0" sz="1600">
                <a:latin typeface="Times New Roman"/>
                <a:cs typeface="Times New Roman"/>
              </a:rPr>
              <a:t>by </a:t>
            </a:r>
            <a:r>
              <a:rPr dirty="0" sz="1600" spc="-5">
                <a:latin typeface="Times New Roman"/>
                <a:cs typeface="Times New Roman"/>
              </a:rPr>
              <a:t>scanning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QR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 which </a:t>
            </a:r>
            <a:r>
              <a:rPr dirty="0" sz="1600" spc="-10">
                <a:latin typeface="Times New Roman"/>
                <a:cs typeface="Times New Roman"/>
              </a:rPr>
              <a:t>will </a:t>
            </a:r>
            <a:r>
              <a:rPr dirty="0" sz="1600" spc="-5">
                <a:latin typeface="Times New Roman"/>
                <a:cs typeface="Times New Roman"/>
              </a:rPr>
              <a:t> list the </a:t>
            </a:r>
            <a:r>
              <a:rPr dirty="0" sz="1600">
                <a:latin typeface="Times New Roman"/>
                <a:cs typeface="Times New Roman"/>
              </a:rPr>
              <a:t>history of </a:t>
            </a:r>
            <a:r>
              <a:rPr dirty="0" sz="1600" spc="-5">
                <a:latin typeface="Times New Roman"/>
                <a:cs typeface="Times New Roman"/>
              </a:rPr>
              <a:t>transactions and thus verifying the genuinity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product. </a:t>
            </a:r>
            <a:r>
              <a:rPr dirty="0" sz="1600" spc="-5">
                <a:latin typeface="Times New Roman"/>
                <a:cs typeface="Times New Roman"/>
              </a:rPr>
              <a:t>Consumer is 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who will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check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genuineness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Functions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like,</a:t>
            </a:r>
            <a:endParaRPr sz="1600">
              <a:latin typeface="Times New Roman"/>
              <a:cs typeface="Times New Roman"/>
            </a:endParaRPr>
          </a:p>
          <a:p>
            <a:pPr algn="just" marL="367665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Times New Roman"/>
                <a:cs typeface="Times New Roman"/>
              </a:rPr>
              <a:t>i]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Consumer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purchase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history,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ii]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Verification.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45631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2.3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Description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Of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Use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Case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099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dirty="0"/>
              <a:t>Manufacturer</a:t>
            </a:r>
            <a:r>
              <a:rPr dirty="0" spc="-15"/>
              <a:t> </a:t>
            </a:r>
            <a:r>
              <a:rPr dirty="0" spc="-5"/>
              <a:t>will </a:t>
            </a:r>
            <a:r>
              <a:rPr dirty="0"/>
              <a:t>be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admin 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website.</a:t>
            </a:r>
            <a:r>
              <a:rPr dirty="0" spc="-55"/>
              <a:t> </a:t>
            </a:r>
            <a:r>
              <a:rPr dirty="0"/>
              <a:t>They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control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supply chain.</a:t>
            </a:r>
          </a:p>
          <a:p>
            <a:pPr marL="1905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/>
          </a:p>
          <a:p>
            <a:pPr marL="300990" indent="-287020">
              <a:lnSpc>
                <a:spcPct val="100000"/>
              </a:lnSpc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dirty="0"/>
              <a:t>The</a:t>
            </a:r>
            <a:r>
              <a:rPr dirty="0" spc="325"/>
              <a:t> </a:t>
            </a:r>
            <a:r>
              <a:rPr dirty="0" spc="-5"/>
              <a:t>supplier</a:t>
            </a:r>
            <a:r>
              <a:rPr dirty="0" spc="330"/>
              <a:t> </a:t>
            </a:r>
            <a:r>
              <a:rPr dirty="0" spc="-5"/>
              <a:t>will</a:t>
            </a:r>
            <a:r>
              <a:rPr dirty="0" spc="330"/>
              <a:t> </a:t>
            </a:r>
            <a:r>
              <a:rPr dirty="0"/>
              <a:t>be</a:t>
            </a:r>
            <a:r>
              <a:rPr dirty="0" spc="315"/>
              <a:t> </a:t>
            </a:r>
            <a:r>
              <a:rPr dirty="0"/>
              <a:t>the</a:t>
            </a:r>
            <a:r>
              <a:rPr dirty="0" spc="315"/>
              <a:t> </a:t>
            </a:r>
            <a:r>
              <a:rPr dirty="0" spc="-5"/>
              <a:t>middle</a:t>
            </a:r>
            <a:r>
              <a:rPr dirty="0" spc="320"/>
              <a:t> </a:t>
            </a:r>
            <a:r>
              <a:rPr dirty="0" spc="-5"/>
              <a:t>man</a:t>
            </a:r>
            <a:r>
              <a:rPr dirty="0" spc="325"/>
              <a:t> </a:t>
            </a:r>
            <a:r>
              <a:rPr dirty="0"/>
              <a:t>who</a:t>
            </a:r>
            <a:r>
              <a:rPr dirty="0" spc="315"/>
              <a:t> </a:t>
            </a:r>
            <a:r>
              <a:rPr dirty="0" spc="-5"/>
              <a:t>is</a:t>
            </a:r>
            <a:r>
              <a:rPr dirty="0" spc="315"/>
              <a:t> </a:t>
            </a:r>
            <a:r>
              <a:rPr dirty="0" spc="-5"/>
              <a:t>providing</a:t>
            </a:r>
            <a:r>
              <a:rPr dirty="0" spc="325"/>
              <a:t> </a:t>
            </a:r>
            <a:r>
              <a:rPr dirty="0" spc="-5"/>
              <a:t>that</a:t>
            </a:r>
            <a:r>
              <a:rPr dirty="0" spc="330"/>
              <a:t> </a:t>
            </a:r>
            <a:r>
              <a:rPr dirty="0" spc="-5"/>
              <a:t>product</a:t>
            </a:r>
            <a:r>
              <a:rPr dirty="0" spc="330"/>
              <a:t> </a:t>
            </a:r>
            <a:r>
              <a:rPr dirty="0" spc="-5"/>
              <a:t>their</a:t>
            </a:r>
            <a:r>
              <a:rPr dirty="0" spc="325"/>
              <a:t> </a:t>
            </a:r>
            <a:r>
              <a:rPr dirty="0" spc="-5"/>
              <a:t>name</a:t>
            </a:r>
            <a:r>
              <a:rPr dirty="0" spc="325"/>
              <a:t> </a:t>
            </a:r>
            <a:r>
              <a:rPr dirty="0" spc="-5"/>
              <a:t>and</a:t>
            </a:r>
          </a:p>
          <a:p>
            <a:pPr marL="300990">
              <a:lnSpc>
                <a:spcPct val="100000"/>
              </a:lnSpc>
            </a:pPr>
            <a:r>
              <a:rPr dirty="0"/>
              <a:t>handling</a:t>
            </a:r>
            <a:r>
              <a:rPr dirty="0" spc="-30"/>
              <a:t> </a:t>
            </a:r>
            <a:r>
              <a:rPr dirty="0"/>
              <a:t>over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15"/>
              <a:t>Consumer.</a:t>
            </a:r>
          </a:p>
          <a:p>
            <a:pPr marL="1905"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300990" indent="-287020">
              <a:lnSpc>
                <a:spcPct val="100000"/>
              </a:lnSpc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dirty="0"/>
              <a:t>End</a:t>
            </a:r>
            <a:r>
              <a:rPr dirty="0" spc="-10"/>
              <a:t> </a:t>
            </a:r>
            <a:r>
              <a:rPr dirty="0" spc="-5"/>
              <a:t>Consumer</a:t>
            </a:r>
            <a:r>
              <a:rPr dirty="0" spc="5"/>
              <a:t> </a:t>
            </a:r>
            <a:r>
              <a:rPr dirty="0"/>
              <a:t>then</a:t>
            </a:r>
            <a:r>
              <a:rPr dirty="0" spc="-10"/>
              <a:t> </a:t>
            </a:r>
            <a:r>
              <a:rPr dirty="0"/>
              <a:t>gets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genuine product</a:t>
            </a:r>
            <a:r>
              <a:rPr dirty="0" spc="-5"/>
              <a:t> </a:t>
            </a:r>
            <a:r>
              <a:rPr dirty="0"/>
              <a:t>which</a:t>
            </a:r>
            <a:r>
              <a:rPr dirty="0" spc="-5"/>
              <a:t> </a:t>
            </a:r>
            <a:r>
              <a:rPr dirty="0"/>
              <a:t>follows</a:t>
            </a:r>
            <a:r>
              <a:rPr dirty="0" spc="-20"/>
              <a:t> </a:t>
            </a:r>
            <a:r>
              <a:rPr dirty="0"/>
              <a:t>this</a:t>
            </a:r>
            <a:r>
              <a:rPr dirty="0" spc="-15"/>
              <a:t> </a:t>
            </a:r>
            <a:r>
              <a:rPr dirty="0" spc="5"/>
              <a:t>cycle.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026" y="511809"/>
            <a:ext cx="33375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2.4</a:t>
            </a:r>
            <a:r>
              <a:rPr dirty="0" sz="3000" spc="-17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Activi</a:t>
            </a:r>
            <a:r>
              <a:rPr dirty="0" sz="3000" spc="-15" b="1">
                <a:latin typeface="Times New Roman"/>
                <a:cs typeface="Times New Roman"/>
              </a:rPr>
              <a:t>t</a:t>
            </a:r>
            <a:r>
              <a:rPr dirty="0" sz="3000" b="1">
                <a:latin typeface="Times New Roman"/>
                <a:cs typeface="Times New Roman"/>
              </a:rPr>
              <a:t>y</a:t>
            </a:r>
            <a:r>
              <a:rPr dirty="0" sz="3000" spc="1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diagram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1161414"/>
            <a:ext cx="813435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The figure shown </a:t>
            </a:r>
            <a:r>
              <a:rPr dirty="0" sz="140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the complete activity diagram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the proposed system. First the </a:t>
            </a:r>
            <a:r>
              <a:rPr dirty="0" sz="1400">
                <a:latin typeface="Times New Roman"/>
                <a:cs typeface="Times New Roman"/>
              </a:rPr>
              <a:t>user </a:t>
            </a:r>
            <a:r>
              <a:rPr dirty="0" sz="1400" spc="-10">
                <a:latin typeface="Times New Roman"/>
                <a:cs typeface="Times New Roman"/>
              </a:rPr>
              <a:t>will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assigned with the </a:t>
            </a:r>
            <a:r>
              <a:rPr dirty="0" sz="1400">
                <a:latin typeface="Times New Roman"/>
                <a:cs typeface="Times New Roman"/>
              </a:rPr>
              <a:t> roles </a:t>
            </a:r>
            <a:r>
              <a:rPr dirty="0" sz="1400" spc="-5">
                <a:latin typeface="Times New Roman"/>
                <a:cs typeface="Times New Roman"/>
              </a:rPr>
              <a:t>like Manufacture, </a:t>
            </a:r>
            <a:r>
              <a:rPr dirty="0" sz="1400">
                <a:latin typeface="Times New Roman"/>
                <a:cs typeface="Times New Roman"/>
              </a:rPr>
              <a:t>Seller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 spc="-10">
                <a:latin typeface="Times New Roman"/>
                <a:cs typeface="Times New Roman"/>
              </a:rPr>
              <a:t>Consumer.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home </a:t>
            </a:r>
            <a:r>
              <a:rPr dirty="0" sz="1400">
                <a:latin typeface="Times New Roman"/>
                <a:cs typeface="Times New Roman"/>
              </a:rPr>
              <a:t>page would be </a:t>
            </a:r>
            <a:r>
              <a:rPr dirty="0" sz="1400" spc="-5">
                <a:latin typeface="Times New Roman"/>
                <a:cs typeface="Times New Roman"/>
              </a:rPr>
              <a:t>displayed. </a:t>
            </a:r>
            <a:r>
              <a:rPr dirty="0" sz="1400">
                <a:latin typeface="Times New Roman"/>
                <a:cs typeface="Times New Roman"/>
              </a:rPr>
              <a:t>By selecting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roles </a:t>
            </a:r>
            <a:r>
              <a:rPr dirty="0" sz="1400" spc="-5">
                <a:latin typeface="Times New Roman"/>
                <a:cs typeface="Times New Roman"/>
              </a:rPr>
              <a:t>we can </a:t>
            </a:r>
            <a:r>
              <a:rPr dirty="0" sz="1400">
                <a:latin typeface="Times New Roman"/>
                <a:cs typeface="Times New Roman"/>
              </a:rPr>
              <a:t> perform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different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actions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respective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roles.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module</a:t>
            </a:r>
            <a:r>
              <a:rPr dirty="0" sz="1400">
                <a:latin typeface="Times New Roman"/>
                <a:cs typeface="Times New Roman"/>
              </a:rPr>
              <a:t> is connected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1822704"/>
            <a:ext cx="4113276" cy="30830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365315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2.5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Sequence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Diagram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8879"/>
            <a:ext cx="420814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sequence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diagram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shows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entire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sequence </a:t>
            </a:r>
            <a:r>
              <a:rPr dirty="0" sz="1600" spc="-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flow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the data in the </a:t>
            </a:r>
            <a:r>
              <a:rPr dirty="0" sz="1600">
                <a:latin typeface="Times New Roman"/>
                <a:cs typeface="Times New Roman"/>
              </a:rPr>
              <a:t>system. </a:t>
            </a:r>
            <a:r>
              <a:rPr dirty="0" sz="1600" spc="-5">
                <a:latin typeface="Times New Roman"/>
                <a:cs typeface="Times New Roman"/>
              </a:rPr>
              <a:t>In </a:t>
            </a:r>
            <a:r>
              <a:rPr dirty="0" sz="1600">
                <a:latin typeface="Times New Roman"/>
                <a:cs typeface="Times New Roman"/>
              </a:rPr>
              <a:t>the initial step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Manufacturer </a:t>
            </a:r>
            <a:r>
              <a:rPr dirty="0" sz="1600" spc="-10">
                <a:latin typeface="Times New Roman"/>
                <a:cs typeface="Times New Roman"/>
              </a:rPr>
              <a:t>will </a:t>
            </a:r>
            <a:r>
              <a:rPr dirty="0" sz="1600" spc="-5">
                <a:latin typeface="Times New Roman"/>
                <a:cs typeface="Times New Roman"/>
              </a:rPr>
              <a:t>add </a:t>
            </a:r>
            <a:r>
              <a:rPr dirty="0" sz="1600">
                <a:latin typeface="Times New Roman"/>
                <a:cs typeface="Times New Roman"/>
              </a:rPr>
              <a:t>product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sellers </a:t>
            </a:r>
            <a:r>
              <a:rPr dirty="0" sz="1600" spc="-5">
                <a:latin typeface="Times New Roman"/>
                <a:cs typeface="Times New Roman"/>
              </a:rPr>
              <a:t>with </a:t>
            </a:r>
            <a:r>
              <a:rPr dirty="0" sz="1600">
                <a:latin typeface="Times New Roman"/>
                <a:cs typeface="Times New Roman"/>
              </a:rPr>
              <a:t> their details. </a:t>
            </a:r>
            <a:r>
              <a:rPr dirty="0" sz="1600" spc="-5">
                <a:latin typeface="Times New Roman"/>
                <a:cs typeface="Times New Roman"/>
              </a:rPr>
              <a:t>Then only </a:t>
            </a:r>
            <a:r>
              <a:rPr dirty="0" sz="1600">
                <a:latin typeface="Times New Roman"/>
                <a:cs typeface="Times New Roman"/>
              </a:rPr>
              <a:t>Manufacture </a:t>
            </a:r>
            <a:r>
              <a:rPr dirty="0" sz="1600" spc="-5">
                <a:latin typeface="Times New Roman"/>
                <a:cs typeface="Times New Roman"/>
              </a:rPr>
              <a:t>can </a:t>
            </a:r>
            <a:r>
              <a:rPr dirty="0" sz="1600">
                <a:latin typeface="Times New Roman"/>
                <a:cs typeface="Times New Roman"/>
              </a:rPr>
              <a:t>sell that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>
                <a:latin typeface="Times New Roman"/>
                <a:cs typeface="Times New Roman"/>
              </a:rPr>
              <a:t> particular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Seller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allotted seller </a:t>
            </a:r>
            <a:r>
              <a:rPr dirty="0" sz="1600" spc="-5">
                <a:latin typeface="Times New Roman"/>
                <a:cs typeface="Times New Roman"/>
              </a:rPr>
              <a:t>code. Manufacturer can also check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added</a:t>
            </a:r>
            <a:r>
              <a:rPr dirty="0" sz="1600">
                <a:latin typeface="Times New Roman"/>
                <a:cs typeface="Times New Roman"/>
              </a:rPr>
              <a:t> Seller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details.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Next,</a:t>
            </a:r>
            <a:r>
              <a:rPr dirty="0" sz="1600">
                <a:latin typeface="Times New Roman"/>
                <a:cs typeface="Times New Roman"/>
              </a:rPr>
              <a:t> Seller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can</a:t>
            </a:r>
            <a:r>
              <a:rPr dirty="0" sz="1600" spc="-5">
                <a:latin typeface="Times New Roman"/>
                <a:cs typeface="Times New Roman"/>
              </a:rPr>
              <a:t> check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 </a:t>
            </a:r>
            <a:r>
              <a:rPr dirty="0" sz="1600" spc="5">
                <a:latin typeface="Times New Roman"/>
                <a:cs typeface="Times New Roman"/>
              </a:rPr>
              <a:t>for </a:t>
            </a:r>
            <a:r>
              <a:rPr dirty="0" sz="1600">
                <a:latin typeface="Times New Roman"/>
                <a:cs typeface="Times New Roman"/>
              </a:rPr>
              <a:t>Sale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he </a:t>
            </a:r>
            <a:r>
              <a:rPr dirty="0" sz="1600" spc="-5">
                <a:latin typeface="Times New Roman"/>
                <a:cs typeface="Times New Roman"/>
              </a:rPr>
              <a:t>can also </a:t>
            </a:r>
            <a:r>
              <a:rPr dirty="0" sz="1600">
                <a:latin typeface="Times New Roman"/>
                <a:cs typeface="Times New Roman"/>
              </a:rPr>
              <a:t>sell </a:t>
            </a:r>
            <a:r>
              <a:rPr dirty="0" sz="1600" spc="-5">
                <a:latin typeface="Times New Roman"/>
                <a:cs typeface="Times New Roman"/>
              </a:rPr>
              <a:t>that </a:t>
            </a:r>
            <a:r>
              <a:rPr dirty="0" sz="1600">
                <a:latin typeface="Times New Roman"/>
                <a:cs typeface="Times New Roman"/>
              </a:rPr>
              <a:t>product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 the </a:t>
            </a:r>
            <a:r>
              <a:rPr dirty="0" sz="1600" spc="-10">
                <a:latin typeface="Times New Roman"/>
                <a:cs typeface="Times New Roman"/>
              </a:rPr>
              <a:t>Consumer. </a:t>
            </a:r>
            <a:r>
              <a:rPr dirty="0" sz="1600" spc="-15">
                <a:latin typeface="Times New Roman"/>
                <a:cs typeface="Times New Roman"/>
              </a:rPr>
              <a:t>Finally, </a:t>
            </a:r>
            <a:r>
              <a:rPr dirty="0" sz="1600" spc="-5">
                <a:latin typeface="Times New Roman"/>
                <a:cs typeface="Times New Roman"/>
              </a:rPr>
              <a:t>Consumer can </a:t>
            </a:r>
            <a:r>
              <a:rPr dirty="0" sz="1600">
                <a:latin typeface="Times New Roman"/>
                <a:cs typeface="Times New Roman"/>
              </a:rPr>
              <a:t>check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>
                <a:latin typeface="Times New Roman"/>
                <a:cs typeface="Times New Roman"/>
              </a:rPr>
              <a:t> him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verify</a:t>
            </a:r>
            <a:r>
              <a:rPr dirty="0" sz="1600" spc="4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QR</a:t>
            </a:r>
            <a:r>
              <a:rPr dirty="0" sz="1600" spc="-5">
                <a:latin typeface="Times New Roman"/>
                <a:cs typeface="Times New Roman"/>
              </a:rPr>
              <a:t> code.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455" y="987552"/>
            <a:ext cx="3806952" cy="36408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7" y="2735707"/>
            <a:ext cx="45605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3.</a:t>
            </a:r>
            <a:r>
              <a:rPr dirty="0" sz="4200" spc="-95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Implementation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55" y="360121"/>
            <a:ext cx="300672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3.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Implementation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716" y="1038224"/>
            <a:ext cx="3764279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Project</a:t>
            </a:r>
            <a:r>
              <a:rPr dirty="0" sz="1600">
                <a:latin typeface="Times New Roman"/>
                <a:cs typeface="Times New Roman"/>
              </a:rPr>
              <a:t> implementation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consists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visions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which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</a:t>
            </a:r>
            <a:r>
              <a:rPr dirty="0" sz="1600">
                <a:latin typeface="Times New Roman"/>
                <a:cs typeface="Times New Roman"/>
              </a:rPr>
              <a:t> are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supposed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 </a:t>
            </a:r>
            <a:r>
              <a:rPr dirty="0" sz="1600" spc="-5">
                <a:latin typeface="Times New Roman"/>
                <a:cs typeface="Times New Roman"/>
              </a:rPr>
              <a:t> build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includes</a:t>
            </a:r>
            <a:r>
              <a:rPr dirty="0" sz="1600">
                <a:latin typeface="Times New Roman"/>
                <a:cs typeface="Times New Roman"/>
              </a:rPr>
              <a:t> the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logical conclusion, </a:t>
            </a:r>
            <a:r>
              <a:rPr dirty="0" sz="1600">
                <a:latin typeface="Times New Roman"/>
                <a:cs typeface="Times New Roman"/>
              </a:rPr>
              <a:t>after </a:t>
            </a:r>
            <a:r>
              <a:rPr dirty="0" sz="1600" spc="-5">
                <a:latin typeface="Times New Roman"/>
                <a:cs typeface="Times New Roman"/>
              </a:rPr>
              <a:t>evaluating, deciding,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visioning,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planning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finding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other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resources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for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project.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Technical 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implementation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 of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major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aspects </a:t>
            </a:r>
            <a:r>
              <a:rPr dirty="0" sz="1600">
                <a:latin typeface="Times New Roman"/>
                <a:cs typeface="Times New Roman"/>
              </a:rPr>
              <a:t> of</a:t>
            </a:r>
            <a:r>
              <a:rPr dirty="0" sz="1600" spc="-5">
                <a:latin typeface="Times New Roman"/>
                <a:cs typeface="Times New Roman"/>
              </a:rPr>
              <a:t> executing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project.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558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fig.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3.1</a:t>
            </a:r>
            <a:r>
              <a:rPr dirty="0" sz="1600">
                <a:latin typeface="Times New Roman"/>
                <a:cs typeface="Times New Roman"/>
              </a:rPr>
              <a:t> code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implementing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smart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contract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Solidity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programming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language.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smart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contract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"Migrations".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5028" y="1010411"/>
            <a:ext cx="4506468" cy="3380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93155" y="4465116"/>
            <a:ext cx="1933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3.1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Migration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44" y="0"/>
                </a:lnTo>
              </a:path>
            </a:pathLst>
          </a:custGeom>
          <a:ln w="28956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44061" y="346709"/>
            <a:ext cx="1844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889" y="617677"/>
            <a:ext cx="76727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Eshop: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Comprehensive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Blockchain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based</a:t>
            </a:r>
            <a:r>
              <a:rPr dirty="0" sz="2400" spc="-45" b="1">
                <a:latin typeface="Times New Roman"/>
                <a:cs typeface="Times New Roman"/>
              </a:rPr>
              <a:t> Web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Framework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E-commerce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889" y="1352803"/>
            <a:ext cx="436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Submitted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partial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fulfillment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degree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889" y="2176017"/>
            <a:ext cx="342582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AEF"/>
                </a:solidFill>
                <a:latin typeface="Times New Roman"/>
                <a:cs typeface="Times New Roman"/>
              </a:rPr>
              <a:t>I</a:t>
            </a:r>
            <a:r>
              <a:rPr dirty="0" sz="1800" spc="-15" b="1">
                <a:solidFill>
                  <a:srgbClr val="FFFAEF"/>
                </a:solidFill>
                <a:latin typeface="Times New Roman"/>
                <a:cs typeface="Times New Roman"/>
              </a:rPr>
              <a:t>N</a:t>
            </a:r>
            <a:r>
              <a:rPr dirty="0" sz="1800" spc="5" b="1">
                <a:solidFill>
                  <a:srgbClr val="FFFAEF"/>
                </a:solidFill>
                <a:latin typeface="Times New Roman"/>
                <a:cs typeface="Times New Roman"/>
              </a:rPr>
              <a:t>F</a:t>
            </a:r>
            <a:r>
              <a:rPr dirty="0" sz="1800" b="1">
                <a:solidFill>
                  <a:srgbClr val="FFFAEF"/>
                </a:solidFill>
                <a:latin typeface="Times New Roman"/>
                <a:cs typeface="Times New Roman"/>
              </a:rPr>
              <a:t>O</a:t>
            </a:r>
            <a:r>
              <a:rPr dirty="0" sz="1800" spc="-5" b="1">
                <a:solidFill>
                  <a:srgbClr val="FFFAEF"/>
                </a:solidFill>
                <a:latin typeface="Times New Roman"/>
                <a:cs typeface="Times New Roman"/>
              </a:rPr>
              <a:t>RM</a:t>
            </a:r>
            <a:r>
              <a:rPr dirty="0" sz="1800" spc="-140" b="1">
                <a:solidFill>
                  <a:srgbClr val="FFFAEF"/>
                </a:solidFill>
                <a:latin typeface="Times New Roman"/>
                <a:cs typeface="Times New Roman"/>
              </a:rPr>
              <a:t>A</a:t>
            </a:r>
            <a:r>
              <a:rPr dirty="0" sz="1800" spc="-5" b="1">
                <a:solidFill>
                  <a:srgbClr val="FFFAEF"/>
                </a:solidFill>
                <a:latin typeface="Times New Roman"/>
                <a:cs typeface="Times New Roman"/>
              </a:rPr>
              <a:t>TION</a:t>
            </a:r>
            <a:r>
              <a:rPr dirty="0" sz="1800" spc="-5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 marR="730885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Sakshi Shinde(19104055)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Anurag Singh(19104003)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 Shubhangi</a:t>
            </a:r>
            <a:r>
              <a:rPr dirty="0" sz="1800" spc="-10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Lanke(19104064)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Under</a:t>
            </a:r>
            <a:r>
              <a:rPr dirty="0" sz="1800" spc="-3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Guidance</a:t>
            </a:r>
            <a:r>
              <a:rPr dirty="0" sz="1800" spc="-3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Prof.</a:t>
            </a:r>
            <a:r>
              <a:rPr dirty="0" sz="1800" spc="-1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FAEF"/>
                </a:solidFill>
                <a:latin typeface="Times New Roman"/>
                <a:cs typeface="Times New Roman"/>
              </a:rPr>
              <a:t>Manjusha</a:t>
            </a:r>
            <a:r>
              <a:rPr dirty="0" sz="1800" spc="-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AEF"/>
                </a:solidFill>
                <a:latin typeface="Times New Roman"/>
                <a:cs typeface="Times New Roman"/>
              </a:rPr>
              <a:t>Kashilkar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860" y="809244"/>
            <a:ext cx="3764279" cy="40142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6207" y="4800091"/>
            <a:ext cx="3260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3.2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976" y="241172"/>
            <a:ext cx="8334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/>
              <a:t>This</a:t>
            </a:r>
            <a:r>
              <a:rPr dirty="0" sz="1800" spc="50"/>
              <a:t> </a:t>
            </a:r>
            <a:r>
              <a:rPr dirty="0" sz="1800"/>
              <a:t>code</a:t>
            </a:r>
            <a:r>
              <a:rPr dirty="0" sz="1800" spc="50"/>
              <a:t> </a:t>
            </a:r>
            <a:r>
              <a:rPr dirty="0" sz="1800" spc="-5"/>
              <a:t>declares</a:t>
            </a:r>
            <a:r>
              <a:rPr dirty="0" sz="1800" spc="60"/>
              <a:t> </a:t>
            </a:r>
            <a:r>
              <a:rPr dirty="0" sz="1800"/>
              <a:t>multiple</a:t>
            </a:r>
            <a:r>
              <a:rPr dirty="0" sz="1800" spc="55"/>
              <a:t> </a:t>
            </a:r>
            <a:r>
              <a:rPr dirty="0" sz="1800" spc="-5"/>
              <a:t>mappings</a:t>
            </a:r>
            <a:r>
              <a:rPr dirty="0" sz="1800" spc="50"/>
              <a:t> </a:t>
            </a:r>
            <a:r>
              <a:rPr dirty="0" sz="1800"/>
              <a:t>that</a:t>
            </a:r>
            <a:r>
              <a:rPr dirty="0" sz="1800" spc="50"/>
              <a:t> </a:t>
            </a:r>
            <a:r>
              <a:rPr dirty="0" sz="1800"/>
              <a:t>are</a:t>
            </a:r>
            <a:r>
              <a:rPr dirty="0" sz="1800" spc="50"/>
              <a:t> </a:t>
            </a:r>
            <a:r>
              <a:rPr dirty="0" sz="1800"/>
              <a:t>used</a:t>
            </a:r>
            <a:r>
              <a:rPr dirty="0" sz="1800" spc="55"/>
              <a:t> </a:t>
            </a:r>
            <a:r>
              <a:rPr dirty="0" sz="1800"/>
              <a:t>to</a:t>
            </a:r>
            <a:r>
              <a:rPr dirty="0" sz="1800" spc="55"/>
              <a:t> </a:t>
            </a:r>
            <a:r>
              <a:rPr dirty="0" sz="1800" spc="-5"/>
              <a:t>manage</a:t>
            </a:r>
            <a:r>
              <a:rPr dirty="0" sz="1800" spc="60"/>
              <a:t> </a:t>
            </a:r>
            <a:r>
              <a:rPr dirty="0" sz="1800"/>
              <a:t>a</a:t>
            </a:r>
            <a:r>
              <a:rPr dirty="0" sz="1800" spc="35"/>
              <a:t> </a:t>
            </a:r>
            <a:r>
              <a:rPr dirty="0" sz="1800"/>
              <a:t>product</a:t>
            </a:r>
            <a:r>
              <a:rPr dirty="0" sz="1800" spc="65"/>
              <a:t> </a:t>
            </a:r>
            <a:r>
              <a:rPr dirty="0" sz="1800" spc="-5"/>
              <a:t>inventory</a:t>
            </a:r>
            <a:r>
              <a:rPr dirty="0" sz="1800" spc="65"/>
              <a:t> </a:t>
            </a:r>
            <a:r>
              <a:rPr dirty="0" sz="1800" spc="-5"/>
              <a:t>system </a:t>
            </a:r>
            <a:r>
              <a:rPr dirty="0" sz="1800" spc="-434"/>
              <a:t> </a:t>
            </a:r>
            <a:r>
              <a:rPr dirty="0" sz="1800"/>
              <a:t>in</a:t>
            </a:r>
            <a:r>
              <a:rPr dirty="0" sz="1800" spc="-15"/>
              <a:t> </a:t>
            </a:r>
            <a:r>
              <a:rPr dirty="0" sz="1800" spc="-10"/>
              <a:t>Solidity.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1755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This</a:t>
            </a:r>
            <a:r>
              <a:rPr dirty="0" spc="95"/>
              <a:t> </a:t>
            </a:r>
            <a:r>
              <a:rPr dirty="0" spc="-5"/>
              <a:t>code</a:t>
            </a:r>
            <a:r>
              <a:rPr dirty="0" spc="110"/>
              <a:t> </a:t>
            </a:r>
            <a:r>
              <a:rPr dirty="0" spc="-5"/>
              <a:t>deploys</a:t>
            </a:r>
            <a:r>
              <a:rPr dirty="0" spc="114"/>
              <a:t> </a:t>
            </a:r>
            <a:r>
              <a:rPr dirty="0" spc="-5"/>
              <a:t>the</a:t>
            </a:r>
            <a:r>
              <a:rPr dirty="0" spc="100"/>
              <a:t> </a:t>
            </a:r>
            <a:r>
              <a:rPr dirty="0" spc="-5"/>
              <a:t>"Migrations"</a:t>
            </a:r>
            <a:r>
              <a:rPr dirty="0" spc="114"/>
              <a:t> </a:t>
            </a:r>
            <a:r>
              <a:rPr dirty="0" spc="-5"/>
              <a:t>contract</a:t>
            </a:r>
            <a:r>
              <a:rPr dirty="0" spc="110"/>
              <a:t> </a:t>
            </a:r>
            <a:r>
              <a:rPr dirty="0" spc="-5"/>
              <a:t>to</a:t>
            </a:r>
            <a:r>
              <a:rPr dirty="0" spc="105"/>
              <a:t> </a:t>
            </a:r>
            <a:r>
              <a:rPr dirty="0" spc="-5"/>
              <a:t>the</a:t>
            </a:r>
            <a:r>
              <a:rPr dirty="0" spc="105"/>
              <a:t> </a:t>
            </a:r>
            <a:r>
              <a:rPr dirty="0" spc="-5"/>
              <a:t>blockchain</a:t>
            </a:r>
            <a:r>
              <a:rPr dirty="0" spc="110"/>
              <a:t> </a:t>
            </a:r>
            <a:r>
              <a:rPr dirty="0" spc="-5"/>
              <a:t>network</a:t>
            </a:r>
            <a:r>
              <a:rPr dirty="0" spc="100"/>
              <a:t> </a:t>
            </a:r>
            <a:r>
              <a:rPr dirty="0"/>
              <a:t>using</a:t>
            </a:r>
            <a:r>
              <a:rPr dirty="0" spc="95"/>
              <a:t> </a:t>
            </a:r>
            <a:r>
              <a:rPr dirty="0" spc="-5"/>
              <a:t>the</a:t>
            </a:r>
            <a:r>
              <a:rPr dirty="0" spc="110"/>
              <a:t> </a:t>
            </a:r>
            <a:r>
              <a:rPr dirty="0" spc="-15"/>
              <a:t>Truffle</a:t>
            </a:r>
            <a:r>
              <a:rPr dirty="0" spc="95"/>
              <a:t> </a:t>
            </a:r>
            <a:r>
              <a:rPr dirty="0"/>
              <a:t>framework, </a:t>
            </a:r>
            <a:r>
              <a:rPr dirty="0" spc="-385"/>
              <a:t> </a:t>
            </a:r>
            <a:r>
              <a:rPr dirty="0" spc="-5"/>
              <a:t>which</a:t>
            </a:r>
            <a:r>
              <a:rPr dirty="0"/>
              <a:t> </a:t>
            </a:r>
            <a:r>
              <a:rPr dirty="0" spc="-5"/>
              <a:t>allows</a:t>
            </a:r>
            <a:r>
              <a:rPr dirty="0" spc="30"/>
              <a:t> </a:t>
            </a:r>
            <a:r>
              <a:rPr dirty="0" spc="-5"/>
              <a:t>developers</a:t>
            </a:r>
            <a:r>
              <a:rPr dirty="0" spc="10"/>
              <a:t> </a:t>
            </a:r>
            <a:r>
              <a:rPr dirty="0" spc="-5"/>
              <a:t>to</a:t>
            </a:r>
            <a:r>
              <a:rPr dirty="0" spc="15"/>
              <a:t> </a:t>
            </a:r>
            <a:r>
              <a:rPr dirty="0" spc="-5"/>
              <a:t>easily</a:t>
            </a:r>
            <a:r>
              <a:rPr dirty="0" spc="30"/>
              <a:t> </a:t>
            </a:r>
            <a:r>
              <a:rPr dirty="0" spc="-20"/>
              <a:t>deploy,</a:t>
            </a:r>
            <a:r>
              <a:rPr dirty="0" spc="10"/>
              <a:t> </a:t>
            </a:r>
            <a:r>
              <a:rPr dirty="0" spc="-5"/>
              <a:t>test,</a:t>
            </a:r>
            <a:r>
              <a:rPr dirty="0" spc="2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interact</a:t>
            </a:r>
            <a:r>
              <a:rPr dirty="0" spc="45"/>
              <a:t>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 spc="-10"/>
              <a:t>smart</a:t>
            </a:r>
            <a:r>
              <a:rPr dirty="0" spc="65"/>
              <a:t> </a:t>
            </a:r>
            <a:r>
              <a:rPr dirty="0" spc="-5"/>
              <a:t>contracts.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748283"/>
            <a:ext cx="4689348" cy="1623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301332"/>
            <a:ext cx="8346440" cy="9036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605405">
              <a:lnSpc>
                <a:spcPct val="100000"/>
              </a:lnSpc>
              <a:spcBef>
                <a:spcPts val="755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3.3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Deploying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uses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Truffle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framework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deploy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contract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"product"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blockchain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8479"/>
            <a:ext cx="4689348" cy="16230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66620" y="4700422"/>
            <a:ext cx="43554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3.4</a:t>
            </a:r>
            <a:r>
              <a:rPr dirty="0" sz="1400" spc="-5">
                <a:latin typeface="Times New Roman"/>
                <a:cs typeface="Times New Roman"/>
              </a:rPr>
              <a:t> Deploying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Blockchain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1755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This</a:t>
            </a:r>
            <a:r>
              <a:rPr dirty="0" spc="95"/>
              <a:t> </a:t>
            </a:r>
            <a:r>
              <a:rPr dirty="0" spc="-5"/>
              <a:t>code</a:t>
            </a:r>
            <a:r>
              <a:rPr dirty="0" spc="110"/>
              <a:t> </a:t>
            </a:r>
            <a:r>
              <a:rPr dirty="0" spc="-5"/>
              <a:t>deploys</a:t>
            </a:r>
            <a:r>
              <a:rPr dirty="0" spc="114"/>
              <a:t> </a:t>
            </a:r>
            <a:r>
              <a:rPr dirty="0" spc="-5"/>
              <a:t>the</a:t>
            </a:r>
            <a:r>
              <a:rPr dirty="0" spc="100"/>
              <a:t> </a:t>
            </a:r>
            <a:r>
              <a:rPr dirty="0" spc="-5"/>
              <a:t>"Migrations"</a:t>
            </a:r>
            <a:r>
              <a:rPr dirty="0" spc="114"/>
              <a:t> </a:t>
            </a:r>
            <a:r>
              <a:rPr dirty="0" spc="-5"/>
              <a:t>contract</a:t>
            </a:r>
            <a:r>
              <a:rPr dirty="0" spc="110"/>
              <a:t> </a:t>
            </a:r>
            <a:r>
              <a:rPr dirty="0" spc="-5"/>
              <a:t>to</a:t>
            </a:r>
            <a:r>
              <a:rPr dirty="0" spc="105"/>
              <a:t> </a:t>
            </a:r>
            <a:r>
              <a:rPr dirty="0" spc="-5"/>
              <a:t>the</a:t>
            </a:r>
            <a:r>
              <a:rPr dirty="0" spc="105"/>
              <a:t> </a:t>
            </a:r>
            <a:r>
              <a:rPr dirty="0" spc="-5"/>
              <a:t>blockchain</a:t>
            </a:r>
            <a:r>
              <a:rPr dirty="0" spc="110"/>
              <a:t> </a:t>
            </a:r>
            <a:r>
              <a:rPr dirty="0" spc="-5"/>
              <a:t>network</a:t>
            </a:r>
            <a:r>
              <a:rPr dirty="0" spc="100"/>
              <a:t> </a:t>
            </a:r>
            <a:r>
              <a:rPr dirty="0"/>
              <a:t>using</a:t>
            </a:r>
            <a:r>
              <a:rPr dirty="0" spc="95"/>
              <a:t> </a:t>
            </a:r>
            <a:r>
              <a:rPr dirty="0" spc="-5"/>
              <a:t>the</a:t>
            </a:r>
            <a:r>
              <a:rPr dirty="0" spc="110"/>
              <a:t> </a:t>
            </a:r>
            <a:r>
              <a:rPr dirty="0" spc="-15"/>
              <a:t>Truffle</a:t>
            </a:r>
            <a:r>
              <a:rPr dirty="0" spc="95"/>
              <a:t> </a:t>
            </a:r>
            <a:r>
              <a:rPr dirty="0"/>
              <a:t>framework, </a:t>
            </a:r>
            <a:r>
              <a:rPr dirty="0" spc="-385"/>
              <a:t> </a:t>
            </a:r>
            <a:r>
              <a:rPr dirty="0" spc="-5"/>
              <a:t>which</a:t>
            </a:r>
            <a:r>
              <a:rPr dirty="0"/>
              <a:t> </a:t>
            </a:r>
            <a:r>
              <a:rPr dirty="0" spc="-5"/>
              <a:t>allows</a:t>
            </a:r>
            <a:r>
              <a:rPr dirty="0" spc="30"/>
              <a:t> </a:t>
            </a:r>
            <a:r>
              <a:rPr dirty="0" spc="-5"/>
              <a:t>developers</a:t>
            </a:r>
            <a:r>
              <a:rPr dirty="0" spc="10"/>
              <a:t> </a:t>
            </a:r>
            <a:r>
              <a:rPr dirty="0" spc="-5"/>
              <a:t>to</a:t>
            </a:r>
            <a:r>
              <a:rPr dirty="0" spc="15"/>
              <a:t> </a:t>
            </a:r>
            <a:r>
              <a:rPr dirty="0" spc="-5"/>
              <a:t>easily</a:t>
            </a:r>
            <a:r>
              <a:rPr dirty="0" spc="30"/>
              <a:t> </a:t>
            </a:r>
            <a:r>
              <a:rPr dirty="0" spc="-20"/>
              <a:t>deploy,</a:t>
            </a:r>
            <a:r>
              <a:rPr dirty="0" spc="10"/>
              <a:t> </a:t>
            </a:r>
            <a:r>
              <a:rPr dirty="0" spc="-5"/>
              <a:t>test,</a:t>
            </a:r>
            <a:r>
              <a:rPr dirty="0" spc="2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interact</a:t>
            </a:r>
            <a:r>
              <a:rPr dirty="0" spc="45"/>
              <a:t> </a:t>
            </a:r>
            <a:r>
              <a:rPr dirty="0" spc="-10"/>
              <a:t>with</a:t>
            </a:r>
            <a:r>
              <a:rPr dirty="0" spc="5"/>
              <a:t> </a:t>
            </a:r>
            <a:r>
              <a:rPr dirty="0" spc="-10"/>
              <a:t>smart</a:t>
            </a:r>
            <a:r>
              <a:rPr dirty="0" spc="65"/>
              <a:t> </a:t>
            </a:r>
            <a:r>
              <a:rPr dirty="0" spc="-5"/>
              <a:t>contracts.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748283"/>
            <a:ext cx="4689348" cy="1623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301332"/>
            <a:ext cx="8346440" cy="9036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605405">
              <a:lnSpc>
                <a:spcPct val="100000"/>
              </a:lnSpc>
              <a:spcBef>
                <a:spcPts val="755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3.3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Deploying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35"/>
              </a:spcBef>
            </a:pP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uses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Truffle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framework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deploy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contract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"product"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blockchain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8479"/>
            <a:ext cx="4689348" cy="16230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66620" y="4700422"/>
            <a:ext cx="43554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3.4</a:t>
            </a:r>
            <a:r>
              <a:rPr dirty="0" sz="1400" spc="-5">
                <a:latin typeface="Times New Roman"/>
                <a:cs typeface="Times New Roman"/>
              </a:rPr>
              <a:t> Deploying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Blockchain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488" y="2936748"/>
            <a:ext cx="4683252" cy="20878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918" y="146049"/>
            <a:ext cx="69183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JavaScript</a:t>
            </a:r>
            <a:r>
              <a:rPr dirty="0" spc="45"/>
              <a:t> </a:t>
            </a:r>
            <a:r>
              <a:rPr dirty="0" spc="-5"/>
              <a:t>code</a:t>
            </a:r>
            <a:r>
              <a:rPr dirty="0" spc="5"/>
              <a:t> </a:t>
            </a:r>
            <a:r>
              <a:rPr dirty="0" spc="-5"/>
              <a:t>that</a:t>
            </a:r>
            <a:r>
              <a:rPr dirty="0" spc="15"/>
              <a:t> </a:t>
            </a:r>
            <a:r>
              <a:rPr dirty="0" spc="-5"/>
              <a:t>defines</a:t>
            </a:r>
            <a:r>
              <a:rPr dirty="0" spc="20"/>
              <a:t> </a:t>
            </a:r>
            <a:r>
              <a:rPr dirty="0" spc="-5"/>
              <a:t>a</a:t>
            </a:r>
            <a:r>
              <a:rPr dirty="0" spc="15"/>
              <a:t> </a:t>
            </a:r>
            <a:r>
              <a:rPr dirty="0" spc="-10"/>
              <a:t>module</a:t>
            </a:r>
            <a:r>
              <a:rPr dirty="0" spc="50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5"/>
              <a:t>interacting</a:t>
            </a:r>
            <a:r>
              <a:rPr dirty="0" spc="50"/>
              <a:t> </a:t>
            </a:r>
            <a:r>
              <a:rPr dirty="0" spc="-10"/>
              <a:t>with</a:t>
            </a:r>
            <a:r>
              <a:rPr dirty="0" spc="25"/>
              <a:t> </a:t>
            </a:r>
            <a:r>
              <a:rPr dirty="0" spc="-5"/>
              <a:t>Ethereum</a:t>
            </a:r>
            <a:r>
              <a:rPr dirty="0" spc="45"/>
              <a:t> </a:t>
            </a:r>
            <a:r>
              <a:rPr dirty="0" spc="-10"/>
              <a:t>smart</a:t>
            </a:r>
            <a:r>
              <a:rPr dirty="0" spc="60"/>
              <a:t> </a:t>
            </a:r>
            <a:r>
              <a:rPr dirty="0" spc="-5"/>
              <a:t>contracts.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488" y="457200"/>
            <a:ext cx="4683252" cy="20284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41566" y="1237614"/>
            <a:ext cx="170878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Figure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3.5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Interacting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18" y="2515311"/>
            <a:ext cx="8364220" cy="1896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JavaScript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code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defines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properties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methods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interacting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smart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contract.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6666865" marR="508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Figure</a:t>
            </a:r>
            <a:r>
              <a:rPr dirty="0" sz="1400">
                <a:latin typeface="Times New Roman"/>
                <a:cs typeface="Times New Roman"/>
              </a:rPr>
              <a:t> 3.6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Properties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Methods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Interacting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with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 </a:t>
            </a:r>
            <a:r>
              <a:rPr dirty="0" sz="1400">
                <a:latin typeface="Times New Roman"/>
                <a:cs typeface="Times New Roman"/>
              </a:rPr>
              <a:t>Contract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5219"/>
            <a:ext cx="587375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Here,</a:t>
            </a:r>
            <a:r>
              <a:rPr dirty="0" spc="15"/>
              <a:t> </a:t>
            </a:r>
            <a:r>
              <a:rPr dirty="0" spc="-5"/>
              <a:t>is</a:t>
            </a:r>
            <a:r>
              <a:rPr dirty="0" spc="1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10"/>
              <a:t>home</a:t>
            </a:r>
            <a:r>
              <a:rPr dirty="0" spc="35"/>
              <a:t> </a:t>
            </a:r>
            <a:r>
              <a:rPr dirty="0" spc="-5"/>
              <a:t>page of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5"/>
              <a:t> </a:t>
            </a:r>
            <a:r>
              <a:rPr dirty="0" spc="-5"/>
              <a:t>E-commerce</a:t>
            </a:r>
            <a:r>
              <a:rPr dirty="0" spc="65"/>
              <a:t> </a:t>
            </a:r>
            <a:r>
              <a:rPr dirty="0" spc="-5"/>
              <a:t>website</a:t>
            </a:r>
            <a:r>
              <a:rPr dirty="0" spc="10"/>
              <a:t> </a:t>
            </a:r>
            <a:r>
              <a:rPr dirty="0" spc="-5"/>
              <a:t>as</a:t>
            </a:r>
            <a:r>
              <a:rPr dirty="0" spc="10"/>
              <a:t> </a:t>
            </a:r>
            <a:r>
              <a:rPr dirty="0" spc="-5"/>
              <a:t>shown</a:t>
            </a:r>
            <a:r>
              <a:rPr dirty="0" spc="409"/>
              <a:t> </a:t>
            </a:r>
            <a:r>
              <a:rPr dirty="0" spc="-5"/>
              <a:t>in</a:t>
            </a:r>
            <a:r>
              <a:rPr dirty="0"/>
              <a:t> </a:t>
            </a:r>
            <a:r>
              <a:rPr dirty="0" spc="-5"/>
              <a:t>Fig</a:t>
            </a:r>
            <a:r>
              <a:rPr dirty="0" spc="15"/>
              <a:t> </a:t>
            </a:r>
            <a:r>
              <a:rPr dirty="0" spc="-5"/>
              <a:t>3.7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511" y="536447"/>
            <a:ext cx="3236976" cy="18013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7855" y="2987039"/>
            <a:ext cx="3698748" cy="18364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8779" y="2170891"/>
            <a:ext cx="8346440" cy="83185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369310">
              <a:lnSpc>
                <a:spcPct val="100000"/>
              </a:lnSpc>
              <a:spcBef>
                <a:spcPts val="49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3.7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Home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page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where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Manufacturer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products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database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will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generate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QR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shown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fig.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3.8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178" y="4789423"/>
            <a:ext cx="20834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</a:t>
            </a:r>
            <a:r>
              <a:rPr dirty="0" sz="1400">
                <a:latin typeface="Times New Roman"/>
                <a:cs typeface="Times New Roman"/>
              </a:rPr>
              <a:t>gure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3.8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dd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</a:t>
            </a:r>
            <a:r>
              <a:rPr dirty="0" sz="1400">
                <a:latin typeface="Times New Roman"/>
                <a:cs typeface="Times New Roman"/>
              </a:rPr>
              <a:t>duct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74" y="160477"/>
            <a:ext cx="8434705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This</a:t>
            </a:r>
            <a:r>
              <a:rPr dirty="0" spc="210"/>
              <a:t> </a:t>
            </a:r>
            <a:r>
              <a:rPr dirty="0" spc="-5"/>
              <a:t>is</a:t>
            </a:r>
            <a:r>
              <a:rPr dirty="0" spc="215"/>
              <a:t> </a:t>
            </a:r>
            <a:r>
              <a:rPr dirty="0" spc="-5"/>
              <a:t>the</a:t>
            </a:r>
            <a:r>
              <a:rPr dirty="0" spc="215"/>
              <a:t> </a:t>
            </a:r>
            <a:r>
              <a:rPr dirty="0" spc="-5"/>
              <a:t>add</a:t>
            </a:r>
            <a:r>
              <a:rPr dirty="0" spc="210"/>
              <a:t> </a:t>
            </a:r>
            <a:r>
              <a:rPr dirty="0"/>
              <a:t>seller</a:t>
            </a:r>
            <a:r>
              <a:rPr dirty="0" spc="210"/>
              <a:t> </a:t>
            </a:r>
            <a:r>
              <a:rPr dirty="0" spc="-5"/>
              <a:t>page</a:t>
            </a:r>
            <a:r>
              <a:rPr dirty="0" spc="204"/>
              <a:t> </a:t>
            </a:r>
            <a:r>
              <a:rPr dirty="0"/>
              <a:t>where</a:t>
            </a:r>
            <a:r>
              <a:rPr dirty="0" spc="225"/>
              <a:t> </a:t>
            </a:r>
            <a:r>
              <a:rPr dirty="0"/>
              <a:t>Manufacturer</a:t>
            </a:r>
            <a:r>
              <a:rPr dirty="0" spc="220"/>
              <a:t> </a:t>
            </a:r>
            <a:r>
              <a:rPr dirty="0" spc="-5"/>
              <a:t>can</a:t>
            </a:r>
            <a:r>
              <a:rPr dirty="0" spc="225"/>
              <a:t> </a:t>
            </a:r>
            <a:r>
              <a:rPr dirty="0" spc="-5"/>
              <a:t>add</a:t>
            </a:r>
            <a:r>
              <a:rPr dirty="0" spc="210"/>
              <a:t> </a:t>
            </a:r>
            <a:r>
              <a:rPr dirty="0"/>
              <a:t>seller</a:t>
            </a:r>
            <a:r>
              <a:rPr dirty="0" spc="215"/>
              <a:t> </a:t>
            </a:r>
            <a:r>
              <a:rPr dirty="0" spc="-5"/>
              <a:t>to</a:t>
            </a:r>
            <a:r>
              <a:rPr dirty="0" spc="220"/>
              <a:t> </a:t>
            </a:r>
            <a:r>
              <a:rPr dirty="0" spc="-5"/>
              <a:t>the</a:t>
            </a:r>
            <a:r>
              <a:rPr dirty="0" spc="220"/>
              <a:t> </a:t>
            </a:r>
            <a:r>
              <a:rPr dirty="0"/>
              <a:t>database</a:t>
            </a:r>
            <a:r>
              <a:rPr dirty="0" spc="200"/>
              <a:t> </a:t>
            </a:r>
            <a:r>
              <a:rPr dirty="0"/>
              <a:t>with</a:t>
            </a:r>
            <a:r>
              <a:rPr dirty="0" spc="220"/>
              <a:t> </a:t>
            </a:r>
            <a:r>
              <a:rPr dirty="0"/>
              <a:t>all</a:t>
            </a:r>
            <a:r>
              <a:rPr dirty="0" spc="215"/>
              <a:t> </a:t>
            </a:r>
            <a:r>
              <a:rPr dirty="0"/>
              <a:t>the</a:t>
            </a:r>
            <a:r>
              <a:rPr dirty="0" spc="215"/>
              <a:t> </a:t>
            </a:r>
            <a:r>
              <a:rPr dirty="0" spc="-5"/>
              <a:t>required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details</a:t>
            </a:r>
            <a:r>
              <a:rPr dirty="0" spc="2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it</a:t>
            </a:r>
            <a:r>
              <a:rPr dirty="0" spc="25"/>
              <a:t> </a:t>
            </a:r>
            <a:r>
              <a:rPr dirty="0" spc="-10"/>
              <a:t>will</a:t>
            </a:r>
            <a:r>
              <a:rPr dirty="0" spc="15"/>
              <a:t> </a:t>
            </a:r>
            <a:r>
              <a:rPr dirty="0" spc="-5"/>
              <a:t>generate</a:t>
            </a:r>
            <a:r>
              <a:rPr dirty="0" spc="35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 spc="-10"/>
              <a:t>QR </a:t>
            </a:r>
            <a:r>
              <a:rPr dirty="0" spc="-5"/>
              <a:t>code</a:t>
            </a:r>
            <a:r>
              <a:rPr dirty="0" spc="15"/>
              <a:t> </a:t>
            </a:r>
            <a:r>
              <a:rPr dirty="0" spc="-5"/>
              <a:t>as</a:t>
            </a:r>
            <a:r>
              <a:rPr dirty="0"/>
              <a:t> </a:t>
            </a:r>
            <a:r>
              <a:rPr dirty="0" spc="-5"/>
              <a:t>shown</a:t>
            </a:r>
            <a:r>
              <a:rPr dirty="0" spc="10"/>
              <a:t> </a:t>
            </a:r>
            <a:r>
              <a:rPr dirty="0" spc="-5"/>
              <a:t>in</a:t>
            </a:r>
            <a:r>
              <a:rPr dirty="0"/>
              <a:t> fig.</a:t>
            </a:r>
            <a:r>
              <a:rPr dirty="0" spc="10"/>
              <a:t> </a:t>
            </a:r>
            <a:r>
              <a:rPr dirty="0" spc="-5"/>
              <a:t>3.9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544" y="719327"/>
            <a:ext cx="3486911" cy="16443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3974" y="2383917"/>
            <a:ext cx="843597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16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</a:t>
            </a:r>
            <a:r>
              <a:rPr dirty="0" sz="1400">
                <a:latin typeface="Times New Roman"/>
                <a:cs typeface="Times New Roman"/>
              </a:rPr>
              <a:t>gure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3</a:t>
            </a:r>
            <a:r>
              <a:rPr dirty="0" sz="1400" spc="-5">
                <a:latin typeface="Times New Roman"/>
                <a:cs typeface="Times New Roman"/>
              </a:rPr>
              <a:t>.</a:t>
            </a:r>
            <a:r>
              <a:rPr dirty="0" sz="1400">
                <a:latin typeface="Times New Roman"/>
                <a:cs typeface="Times New Roman"/>
              </a:rPr>
              <a:t>9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dd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Sel</a:t>
            </a:r>
            <a:r>
              <a:rPr dirty="0" sz="1400">
                <a:latin typeface="Times New Roman"/>
                <a:cs typeface="Times New Roman"/>
              </a:rPr>
              <a:t>ler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consumer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history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page,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consumer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can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submit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their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get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list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algn="ctr" marR="63258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products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bought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 </a:t>
            </a:r>
            <a:r>
              <a:rPr dirty="0" sz="1600" spc="-10">
                <a:latin typeface="Times New Roman"/>
                <a:cs typeface="Times New Roman"/>
              </a:rPr>
              <a:t>them.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4327" y="2935223"/>
            <a:ext cx="3895344" cy="1868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18282" y="4803444"/>
            <a:ext cx="31877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3.10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Consumer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History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233" y="205486"/>
            <a:ext cx="2608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QR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generated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previous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104" y="205486"/>
            <a:ext cx="562483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This</a:t>
            </a:r>
            <a:r>
              <a:rPr dirty="0" spc="125"/>
              <a:t> </a:t>
            </a:r>
            <a:r>
              <a:rPr dirty="0" spc="-5"/>
              <a:t>is</a:t>
            </a:r>
            <a:r>
              <a:rPr dirty="0" spc="135"/>
              <a:t> </a:t>
            </a:r>
            <a:r>
              <a:rPr dirty="0" spc="-5"/>
              <a:t>the</a:t>
            </a:r>
            <a:r>
              <a:rPr dirty="0" spc="140"/>
              <a:t> </a:t>
            </a:r>
            <a:r>
              <a:rPr dirty="0"/>
              <a:t>sell</a:t>
            </a:r>
            <a:r>
              <a:rPr dirty="0" spc="120"/>
              <a:t> </a:t>
            </a:r>
            <a:r>
              <a:rPr dirty="0"/>
              <a:t>product</a:t>
            </a:r>
            <a:r>
              <a:rPr dirty="0" spc="125"/>
              <a:t> </a:t>
            </a:r>
            <a:r>
              <a:rPr dirty="0" spc="-5"/>
              <a:t>to</a:t>
            </a:r>
            <a:r>
              <a:rPr dirty="0" spc="130"/>
              <a:t> </a:t>
            </a:r>
            <a:r>
              <a:rPr dirty="0"/>
              <a:t>seller</a:t>
            </a:r>
            <a:r>
              <a:rPr dirty="0" spc="130"/>
              <a:t> </a:t>
            </a:r>
            <a:r>
              <a:rPr dirty="0" spc="-5"/>
              <a:t>page,</a:t>
            </a:r>
            <a:r>
              <a:rPr dirty="0" spc="125"/>
              <a:t> </a:t>
            </a:r>
            <a:r>
              <a:rPr dirty="0" spc="-5"/>
              <a:t>where</a:t>
            </a:r>
            <a:r>
              <a:rPr dirty="0" spc="130"/>
              <a:t> </a:t>
            </a:r>
            <a:r>
              <a:rPr dirty="0" spc="-5"/>
              <a:t>Manufacturer</a:t>
            </a:r>
            <a:r>
              <a:rPr dirty="0" spc="125"/>
              <a:t> </a:t>
            </a:r>
            <a:r>
              <a:rPr dirty="0" spc="-5"/>
              <a:t>can</a:t>
            </a:r>
            <a:r>
              <a:rPr dirty="0" spc="135"/>
              <a:t> </a:t>
            </a:r>
            <a:r>
              <a:rPr dirty="0" spc="-5"/>
              <a:t>add </a:t>
            </a:r>
            <a:r>
              <a:rPr dirty="0" spc="-385"/>
              <a:t> </a:t>
            </a:r>
            <a:r>
              <a:rPr dirty="0" spc="-5"/>
              <a:t>step</a:t>
            </a:r>
            <a:r>
              <a:rPr dirty="0" spc="2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5"/>
              <a:t>seller</a:t>
            </a:r>
            <a:r>
              <a:rPr dirty="0" spc="40"/>
              <a:t> </a:t>
            </a:r>
            <a:r>
              <a:rPr dirty="0" spc="-5"/>
              <a:t>code</a:t>
            </a:r>
            <a:r>
              <a:rPr dirty="0"/>
              <a:t> </a:t>
            </a:r>
            <a:r>
              <a:rPr dirty="0" spc="-5"/>
              <a:t>to</a:t>
            </a:r>
            <a:r>
              <a:rPr dirty="0" spc="20"/>
              <a:t> </a:t>
            </a:r>
            <a:r>
              <a:rPr dirty="0" spc="-5"/>
              <a:t>whom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product</a:t>
            </a:r>
            <a:r>
              <a:rPr dirty="0" spc="20"/>
              <a:t> </a:t>
            </a:r>
            <a:r>
              <a:rPr dirty="0" spc="-5"/>
              <a:t>authority</a:t>
            </a:r>
            <a:r>
              <a:rPr dirty="0" spc="30"/>
              <a:t> </a:t>
            </a:r>
            <a:r>
              <a:rPr dirty="0" spc="-5"/>
              <a:t>should</a:t>
            </a:r>
            <a:r>
              <a:rPr dirty="0"/>
              <a:t> be</a:t>
            </a:r>
            <a:r>
              <a:rPr dirty="0" spc="10"/>
              <a:t> </a:t>
            </a:r>
            <a:r>
              <a:rPr dirty="0" spc="-5"/>
              <a:t>given.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4585" y="4580331"/>
            <a:ext cx="2788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3.11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Seller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907" y="763523"/>
            <a:ext cx="4520184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This</a:t>
            </a:r>
            <a:r>
              <a:rPr dirty="0" spc="75"/>
              <a:t> </a:t>
            </a:r>
            <a:r>
              <a:rPr dirty="0" spc="-5"/>
              <a:t>is</a:t>
            </a:r>
            <a:r>
              <a:rPr dirty="0" spc="90"/>
              <a:t> </a:t>
            </a:r>
            <a:r>
              <a:rPr dirty="0" spc="-5"/>
              <a:t>the</a:t>
            </a:r>
            <a:r>
              <a:rPr dirty="0" spc="85"/>
              <a:t> </a:t>
            </a:r>
            <a:r>
              <a:rPr dirty="0"/>
              <a:t>sell</a:t>
            </a:r>
            <a:r>
              <a:rPr dirty="0" spc="80"/>
              <a:t> </a:t>
            </a:r>
            <a:r>
              <a:rPr dirty="0"/>
              <a:t>product</a:t>
            </a:r>
            <a:r>
              <a:rPr dirty="0" spc="75"/>
              <a:t> </a:t>
            </a:r>
            <a:r>
              <a:rPr dirty="0" spc="-5"/>
              <a:t>to</a:t>
            </a:r>
            <a:r>
              <a:rPr dirty="0" spc="80"/>
              <a:t> </a:t>
            </a:r>
            <a:r>
              <a:rPr dirty="0" spc="-5"/>
              <a:t>consumer</a:t>
            </a:r>
            <a:r>
              <a:rPr dirty="0" spc="90"/>
              <a:t> </a:t>
            </a:r>
            <a:r>
              <a:rPr dirty="0" spc="-5"/>
              <a:t>page,</a:t>
            </a:r>
            <a:r>
              <a:rPr dirty="0" spc="75"/>
              <a:t> </a:t>
            </a:r>
            <a:r>
              <a:rPr dirty="0" spc="-5"/>
              <a:t>where</a:t>
            </a:r>
            <a:r>
              <a:rPr dirty="0" spc="75"/>
              <a:t> </a:t>
            </a:r>
            <a:r>
              <a:rPr dirty="0"/>
              <a:t>Seller</a:t>
            </a:r>
            <a:r>
              <a:rPr dirty="0" spc="90"/>
              <a:t> </a:t>
            </a:r>
            <a:r>
              <a:rPr dirty="0" spc="-10"/>
              <a:t>can</a:t>
            </a:r>
            <a:r>
              <a:rPr dirty="0" spc="75"/>
              <a:t> </a:t>
            </a:r>
            <a:r>
              <a:rPr dirty="0" spc="-5"/>
              <a:t>add</a:t>
            </a:r>
            <a:r>
              <a:rPr dirty="0" spc="170"/>
              <a:t> </a:t>
            </a:r>
            <a:r>
              <a:rPr dirty="0" spc="-10"/>
              <a:t>QR</a:t>
            </a:r>
            <a:r>
              <a:rPr dirty="0" spc="80"/>
              <a:t> </a:t>
            </a:r>
            <a:r>
              <a:rPr dirty="0" spc="-5"/>
              <a:t>code</a:t>
            </a:r>
            <a:r>
              <a:rPr dirty="0" spc="85"/>
              <a:t> </a:t>
            </a:r>
            <a:r>
              <a:rPr dirty="0" spc="-5"/>
              <a:t>generated</a:t>
            </a:r>
            <a:r>
              <a:rPr dirty="0" spc="100"/>
              <a:t> </a:t>
            </a:r>
            <a:r>
              <a:rPr dirty="0" spc="-5"/>
              <a:t>in</a:t>
            </a:r>
            <a:r>
              <a:rPr dirty="0" spc="85"/>
              <a:t> </a:t>
            </a:r>
            <a:r>
              <a:rPr dirty="0"/>
              <a:t>previous</a:t>
            </a:r>
            <a:r>
              <a:rPr dirty="0" spc="85"/>
              <a:t> </a:t>
            </a:r>
            <a:r>
              <a:rPr dirty="0" spc="-5"/>
              <a:t>step </a:t>
            </a:r>
            <a:r>
              <a:rPr dirty="0" spc="-38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10"/>
              <a:t>consumer</a:t>
            </a:r>
            <a:r>
              <a:rPr dirty="0" spc="45"/>
              <a:t> </a:t>
            </a:r>
            <a:r>
              <a:rPr dirty="0" spc="-5"/>
              <a:t>code</a:t>
            </a:r>
            <a:r>
              <a:rPr dirty="0" spc="10"/>
              <a:t> </a:t>
            </a:r>
            <a:r>
              <a:rPr dirty="0" spc="-5"/>
              <a:t>to</a:t>
            </a:r>
            <a:r>
              <a:rPr dirty="0" spc="5"/>
              <a:t> </a:t>
            </a:r>
            <a:r>
              <a:rPr dirty="0" spc="-5"/>
              <a:t>whom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product</a:t>
            </a:r>
            <a:r>
              <a:rPr dirty="0"/>
              <a:t> </a:t>
            </a:r>
            <a:r>
              <a:rPr dirty="0" spc="-5"/>
              <a:t>authority</a:t>
            </a:r>
            <a:r>
              <a:rPr dirty="0" spc="30"/>
              <a:t> </a:t>
            </a:r>
            <a:r>
              <a:rPr dirty="0" spc="-5"/>
              <a:t>should</a:t>
            </a:r>
            <a:r>
              <a:rPr dirty="0" spc="5"/>
              <a:t> </a:t>
            </a:r>
            <a:r>
              <a:rPr dirty="0"/>
              <a:t>be</a:t>
            </a:r>
            <a:r>
              <a:rPr dirty="0" spc="-5"/>
              <a:t> given.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707" y="783336"/>
            <a:ext cx="5279136" cy="3749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04185" y="4580331"/>
            <a:ext cx="311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Figure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3.12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Consumer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2656408"/>
            <a:ext cx="247777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4.</a:t>
            </a:r>
            <a:r>
              <a:rPr dirty="0" sz="4200" spc="-80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spc="-45" b="1">
                <a:solidFill>
                  <a:srgbClr val="FFFAEF"/>
                </a:solidFill>
                <a:latin typeface="Arial"/>
                <a:cs typeface="Arial"/>
              </a:rPr>
              <a:t>Testing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0700" y="421004"/>
            <a:ext cx="25755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4.1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Unit</a:t>
            </a:r>
            <a:r>
              <a:rPr dirty="0" sz="3000" spc="-85" b="1">
                <a:latin typeface="Times New Roman"/>
                <a:cs typeface="Times New Roman"/>
              </a:rPr>
              <a:t> </a:t>
            </a:r>
            <a:r>
              <a:rPr dirty="0" sz="3000" spc="-45" b="1">
                <a:latin typeface="Times New Roman"/>
                <a:cs typeface="Times New Roman"/>
              </a:rPr>
              <a:t>Testing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727" y="1013460"/>
            <a:ext cx="5012435" cy="3810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4790" y="4756200"/>
            <a:ext cx="10191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</a:t>
            </a:r>
            <a:r>
              <a:rPr dirty="0" sz="1400" spc="5">
                <a:latin typeface="Times New Roman"/>
                <a:cs typeface="Times New Roman"/>
              </a:rPr>
              <a:t>g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5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t</a:t>
            </a:r>
            <a:r>
              <a:rPr dirty="0" sz="1400">
                <a:latin typeface="Times New Roman"/>
                <a:cs typeface="Times New Roman"/>
              </a:rPr>
              <a:t>ca</a:t>
            </a:r>
            <a:r>
              <a:rPr dirty="0" sz="1400" spc="5">
                <a:latin typeface="Times New Roman"/>
                <a:cs typeface="Times New Roman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144" y="0"/>
                </a:lnTo>
              </a:path>
            </a:pathLst>
          </a:custGeom>
          <a:ln w="28956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822" y="2685364"/>
            <a:ext cx="78244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AEF"/>
                </a:solidFill>
                <a:latin typeface="Times New Roman"/>
                <a:cs typeface="Times New Roman"/>
              </a:rPr>
              <a:t>1.</a:t>
            </a:r>
            <a:r>
              <a:rPr dirty="0" sz="4000" spc="-15" b="1">
                <a:solidFill>
                  <a:srgbClr val="FFFAEF"/>
                </a:solidFill>
                <a:latin typeface="Times New Roman"/>
                <a:cs typeface="Times New Roman"/>
              </a:rPr>
              <a:t> Project</a:t>
            </a:r>
            <a:r>
              <a:rPr dirty="0" sz="4000" spc="-1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FAEF"/>
                </a:solidFill>
                <a:latin typeface="Times New Roman"/>
                <a:cs typeface="Times New Roman"/>
              </a:rPr>
              <a:t>Conception</a:t>
            </a:r>
            <a:r>
              <a:rPr dirty="0" sz="4000" spc="-1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FAEF"/>
                </a:solidFill>
                <a:latin typeface="Times New Roman"/>
                <a:cs typeface="Times New Roman"/>
              </a:rPr>
              <a:t>and</a:t>
            </a:r>
            <a:r>
              <a:rPr dirty="0" sz="4000" spc="-1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FAEF"/>
                </a:solidFill>
                <a:latin typeface="Times New Roman"/>
                <a:cs typeface="Times New Roman"/>
              </a:rPr>
              <a:t>Initiation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2656408"/>
            <a:ext cx="225044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5.</a:t>
            </a:r>
            <a:r>
              <a:rPr dirty="0" sz="4200" spc="-85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Result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017" y="343027"/>
            <a:ext cx="29940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5.1</a:t>
            </a:r>
            <a:r>
              <a:rPr dirty="0" sz="3000" spc="-85" b="1">
                <a:latin typeface="Times New Roman"/>
                <a:cs typeface="Times New Roman"/>
              </a:rPr>
              <a:t> </a:t>
            </a:r>
            <a:r>
              <a:rPr dirty="0" sz="3000" spc="-50" b="1">
                <a:latin typeface="Times New Roman"/>
                <a:cs typeface="Times New Roman"/>
              </a:rPr>
              <a:t>Verify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Product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272" y="1062354"/>
            <a:ext cx="797305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QR </a:t>
            </a:r>
            <a:r>
              <a:rPr dirty="0" sz="1600" spc="-5">
                <a:latin typeface="Times New Roman"/>
                <a:cs typeface="Times New Roman"/>
              </a:rPr>
              <a:t>codes plays a very important role in </a:t>
            </a:r>
            <a:r>
              <a:rPr dirty="0" sz="1600">
                <a:latin typeface="Times New Roman"/>
                <a:cs typeface="Times New Roman"/>
              </a:rPr>
              <a:t>determining </a:t>
            </a:r>
            <a:r>
              <a:rPr dirty="0" sz="1600" spc="-5">
                <a:latin typeface="Times New Roman"/>
                <a:cs typeface="Times New Roman"/>
              </a:rPr>
              <a:t>Genuine and </a:t>
            </a:r>
            <a:r>
              <a:rPr dirty="0" sz="1600">
                <a:latin typeface="Times New Roman"/>
                <a:cs typeface="Times New Roman"/>
              </a:rPr>
              <a:t>Fake products. </a:t>
            </a:r>
            <a:r>
              <a:rPr dirty="0" sz="1600" spc="-10">
                <a:latin typeface="Times New Roman"/>
                <a:cs typeface="Times New Roman"/>
              </a:rPr>
              <a:t>QR </a:t>
            </a:r>
            <a:r>
              <a:rPr dirty="0" sz="1600" spc="-5">
                <a:latin typeface="Times New Roman"/>
                <a:cs typeface="Times New Roman"/>
              </a:rPr>
              <a:t>code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generated in the </a:t>
            </a:r>
            <a:r>
              <a:rPr dirty="0" sz="1600">
                <a:latin typeface="Times New Roman"/>
                <a:cs typeface="Times New Roman"/>
              </a:rPr>
              <a:t>last step </a:t>
            </a:r>
            <a:r>
              <a:rPr dirty="0" sz="1600" spc="-5">
                <a:latin typeface="Times New Roman"/>
                <a:cs typeface="Times New Roman"/>
              </a:rPr>
              <a:t>should </a:t>
            </a:r>
            <a:r>
              <a:rPr dirty="0" sz="1600" spc="5">
                <a:latin typeface="Times New Roman"/>
                <a:cs typeface="Times New Roman"/>
              </a:rPr>
              <a:t>be </a:t>
            </a:r>
            <a:r>
              <a:rPr dirty="0" sz="1600">
                <a:latin typeface="Times New Roman"/>
                <a:cs typeface="Times New Roman"/>
              </a:rPr>
              <a:t>submitted </a:t>
            </a:r>
            <a:r>
              <a:rPr dirty="0" sz="1600" spc="-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fetch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product </a:t>
            </a:r>
            <a:r>
              <a:rPr dirty="0" sz="1600" spc="-5">
                <a:latin typeface="Times New Roman"/>
                <a:cs typeface="Times New Roman"/>
              </a:rPr>
              <a:t>id and the </a:t>
            </a:r>
            <a:r>
              <a:rPr dirty="0" sz="1600">
                <a:latin typeface="Times New Roman"/>
                <a:cs typeface="Times New Roman"/>
              </a:rPr>
              <a:t>by </a:t>
            </a:r>
            <a:r>
              <a:rPr dirty="0" sz="1600" spc="-5">
                <a:latin typeface="Times New Roman"/>
                <a:cs typeface="Times New Roman"/>
              </a:rPr>
              <a:t>providing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Consumer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 </a:t>
            </a:r>
            <a:r>
              <a:rPr dirty="0" sz="1600" spc="-10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check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product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sold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consumer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fake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9923" y="1865376"/>
            <a:ext cx="3805428" cy="28163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45585" y="4710176"/>
            <a:ext cx="17799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Fig.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Verify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899160"/>
            <a:ext cx="4108704" cy="37124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5407" y="4648606"/>
            <a:ext cx="4235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Fig.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Deploying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Smart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Contract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Blockchain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Network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899160"/>
            <a:ext cx="4489704" cy="37124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4672" y="4640986"/>
            <a:ext cx="2693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Uploaded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Blockchain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968" y="279653"/>
            <a:ext cx="52019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5.2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Smart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Contracts</a:t>
            </a:r>
            <a:r>
              <a:rPr dirty="0" sz="3000" spc="-1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and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Blocks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89" y="2016632"/>
            <a:ext cx="6425565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6.</a:t>
            </a:r>
            <a:r>
              <a:rPr dirty="0" sz="4200" spc="-30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Conclusion</a:t>
            </a:r>
            <a:r>
              <a:rPr dirty="0" sz="4200" spc="-75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and</a:t>
            </a:r>
            <a:r>
              <a:rPr dirty="0" sz="4200" spc="-25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Future </a:t>
            </a:r>
            <a:r>
              <a:rPr dirty="0" sz="4200" spc="-1150" b="1">
                <a:solidFill>
                  <a:srgbClr val="FFFAEF"/>
                </a:solidFill>
                <a:latin typeface="Arial"/>
                <a:cs typeface="Arial"/>
              </a:rPr>
              <a:t> </a:t>
            </a:r>
            <a:r>
              <a:rPr dirty="0" sz="4200" b="1">
                <a:solidFill>
                  <a:srgbClr val="FFFAEF"/>
                </a:solidFill>
                <a:latin typeface="Arial"/>
                <a:cs typeface="Arial"/>
              </a:rPr>
              <a:t>Scope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511809"/>
            <a:ext cx="53816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6.1</a:t>
            </a:r>
            <a:r>
              <a:rPr dirty="0" sz="3000" spc="-5" b="1">
                <a:latin typeface="Times New Roman"/>
                <a:cs typeface="Times New Roman"/>
              </a:rPr>
              <a:t> Conclusion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and </a:t>
            </a:r>
            <a:r>
              <a:rPr dirty="0" sz="3000" spc="-10" b="1">
                <a:latin typeface="Times New Roman"/>
                <a:cs typeface="Times New Roman"/>
              </a:rPr>
              <a:t>Future</a:t>
            </a:r>
            <a:r>
              <a:rPr dirty="0" sz="300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626" y="1258315"/>
            <a:ext cx="8002905" cy="314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secure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efficient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framework</a:t>
            </a:r>
            <a:r>
              <a:rPr dirty="0" sz="1800">
                <a:latin typeface="Times New Roman"/>
                <a:cs typeface="Times New Roman"/>
              </a:rPr>
              <a:t> 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authentification.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Useful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Seller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well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Consumer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maintain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transparent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secure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30"/>
              </a:spcBef>
            </a:pP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transaction.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Promising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future with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potential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revolutionize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way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verify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authenticity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online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transactions.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will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useful</a:t>
            </a:r>
            <a:r>
              <a:rPr dirty="0" sz="1800">
                <a:latin typeface="Times New Roman"/>
                <a:cs typeface="Times New Roman"/>
              </a:rPr>
              <a:t> to </a:t>
            </a:r>
            <a:r>
              <a:rPr dirty="0" sz="1800" spc="-5">
                <a:latin typeface="Times New Roman"/>
                <a:cs typeface="Times New Roman"/>
              </a:rPr>
              <a:t>make </a:t>
            </a:r>
            <a:r>
              <a:rPr dirty="0" sz="1800">
                <a:latin typeface="Times New Roman"/>
                <a:cs typeface="Times New Roman"/>
              </a:rPr>
              <a:t>a change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society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adopting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new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trend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E-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commerce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shopping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511809"/>
            <a:ext cx="1797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imes New Roman"/>
                <a:cs typeface="Times New Roman"/>
              </a:rPr>
              <a:t>Refe</a:t>
            </a:r>
            <a:r>
              <a:rPr dirty="0" sz="3000" spc="-50" b="1">
                <a:latin typeface="Times New Roman"/>
                <a:cs typeface="Times New Roman"/>
              </a:rPr>
              <a:t>r</a:t>
            </a:r>
            <a:r>
              <a:rPr dirty="0" sz="3000" spc="-5" b="1">
                <a:latin typeface="Times New Roman"/>
                <a:cs typeface="Times New Roman"/>
              </a:rPr>
              <a:t>ences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8308975" cy="286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[1]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B.Prabhu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Shankar,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Dr.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R.Jayavadivel,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"A</a:t>
            </a:r>
            <a:r>
              <a:rPr dirty="0" sz="1800" spc="-5">
                <a:latin typeface="Times New Roman"/>
                <a:cs typeface="Times New Roman"/>
              </a:rPr>
              <a:t> Survey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Counterfeit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Detection", International </a:t>
            </a:r>
            <a:r>
              <a:rPr dirty="0" sz="1800">
                <a:latin typeface="Times New Roman"/>
                <a:cs typeface="Times New Roman"/>
              </a:rPr>
              <a:t>Journal of </a:t>
            </a:r>
            <a:r>
              <a:rPr dirty="0" sz="1800" spc="-5">
                <a:latin typeface="Times New Roman"/>
                <a:cs typeface="Times New Roman"/>
              </a:rPr>
              <a:t>Scientific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Technology </a:t>
            </a:r>
            <a:r>
              <a:rPr dirty="0" sz="1800" spc="-5">
                <a:latin typeface="Times New Roman"/>
                <a:cs typeface="Times New Roman"/>
              </a:rPr>
              <a:t>Research </a:t>
            </a:r>
            <a:r>
              <a:rPr dirty="0" sz="1800" spc="-40">
                <a:latin typeface="Times New Roman"/>
                <a:cs typeface="Times New Roman"/>
              </a:rPr>
              <a:t>Volume </a:t>
            </a:r>
            <a:r>
              <a:rPr dirty="0" sz="1800" spc="-10">
                <a:latin typeface="Times New Roman"/>
                <a:cs typeface="Times New Roman"/>
              </a:rPr>
              <a:t>8, </a:t>
            </a:r>
            <a:r>
              <a:rPr dirty="0" sz="1800">
                <a:latin typeface="Times New Roman"/>
                <a:cs typeface="Times New Roman"/>
              </a:rPr>
              <a:t>12,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December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2019.</a:t>
            </a:r>
            <a:endParaRPr sz="18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14999"/>
              </a:lnSpc>
              <a:buFont typeface="Arial MT"/>
              <a:buChar char="●"/>
              <a:tabLst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[2]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Chen;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Rui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Shi;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Zhuangyu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Ren;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Jiaqi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Yan;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Yani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Shi;</a:t>
            </a:r>
            <a:r>
              <a:rPr dirty="0" sz="1800" spc="-5">
                <a:latin typeface="Times New Roman"/>
                <a:cs typeface="Times New Roman"/>
              </a:rPr>
              <a:t> Jinyu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Zhang,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"A </a:t>
            </a:r>
            <a:r>
              <a:rPr dirty="0" sz="1800" spc="-5">
                <a:latin typeface="Times New Roman"/>
                <a:cs typeface="Times New Roman"/>
              </a:rPr>
              <a:t> Blockchain-Based Supply Chain Quality Management Framework",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2017 </a:t>
            </a:r>
            <a:r>
              <a:rPr dirty="0" sz="1800">
                <a:latin typeface="Times New Roman"/>
                <a:cs typeface="Times New Roman"/>
              </a:rPr>
              <a:t>IEEE 14th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International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Conference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E-Business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Engineering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(ICEBE),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04-06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November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2019.</a:t>
            </a:r>
            <a:endParaRPr sz="1800">
              <a:latin typeface="Times New Roman"/>
              <a:cs typeface="Times New Roman"/>
            </a:endParaRPr>
          </a:p>
          <a:p>
            <a:pPr algn="just"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[3]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Jinhua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Ma;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Shih-Ya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Lin;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Xin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Chen;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Hung-Min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Sun;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Yeh-Cheng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Chen;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Huaxiong</a:t>
            </a:r>
            <a:endParaRPr sz="1800">
              <a:latin typeface="Times New Roman"/>
              <a:cs typeface="Times New Roman"/>
            </a:endParaRPr>
          </a:p>
          <a:p>
            <a:pPr algn="just" marL="355600" marR="63500">
              <a:lnSpc>
                <a:spcPct val="114999"/>
              </a:lnSpc>
              <a:spcBef>
                <a:spcPts val="5"/>
              </a:spcBef>
            </a:pPr>
            <a:r>
              <a:rPr dirty="0" sz="1800" spc="-35">
                <a:latin typeface="Times New Roman"/>
                <a:cs typeface="Times New Roman"/>
              </a:rPr>
              <a:t>Wang,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"A Blockchain-Based Application System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Product Anti-Counterfeiting", </a:t>
            </a:r>
            <a:r>
              <a:rPr dirty="0" sz="1800">
                <a:latin typeface="Times New Roman"/>
                <a:cs typeface="Times New Roman"/>
              </a:rPr>
              <a:t> IEEE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Volume: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8), 06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February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0285"/>
            <a:ext cx="2949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imes New Roman"/>
                <a:cs typeface="Times New Roman"/>
              </a:rPr>
              <a:t>Paper</a:t>
            </a:r>
            <a:r>
              <a:rPr dirty="0" sz="3000" spc="-8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Publication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855" y="1197355"/>
            <a:ext cx="83629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Paper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entitled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“Eshop: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Comprehensive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Blockchain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based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Web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Framework</a:t>
            </a:r>
            <a:r>
              <a:rPr dirty="0" sz="1800">
                <a:latin typeface="Times New Roman"/>
                <a:cs typeface="Times New Roman"/>
              </a:rPr>
              <a:t> 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E-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Commerce” is submitted </a:t>
            </a:r>
            <a:r>
              <a:rPr dirty="0" sz="1800">
                <a:latin typeface="Times New Roman"/>
                <a:cs typeface="Times New Roman"/>
              </a:rPr>
              <a:t>at </a:t>
            </a:r>
            <a:r>
              <a:rPr dirty="0" sz="1800" spc="-5">
                <a:latin typeface="Times New Roman"/>
                <a:cs typeface="Times New Roman"/>
              </a:rPr>
              <a:t>“7th </a:t>
            </a:r>
            <a:r>
              <a:rPr dirty="0" sz="1800">
                <a:latin typeface="Times New Roman"/>
                <a:cs typeface="Times New Roman"/>
              </a:rPr>
              <a:t>Edition </a:t>
            </a:r>
            <a:r>
              <a:rPr dirty="0" sz="1800" spc="-5">
                <a:latin typeface="Times New Roman"/>
                <a:cs typeface="Times New Roman"/>
              </a:rPr>
              <a:t>Of ITC (IEEE International </a:t>
            </a:r>
            <a:r>
              <a:rPr dirty="0" sz="1800" spc="-35">
                <a:latin typeface="Times New Roman"/>
                <a:cs typeface="Times New Roman"/>
              </a:rPr>
              <a:t>Test </a:t>
            </a:r>
            <a:r>
              <a:rPr dirty="0" sz="1800" spc="-5">
                <a:latin typeface="Times New Roman"/>
                <a:cs typeface="Times New Roman"/>
              </a:rPr>
              <a:t>Conference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 2023)”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“Sakshi Shinde, </a:t>
            </a:r>
            <a:r>
              <a:rPr dirty="0" sz="1800">
                <a:latin typeface="Times New Roman"/>
                <a:cs typeface="Times New Roman"/>
              </a:rPr>
              <a:t>Anurag </a:t>
            </a:r>
            <a:r>
              <a:rPr dirty="0" sz="1800" spc="-5">
                <a:latin typeface="Times New Roman"/>
                <a:cs typeface="Times New Roman"/>
              </a:rPr>
              <a:t>Singh, </a:t>
            </a:r>
            <a:r>
              <a:rPr dirty="0" sz="1800">
                <a:latin typeface="Times New Roman"/>
                <a:cs typeface="Times New Roman"/>
              </a:rPr>
              <a:t>Shubhangi </a:t>
            </a:r>
            <a:r>
              <a:rPr dirty="0" sz="1800" spc="-5">
                <a:latin typeface="Times New Roman"/>
                <a:cs typeface="Times New Roman"/>
              </a:rPr>
              <a:t>Lanke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Prof. </a:t>
            </a:r>
            <a:r>
              <a:rPr dirty="0" sz="1800">
                <a:latin typeface="Times New Roman"/>
                <a:cs typeface="Times New Roman"/>
              </a:rPr>
              <a:t>Manjusha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Kashilkar.”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653360"/>
            <a:ext cx="254190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solidFill>
                  <a:srgbClr val="FFFAEF"/>
                </a:solidFill>
                <a:latin typeface="Times New Roman"/>
                <a:cs typeface="Times New Roman"/>
              </a:rPr>
              <a:t>Thank</a:t>
            </a:r>
            <a:r>
              <a:rPr dirty="0" sz="4200" spc="-23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200" spc="-160" b="1">
                <a:solidFill>
                  <a:srgbClr val="FFFAEF"/>
                </a:solidFill>
                <a:latin typeface="Times New Roman"/>
                <a:cs typeface="Times New Roman"/>
              </a:rPr>
              <a:t>You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19932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1.1</a:t>
            </a:r>
            <a:r>
              <a:rPr dirty="0" sz="3000" spc="-17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Abstract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8252459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Counterfeit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play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important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role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manufacturing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industries.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affects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companies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name,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sales,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profit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companies.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14999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Blockchain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technology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identification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real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fake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identification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throughout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supply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chain,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functional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blockchain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preventing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counterfeiting.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23101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1.2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Objectives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573784"/>
            <a:ext cx="8251190" cy="250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everyone's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original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safe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portal.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14999"/>
              </a:lnSpc>
              <a:buFont typeface="Arial MT"/>
              <a:buChar char="●"/>
              <a:tabLst>
                <a:tab pos="355600" algn="l"/>
                <a:tab pos="356235" algn="l"/>
                <a:tab pos="732155" algn="l"/>
                <a:tab pos="1629410" algn="l"/>
                <a:tab pos="2045970" algn="l"/>
                <a:tab pos="2882900" algn="l"/>
                <a:tab pos="3627754" algn="l"/>
                <a:tab pos="4260215" algn="l"/>
                <a:tab pos="5480050" algn="l"/>
                <a:tab pos="6022340" algn="l"/>
                <a:tab pos="6489065" algn="l"/>
                <a:tab pos="7795259" algn="l"/>
              </a:tabLst>
            </a:pPr>
            <a:r>
              <a:rPr dirty="0" sz="1800" spc="-12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	improve	the	product	supp</a:t>
            </a:r>
            <a:r>
              <a:rPr dirty="0" sz="1800" spc="-1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y	ch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in	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 spc="-25">
                <a:latin typeface="Times New Roman"/>
                <a:cs typeface="Times New Roman"/>
              </a:rPr>
              <a:t>s</a:t>
            </a:r>
            <a:r>
              <a:rPr dirty="0" sz="1800" spc="10">
                <a:latin typeface="Times New Roman"/>
                <a:cs typeface="Times New Roman"/>
              </a:rPr>
              <a:t>y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em</a:t>
            </a:r>
            <a:r>
              <a:rPr dirty="0" sz="1800" spc="5">
                <a:latin typeface="Times New Roman"/>
                <a:cs typeface="Times New Roman"/>
              </a:rPr>
              <a:t>'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	trust	and	tr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nsparen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y	f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om  </a:t>
            </a:r>
            <a:r>
              <a:rPr dirty="0" sz="1800">
                <a:latin typeface="Times New Roman"/>
                <a:cs typeface="Times New Roman"/>
              </a:rPr>
              <a:t>manufacturer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consumers.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QR </a:t>
            </a:r>
            <a:r>
              <a:rPr dirty="0" sz="180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prevent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consumer</a:t>
            </a:r>
            <a:r>
              <a:rPr dirty="0" sz="1800">
                <a:latin typeface="Times New Roman"/>
                <a:cs typeface="Times New Roman"/>
              </a:rPr>
              <a:t> 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receiving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counterfeit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132029"/>
            <a:ext cx="3564254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1.3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Literature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Review</a:t>
            </a:r>
            <a:endParaRPr sz="3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820" y="671830"/>
          <a:ext cx="7720965" cy="428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/>
                <a:gridCol w="2117725"/>
                <a:gridCol w="4260850"/>
                <a:gridCol w="803275"/>
              </a:tblGrid>
              <a:tr h="8656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Findings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41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ey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Counte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rf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eit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Detection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Counterfeit products are growing exponentially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enormous amount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 online and black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market. This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paper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discusses various techniques for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identifying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counterfeit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products.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2019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3042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6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lockcha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Based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Supply Chain Quality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Framework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The proposed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framework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provides a theoretical basis for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supply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chain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 blockchain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technology.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It provides 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foundation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develop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theories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4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resource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distributed,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organizations.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2019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1581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606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Bl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Bas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ed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dirty="0" sz="14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duct</a:t>
                      </a:r>
                      <a:r>
                        <a:rPr dirty="0" sz="1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Counterfeiting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07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products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anti-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counterfeiting,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 that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way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manufacturers can use this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to provide genuine products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without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having to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manage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direct-operated stores,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significantly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assurance.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2020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026" y="511809"/>
            <a:ext cx="37109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1.4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Problem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Definition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17167"/>
            <a:ext cx="8252459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-60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ensure the </a:t>
            </a:r>
            <a:r>
              <a:rPr dirty="0" sz="1800" spc="-5">
                <a:latin typeface="Times New Roman"/>
                <a:cs typeface="Times New Roman"/>
              </a:rPr>
              <a:t>identification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real </a:t>
            </a:r>
            <a:r>
              <a:rPr dirty="0" sz="1800">
                <a:latin typeface="Times New Roman"/>
                <a:cs typeface="Times New Roman"/>
              </a:rPr>
              <a:t>products </a:t>
            </a:r>
            <a:r>
              <a:rPr dirty="0" sz="1800" spc="-5">
                <a:latin typeface="Times New Roman"/>
                <a:cs typeface="Times New Roman"/>
              </a:rPr>
              <a:t>throughout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supply chain 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E-commerce </a:t>
            </a:r>
            <a:r>
              <a:rPr dirty="0" sz="1800">
                <a:latin typeface="Times New Roman"/>
                <a:cs typeface="Times New Roman"/>
              </a:rPr>
              <a:t> platform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-5">
                <a:latin typeface="Times New Roman"/>
                <a:cs typeface="Times New Roman"/>
              </a:rPr>
              <a:t> using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functional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blockchain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technology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preventing</a:t>
            </a:r>
            <a:r>
              <a:rPr dirty="0" sz="1800">
                <a:latin typeface="Times New Roman"/>
                <a:cs typeface="Times New Roman"/>
              </a:rPr>
              <a:t> product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counterfeiting.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1.5</a:t>
            </a:r>
            <a:r>
              <a:rPr dirty="0" sz="3000" spc="-7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58315"/>
            <a:ext cx="6925309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useful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transparency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throughout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chain.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managed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controlled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new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 because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adoptability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the</a:t>
            </a:r>
            <a:r>
              <a:rPr dirty="0" sz="1800" spc="-5">
                <a:latin typeface="Times New Roman"/>
                <a:cs typeface="Times New Roman"/>
              </a:rPr>
              <a:t> process.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511809"/>
            <a:ext cx="3379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1.6</a:t>
            </a:r>
            <a:r>
              <a:rPr dirty="0" sz="3000" spc="-85" b="1">
                <a:latin typeface="Times New Roman"/>
                <a:cs typeface="Times New Roman"/>
              </a:rPr>
              <a:t> </a:t>
            </a:r>
            <a:r>
              <a:rPr dirty="0" sz="3000" spc="-30" b="1">
                <a:latin typeface="Times New Roman"/>
                <a:cs typeface="Times New Roman"/>
              </a:rPr>
              <a:t>Technology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stack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1259839"/>
            <a:ext cx="4658995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Frontend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:-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Html</a:t>
            </a:r>
            <a:r>
              <a:rPr dirty="0" sz="2000">
                <a:latin typeface="Times New Roman"/>
                <a:cs typeface="Times New Roman"/>
              </a:rPr>
              <a:t> 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CSS,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JavaScript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2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Blockchain:-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Ethereum,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Solidity,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Ganache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2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:-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Visual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PowerPoint Presentation</dc:title>
  <dcterms:created xsi:type="dcterms:W3CDTF">2023-05-03T17:09:02Z</dcterms:created>
  <dcterms:modified xsi:type="dcterms:W3CDTF">2023-05-03T17:09:02Z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2023-05-03T00:00:00Z</vt:filetime>
  </property>
</Properties>
</file>