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1"/>
  </p:notesMasterIdLst>
  <p:sldIdLst>
    <p:sldId id="256" r:id="rId3"/>
    <p:sldId id="257" r:id="rId4"/>
    <p:sldId id="258" r:id="rId5"/>
    <p:sldId id="259" r:id="rId6"/>
    <p:sldId id="260" r:id="rId7"/>
    <p:sldId id="261" r:id="rId8"/>
    <p:sldId id="280" r:id="rId9"/>
    <p:sldId id="262" r:id="rId10"/>
    <p:sldId id="263" r:id="rId11"/>
    <p:sldId id="264" r:id="rId12"/>
    <p:sldId id="265" r:id="rId13"/>
    <p:sldId id="266" r:id="rId14"/>
    <p:sldId id="267" r:id="rId15"/>
    <p:sldId id="268" r:id="rId16"/>
    <p:sldId id="269" r:id="rId17"/>
    <p:sldId id="270" r:id="rId18"/>
    <p:sldId id="271" r:id="rId19"/>
    <p:sldId id="272" r:id="rId20"/>
    <p:sldId id="279" r:id="rId21"/>
    <p:sldId id="281" r:id="rId22"/>
    <p:sldId id="273" r:id="rId23"/>
    <p:sldId id="274" r:id="rId24"/>
    <p:sldId id="282" r:id="rId25"/>
    <p:sldId id="283" r:id="rId26"/>
    <p:sldId id="275" r:id="rId27"/>
    <p:sldId id="276" r:id="rId28"/>
    <p:sldId id="277" r:id="rId29"/>
    <p:sldId id="278" r:id="rId30"/>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77007" autoAdjust="0"/>
  </p:normalViewPr>
  <p:slideViewPr>
    <p:cSldViewPr snapToGrid="0">
      <p:cViewPr varScale="1">
        <p:scale>
          <a:sx n="74" d="100"/>
          <a:sy n="74" d="100"/>
        </p:scale>
        <p:origin x="12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993E3BC7-FD16-4B24-BDFA-4E2E865A6136}" type="datetimeFigureOut">
              <a:rPr lang="en-IN" smtClean="0"/>
              <a:t>03-05-2023</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0E9888E6-1B72-431F-8387-A0F42ECF4CB3}" type="slidenum">
              <a:rPr lang="en-IN" smtClean="0"/>
              <a:t>‹#›</a:t>
            </a:fld>
            <a:endParaRPr lang="en-IN"/>
          </a:p>
        </p:txBody>
      </p:sp>
    </p:spTree>
    <p:extLst>
      <p:ext uri="{BB962C8B-B14F-4D97-AF65-F5344CB8AC3E}">
        <p14:creationId xmlns:p14="http://schemas.microsoft.com/office/powerpoint/2010/main" val="611702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E9888E6-1B72-431F-8387-A0F42ECF4CB3}" type="slidenum">
              <a:rPr lang="en-IN" smtClean="0"/>
              <a:t>22</a:t>
            </a:fld>
            <a:endParaRPr lang="en-IN"/>
          </a:p>
        </p:txBody>
      </p:sp>
    </p:spTree>
    <p:extLst>
      <p:ext uri="{BB962C8B-B14F-4D97-AF65-F5344CB8AC3E}">
        <p14:creationId xmlns:p14="http://schemas.microsoft.com/office/powerpoint/2010/main" val="809797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2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3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3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3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3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3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3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3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3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4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5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5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5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6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7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7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7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7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7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7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7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7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 name="CustomShape 1"/>
          <p:cNvSpPr/>
          <p:nvPr/>
        </p:nvSpPr>
        <p:spPr>
          <a:xfrm>
            <a:off x="0" y="0"/>
            <a:ext cx="9143280" cy="171108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5" name="CustomShape 2"/>
          <p:cNvSpPr/>
          <p:nvPr/>
        </p:nvSpPr>
        <p:spPr>
          <a:xfrm>
            <a:off x="641880" y="3597480"/>
            <a:ext cx="389520" cy="360"/>
          </a:xfrm>
          <a:custGeom>
            <a:avLst/>
            <a:gdLst/>
            <a:ahLst/>
            <a:cxnLst/>
            <a:rect l="l" t="t" r="r" b="b"/>
            <a:pathLst>
              <a:path w="21600" h="21600">
                <a:moveTo>
                  <a:pt x="0" y="0"/>
                </a:moveTo>
                <a:lnTo>
                  <a:pt x="21600" y="21600"/>
                </a:lnTo>
              </a:path>
            </a:pathLst>
          </a:custGeom>
          <a:noFill/>
          <a:ln w="28440">
            <a:solidFill>
              <a:schemeClr val="accent1"/>
            </a:solidFill>
            <a:round/>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a:rPr>
              <a:t>Click to edit the title text format</a:t>
            </a:r>
          </a:p>
        </p:txBody>
      </p:sp>
      <p:sp>
        <p:nvSpPr>
          <p:cNvPr id="3"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latin typeface="Arial"/>
              </a:rPr>
              <a:t>Second Outline Level</a:t>
            </a:r>
          </a:p>
          <a:p>
            <a:pPr marL="1296000" lvl="2" indent="-288000">
              <a:spcBef>
                <a:spcPts val="850"/>
              </a:spcBef>
              <a:buClr>
                <a:srgbClr val="FFFFFF"/>
              </a:buClr>
              <a:buSzPct val="45000"/>
              <a:buFont typeface="Wingdings" charset="2"/>
              <a:buChar char=""/>
            </a:pPr>
            <a:r>
              <a:rPr lang="en-IN" sz="2400" b="0" strike="noStrike" spc="-1">
                <a:latin typeface="Arial"/>
              </a:rPr>
              <a:t>Third Outline Level</a:t>
            </a:r>
          </a:p>
          <a:p>
            <a:pPr marL="1728000" lvl="3" indent="-216000">
              <a:spcBef>
                <a:spcPts val="567"/>
              </a:spcBef>
              <a:buClr>
                <a:srgbClr val="FFFFFF"/>
              </a:buClr>
              <a:buSzPct val="75000"/>
              <a:buFont typeface="Symbol" charset="2"/>
              <a:buChar char=""/>
            </a:pPr>
            <a:r>
              <a:rPr lang="en-IN" sz="2000" b="0" strike="noStrike" spc="-1">
                <a:latin typeface="Arial"/>
              </a:rPr>
              <a:t>Fourth Outline Level</a:t>
            </a:r>
          </a:p>
          <a:p>
            <a:pPr marL="2160000" lvl="4" indent="-216000">
              <a:spcBef>
                <a:spcPts val="283"/>
              </a:spcBef>
              <a:buClr>
                <a:srgbClr val="FFFFFF"/>
              </a:buClr>
              <a:buSzPct val="45000"/>
              <a:buFont typeface="Wingdings" charset="2"/>
              <a:buChar char=""/>
            </a:pPr>
            <a:r>
              <a:rPr lang="en-IN" sz="2000" b="0" strike="noStrike" spc="-1">
                <a:latin typeface="Arial"/>
              </a:rPr>
              <a:t>Fifth Outline Level</a:t>
            </a:r>
          </a:p>
          <a:p>
            <a:pPr marL="2592000" lvl="5" indent="-216000">
              <a:spcBef>
                <a:spcPts val="283"/>
              </a:spcBef>
              <a:buClr>
                <a:srgbClr val="FFFFFF"/>
              </a:buClr>
              <a:buSzPct val="45000"/>
              <a:buFont typeface="Wingdings" charset="2"/>
              <a:buChar char=""/>
            </a:pPr>
            <a:r>
              <a:rPr lang="en-IN" sz="2000" b="0" strike="noStrike" spc="-1">
                <a:latin typeface="Arial"/>
              </a:rPr>
              <a:t>Sixth Outline Level</a:t>
            </a:r>
          </a:p>
          <a:p>
            <a:pPr marL="3024000" lvl="6" indent="-216000">
              <a:spcBef>
                <a:spcPts val="283"/>
              </a:spcBef>
              <a:buClr>
                <a:srgbClr val="FFFFFF"/>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40" name="CustomShape 1"/>
          <p:cNvSpPr/>
          <p:nvPr/>
        </p:nvSpPr>
        <p:spPr>
          <a:xfrm>
            <a:off x="0" y="5045760"/>
            <a:ext cx="9143280" cy="9720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41" name="PlaceHolder 2"/>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a:rPr>
              <a:t>Click to edit the title text format</a:t>
            </a:r>
          </a:p>
        </p:txBody>
      </p:sp>
      <p:sp>
        <p:nvSpPr>
          <p:cNvPr id="42" name="PlaceHolder 3"/>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Google Shape;59;p13"/>
          <p:cNvPicPr/>
          <p:nvPr/>
        </p:nvPicPr>
        <p:blipFill>
          <a:blip r:embed="rId2"/>
          <a:stretch/>
        </p:blipFill>
        <p:spPr>
          <a:xfrm>
            <a:off x="3071880" y="170640"/>
            <a:ext cx="2999160" cy="1993320"/>
          </a:xfrm>
          <a:prstGeom prst="rect">
            <a:avLst/>
          </a:prstGeom>
          <a:ln>
            <a:noFill/>
          </a:ln>
        </p:spPr>
      </p:pic>
      <p:sp>
        <p:nvSpPr>
          <p:cNvPr id="80" name="CustomShape 1"/>
          <p:cNvSpPr/>
          <p:nvPr/>
        </p:nvSpPr>
        <p:spPr>
          <a:xfrm>
            <a:off x="512640" y="2230200"/>
            <a:ext cx="8118000" cy="2347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3000" b="1" strike="noStrike" spc="-1" dirty="0">
                <a:solidFill>
                  <a:srgbClr val="FFFBF0"/>
                </a:solidFill>
                <a:latin typeface="Times New Roman"/>
                <a:ea typeface="Times New Roman"/>
              </a:rPr>
              <a:t>Department of Information Technology</a:t>
            </a:r>
            <a:endParaRPr lang="en-IN" sz="3000" b="0" strike="noStrike" spc="-1" dirty="0">
              <a:latin typeface="Arial"/>
            </a:endParaRPr>
          </a:p>
          <a:p>
            <a:pPr algn="ctr">
              <a:lnSpc>
                <a:spcPct val="100000"/>
              </a:lnSpc>
            </a:pPr>
            <a:r>
              <a:rPr lang="en-IN" sz="3000" b="1" strike="noStrike" spc="-1" dirty="0">
                <a:solidFill>
                  <a:srgbClr val="FFFBF0"/>
                </a:solidFill>
                <a:latin typeface="Times New Roman"/>
                <a:ea typeface="Times New Roman"/>
              </a:rPr>
              <a:t>NBA Accredited</a:t>
            </a:r>
            <a:r>
              <a:rPr dirty="0"/>
              <a:t/>
            </a:r>
            <a:br>
              <a:rPr dirty="0"/>
            </a:br>
            <a:r>
              <a:rPr lang="en-IN" sz="2400" b="0" strike="noStrike" spc="-1" dirty="0">
                <a:solidFill>
                  <a:srgbClr val="FFFBF0"/>
                </a:solidFill>
                <a:latin typeface="Times New Roman"/>
                <a:ea typeface="Times New Roman"/>
              </a:rPr>
              <a:t>A.P. Shah Institute of Technology</a:t>
            </a:r>
            <a:r>
              <a:rPr dirty="0"/>
              <a:t/>
            </a:r>
            <a:br>
              <a:rPr dirty="0"/>
            </a:br>
            <a:r>
              <a:rPr lang="en-IN" sz="2400" b="0" strike="noStrike" spc="-1" dirty="0" err="1">
                <a:solidFill>
                  <a:srgbClr val="FFFBF0"/>
                </a:solidFill>
                <a:latin typeface="Times New Roman"/>
                <a:ea typeface="Times New Roman"/>
              </a:rPr>
              <a:t>G.B.Road,Kasarvadavli</a:t>
            </a:r>
            <a:r>
              <a:rPr lang="en-IN" sz="2400" b="0" strike="noStrike" spc="-1" dirty="0">
                <a:solidFill>
                  <a:srgbClr val="FFFBF0"/>
                </a:solidFill>
                <a:latin typeface="Times New Roman"/>
                <a:ea typeface="Times New Roman"/>
              </a:rPr>
              <a:t>, Thane(W), Mumbai-400615</a:t>
            </a:r>
            <a:r>
              <a:rPr dirty="0"/>
              <a:t/>
            </a:r>
            <a:br>
              <a:rPr dirty="0"/>
            </a:br>
            <a:r>
              <a:rPr lang="en-IN" sz="2400" b="0" strike="noStrike" spc="-1" dirty="0">
                <a:solidFill>
                  <a:srgbClr val="FFFBF0"/>
                </a:solidFill>
                <a:latin typeface="Times New Roman"/>
                <a:ea typeface="Times New Roman"/>
              </a:rPr>
              <a:t>UNIVERSITY OF MUMBAI</a:t>
            </a:r>
            <a:r>
              <a:rPr dirty="0"/>
              <a:t/>
            </a:r>
            <a:br>
              <a:rPr dirty="0"/>
            </a:br>
            <a:r>
              <a:rPr lang="en-IN" sz="2400" b="0" strike="noStrike" spc="-1" dirty="0">
                <a:solidFill>
                  <a:srgbClr val="FFFBF0"/>
                </a:solidFill>
                <a:latin typeface="Times New Roman"/>
                <a:ea typeface="Times New Roman"/>
              </a:rPr>
              <a:t>Academic Year 2022-2023</a:t>
            </a:r>
            <a:endParaRPr lang="en-IN"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166980" y="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1.6 Technology stack</a:t>
            </a:r>
            <a:endParaRPr lang="en-IN" sz="3000" b="0" strike="noStrike" spc="-1" dirty="0">
              <a:latin typeface="Arial"/>
            </a:endParaRPr>
          </a:p>
        </p:txBody>
      </p:sp>
      <p:sp>
        <p:nvSpPr>
          <p:cNvPr id="95" name="CustomShape 2"/>
          <p:cNvSpPr/>
          <p:nvPr/>
        </p:nvSpPr>
        <p:spPr>
          <a:xfrm>
            <a:off x="251460" y="876300"/>
            <a:ext cx="8435280" cy="2967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lvl="0" algn="l" rtl="0">
              <a:spcBef>
                <a:spcPts val="1100"/>
              </a:spcBef>
              <a:spcAft>
                <a:spcPts val="0"/>
              </a:spcAft>
              <a:buClr>
                <a:schemeClr val="dk1"/>
              </a:buClr>
              <a:buSzPts val="1920"/>
            </a:pPr>
            <a:endParaRPr lang="en-US" sz="1800" dirty="0">
              <a:solidFill>
                <a:schemeClr val="dk2"/>
              </a:solidFill>
              <a:latin typeface="Times New Roman" panose="02020603050405020304" pitchFamily="18" charset="0"/>
              <a:cs typeface="Times New Roman" panose="02020603050405020304" pitchFamily="18" charset="0"/>
              <a:sym typeface="Times New Roman"/>
            </a:endParaRPr>
          </a:p>
          <a:p>
            <a:pPr marL="457200" indent="-342360" algn="just">
              <a:lnSpc>
                <a:spcPct val="115000"/>
              </a:lnSpc>
              <a:buClr>
                <a:srgbClr val="000000"/>
              </a:buClr>
              <a:buFont typeface="Old Standard TT"/>
              <a:buChar char="●"/>
            </a:pPr>
            <a:r>
              <a:rPr lang="en-IN" sz="1600" b="0" strike="noStrike" spc="-1" dirty="0">
                <a:solidFill>
                  <a:srgbClr val="000000"/>
                </a:solidFill>
                <a:latin typeface="Times New Roman" panose="02020603050405020304" pitchFamily="18" charset="0"/>
                <a:ea typeface="Old Standard TT"/>
                <a:cs typeface="Times New Roman" panose="02020603050405020304" pitchFamily="18" charset="0"/>
              </a:rPr>
              <a:t>Android Studio</a:t>
            </a:r>
          </a:p>
          <a:p>
            <a:pPr marL="457200" indent="-342360" algn="just">
              <a:lnSpc>
                <a:spcPct val="115000"/>
              </a:lnSpc>
              <a:buClr>
                <a:srgbClr val="000000"/>
              </a:buClr>
              <a:buFont typeface="Old Standard TT"/>
              <a:buChar char="●"/>
            </a:pPr>
            <a:r>
              <a:rPr lang="en-IN" sz="1600" spc="-1" dirty="0">
                <a:solidFill>
                  <a:srgbClr val="000000"/>
                </a:solidFill>
                <a:latin typeface="Times New Roman" panose="02020603050405020304" pitchFamily="18" charset="0"/>
                <a:ea typeface="Old Standard TT"/>
                <a:cs typeface="Times New Roman" panose="02020603050405020304" pitchFamily="18" charset="0"/>
              </a:rPr>
              <a:t>Machine Learning algorithm</a:t>
            </a:r>
          </a:p>
          <a:p>
            <a:pPr marL="457200" indent="-342360" algn="just">
              <a:lnSpc>
                <a:spcPct val="115000"/>
              </a:lnSpc>
              <a:buClr>
                <a:srgbClr val="000000"/>
              </a:buClr>
              <a:buFont typeface="Old Standard TT"/>
              <a:buChar char="●"/>
            </a:pPr>
            <a:r>
              <a:rPr lang="en-IN" sz="1600" b="0" strike="noStrike" spc="-1" dirty="0">
                <a:solidFill>
                  <a:srgbClr val="000000"/>
                </a:solidFill>
                <a:latin typeface="Times New Roman" panose="02020603050405020304" pitchFamily="18" charset="0"/>
                <a:ea typeface="Old Standard TT"/>
                <a:cs typeface="Times New Roman" panose="02020603050405020304" pitchFamily="18" charset="0"/>
              </a:rPr>
              <a:t>Classifiers</a:t>
            </a:r>
          </a:p>
          <a:p>
            <a:pPr marL="457200" indent="-342360" algn="just">
              <a:lnSpc>
                <a:spcPct val="115000"/>
              </a:lnSpc>
              <a:buClr>
                <a:srgbClr val="000000"/>
              </a:buClr>
              <a:buFont typeface="Old Standard TT"/>
              <a:buChar char="●"/>
            </a:pPr>
            <a:r>
              <a:rPr lang="en-IN" sz="1600" spc="-1" dirty="0">
                <a:solidFill>
                  <a:srgbClr val="000000"/>
                </a:solidFill>
                <a:latin typeface="Times New Roman" panose="02020603050405020304" pitchFamily="18" charset="0"/>
                <a:ea typeface="Old Standard TT"/>
                <a:cs typeface="Times New Roman" panose="02020603050405020304" pitchFamily="18" charset="0"/>
              </a:rPr>
              <a:t>SQL</a:t>
            </a:r>
          </a:p>
          <a:p>
            <a:pPr marL="457200" indent="-342360" algn="just">
              <a:lnSpc>
                <a:spcPct val="115000"/>
              </a:lnSpc>
              <a:buClr>
                <a:srgbClr val="000000"/>
              </a:buClr>
              <a:buFont typeface="Old Standard TT"/>
              <a:buChar char="●"/>
            </a:pPr>
            <a:r>
              <a:rPr lang="en-IN" sz="1600" b="0" strike="noStrike" spc="-1" dirty="0">
                <a:solidFill>
                  <a:srgbClr val="000000"/>
                </a:solidFill>
                <a:latin typeface="Times New Roman" panose="02020603050405020304" pitchFamily="18" charset="0"/>
                <a:ea typeface="Old Standard TT"/>
                <a:cs typeface="Times New Roman" panose="02020603050405020304" pitchFamily="18" charset="0"/>
              </a:rPr>
              <a:t>Py</a:t>
            </a:r>
            <a:r>
              <a:rPr lang="en-IN" sz="1600" spc="-1" dirty="0">
                <a:solidFill>
                  <a:srgbClr val="000000"/>
                </a:solidFill>
                <a:latin typeface="Times New Roman" panose="02020603050405020304" pitchFamily="18" charset="0"/>
                <a:ea typeface="Old Standard TT"/>
                <a:cs typeface="Times New Roman" panose="02020603050405020304" pitchFamily="18" charset="0"/>
              </a:rPr>
              <a:t>thon</a:t>
            </a:r>
          </a:p>
          <a:p>
            <a:pPr marL="457200" indent="-342360" algn="just">
              <a:lnSpc>
                <a:spcPct val="115000"/>
              </a:lnSpc>
              <a:buClr>
                <a:srgbClr val="000000"/>
              </a:buClr>
              <a:buFont typeface="Old Standard TT"/>
              <a:buChar char="●"/>
            </a:pPr>
            <a:r>
              <a:rPr lang="en-IN" sz="1600" b="0" strike="noStrike" spc="-1" dirty="0">
                <a:solidFill>
                  <a:srgbClr val="000000"/>
                </a:solidFill>
                <a:latin typeface="Times New Roman" panose="02020603050405020304" pitchFamily="18" charset="0"/>
                <a:ea typeface="Old Standard TT"/>
                <a:cs typeface="Times New Roman" panose="02020603050405020304" pitchFamily="18" charset="0"/>
              </a:rPr>
              <a:t>Java                                                        </a:t>
            </a:r>
            <a:endParaRPr lang="en-IN" sz="1600" b="0" strike="noStrike" spc="-1" dirty="0">
              <a:latin typeface="Times New Roman" panose="02020603050405020304" pitchFamily="18" charset="0"/>
              <a:cs typeface="Times New Roman" panose="02020603050405020304" pitchFamily="18" charset="0"/>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0" y="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1.7 Benefits for environment &amp; Society</a:t>
            </a:r>
            <a:endParaRPr lang="en-IN" sz="3000" b="0" strike="noStrike" spc="-1" dirty="0">
              <a:latin typeface="Arial"/>
            </a:endParaRPr>
          </a:p>
        </p:txBody>
      </p:sp>
      <p:sp>
        <p:nvSpPr>
          <p:cNvPr id="97" name="CustomShape 2"/>
          <p:cNvSpPr/>
          <p:nvPr/>
        </p:nvSpPr>
        <p:spPr>
          <a:xfrm>
            <a:off x="191445" y="1045108"/>
            <a:ext cx="8290819" cy="4098392"/>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gn="just">
              <a:lnSpc>
                <a:spcPct val="115000"/>
              </a:lnSpc>
              <a:buClr>
                <a:srgbClr val="000000"/>
              </a:buClr>
              <a:buFont typeface="Old Standard TT"/>
              <a:buChar char="●"/>
            </a:pPr>
            <a:r>
              <a:rPr lang="en-US" sz="1600" b="0" strike="noStrike" spc="-1" dirty="0">
                <a:solidFill>
                  <a:srgbClr val="000000"/>
                </a:solidFill>
                <a:latin typeface="Times New Roman" panose="02020603050405020304" pitchFamily="18" charset="0"/>
                <a:ea typeface="Old Standard TT"/>
                <a:cs typeface="Times New Roman" panose="02020603050405020304" pitchFamily="18" charset="0"/>
              </a:rPr>
              <a:t>Reduced paper usage: A face recognition system can help reduce the use of paper-based records, which can have a positive impact on the environment by reducing the amount of paper waste.</a:t>
            </a:r>
            <a:r>
              <a:rPr lang="en-IN" sz="1600" b="0" strike="noStrike" spc="-1" dirty="0">
                <a:solidFill>
                  <a:srgbClr val="000000"/>
                </a:solidFill>
                <a:latin typeface="Times New Roman" panose="02020603050405020304" pitchFamily="18" charset="0"/>
                <a:ea typeface="Old Standard TT"/>
                <a:cs typeface="Times New Roman" panose="02020603050405020304" pitchFamily="18" charset="0"/>
              </a:rPr>
              <a:t>   </a:t>
            </a:r>
          </a:p>
          <a:p>
            <a:pPr marL="457200" indent="-342360" algn="just">
              <a:lnSpc>
                <a:spcPct val="115000"/>
              </a:lnSpc>
              <a:buClr>
                <a:srgbClr val="000000"/>
              </a:buClr>
              <a:buFont typeface="Old Standard TT"/>
              <a:buChar char="●"/>
            </a:pPr>
            <a:r>
              <a:rPr lang="en-US" sz="1600" b="0" strike="noStrike" spc="-1" dirty="0">
                <a:solidFill>
                  <a:srgbClr val="000000"/>
                </a:solidFill>
                <a:latin typeface="Times New Roman" panose="02020603050405020304" pitchFamily="18" charset="0"/>
                <a:ea typeface="Old Standard TT"/>
                <a:cs typeface="Times New Roman" panose="02020603050405020304" pitchFamily="18" charset="0"/>
              </a:rPr>
              <a:t>Time-saving: The face recognition system can save time for faculty by eliminating the need for manual tracking.</a:t>
            </a:r>
            <a:r>
              <a:rPr lang="en-IN" sz="16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600" b="0" strike="noStrike" spc="-1" dirty="0">
              <a:latin typeface="Times New Roman" panose="02020603050405020304" pitchFamily="18" charset="0"/>
              <a:cs typeface="Times New Roman" panose="02020603050405020304" pitchFamily="18" charset="0"/>
            </a:endParaRPr>
          </a:p>
          <a:p>
            <a:pPr marL="457200" indent="-342360" algn="just">
              <a:lnSpc>
                <a:spcPct val="115000"/>
              </a:lnSpc>
              <a:buClr>
                <a:srgbClr val="000000"/>
              </a:buClr>
              <a:buFont typeface="Old Standard TT"/>
              <a:buChar char="●"/>
            </a:pPr>
            <a:r>
              <a:rPr lang="en-US" sz="1600" b="0" strike="noStrike" spc="-1" dirty="0">
                <a:solidFill>
                  <a:srgbClr val="000000"/>
                </a:solidFill>
                <a:latin typeface="Times New Roman" panose="02020603050405020304" pitchFamily="18" charset="0"/>
                <a:ea typeface="Old Standard TT"/>
                <a:cs typeface="Times New Roman" panose="02020603050405020304" pitchFamily="18" charset="0"/>
              </a:rPr>
              <a:t>Enhanced security: A student monitoring system can enhance safety and security in the institution by preventing unauthorized individuals from entering the premises. This can create a safer environment for students, faculty, and staff.</a:t>
            </a:r>
            <a:r>
              <a:rPr lang="en-IN" sz="16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600" b="0" strike="noStrike" spc="-1" dirty="0">
              <a:latin typeface="Times New Roman" panose="02020603050405020304" pitchFamily="18" charset="0"/>
              <a:cs typeface="Times New Roman" panose="02020603050405020304" pitchFamily="18" charset="0"/>
            </a:endParaRPr>
          </a:p>
          <a:p>
            <a:pPr marL="457200" indent="-342360" algn="just">
              <a:lnSpc>
                <a:spcPct val="115000"/>
              </a:lnSpc>
              <a:buClr>
                <a:srgbClr val="000000"/>
              </a:buClr>
              <a:buFont typeface="Old Standard TT"/>
              <a:buChar char="●"/>
            </a:pPr>
            <a:r>
              <a:rPr lang="en-IN" sz="1600" b="0" strike="noStrike" spc="-1" dirty="0">
                <a:solidFill>
                  <a:srgbClr val="000000"/>
                </a:solidFill>
                <a:latin typeface="Times New Roman" panose="02020603050405020304" pitchFamily="18" charset="0"/>
                <a:ea typeface="Old Standard TT"/>
                <a:cs typeface="Times New Roman" panose="02020603050405020304" pitchFamily="18" charset="0"/>
              </a:rPr>
              <a:t> </a:t>
            </a:r>
            <a:r>
              <a:rPr lang="en-US" sz="1600" b="0" strike="noStrike" spc="-1" dirty="0">
                <a:solidFill>
                  <a:srgbClr val="000000"/>
                </a:solidFill>
                <a:latin typeface="Times New Roman" panose="02020603050405020304" pitchFamily="18" charset="0"/>
                <a:ea typeface="Old Standard TT"/>
                <a:cs typeface="Times New Roman" panose="02020603050405020304" pitchFamily="18" charset="0"/>
              </a:rPr>
              <a:t>Better communication and transparency: The system can provide real-time information about student detail to faculty members, allowing them to communicate more effectively with students and their parents more effectively, providing timely feedback and guidance.</a:t>
            </a:r>
          </a:p>
          <a:p>
            <a:pPr marL="457200" indent="-342360" algn="just">
              <a:lnSpc>
                <a:spcPct val="115000"/>
              </a:lnSpc>
              <a:buClr>
                <a:srgbClr val="000000"/>
              </a:buClr>
              <a:buFont typeface="Old Standard TT"/>
              <a:buChar char="●"/>
            </a:pPr>
            <a:r>
              <a:rPr lang="en-US" sz="1600" b="0" strike="noStrike" spc="-1" dirty="0">
                <a:solidFill>
                  <a:srgbClr val="000000"/>
                </a:solidFill>
                <a:latin typeface="Times New Roman" panose="02020603050405020304" pitchFamily="18" charset="0"/>
                <a:ea typeface="Old Standard TT"/>
                <a:cs typeface="Times New Roman" panose="02020603050405020304" pitchFamily="18" charset="0"/>
              </a:rPr>
              <a:t>Data analysis: A face recognition system can gather data about student attendance. This data can be analyzed to identify trends and patterns that can be used to improve the learning experience for students and inform institutional decision-making</a:t>
            </a:r>
            <a:r>
              <a:rPr lang="en-IN" sz="16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600" b="0" strike="noStrike" spc="-1" dirty="0">
              <a:latin typeface="Times New Roman" panose="02020603050405020304" pitchFamily="18" charset="0"/>
              <a:cs typeface="Times New Roman" panose="02020603050405020304" pitchFamily="18" charset="0"/>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512640" y="1893240"/>
            <a:ext cx="416736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dirty="0">
                <a:solidFill>
                  <a:srgbClr val="FFFBF0"/>
                </a:solidFill>
                <a:latin typeface="Times New Roman"/>
                <a:ea typeface="Times New Roman"/>
              </a:rPr>
              <a:t>2. Project Design</a:t>
            </a:r>
            <a:endParaRPr lang="en-IN" sz="4200" b="0" strike="noStrike" spc="-1" dirty="0">
              <a:latin typeface="Arial"/>
            </a:endParaRPr>
          </a:p>
        </p:txBody>
      </p:sp>
      <p:sp>
        <p:nvSpPr>
          <p:cNvPr id="99"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131286" y="0"/>
            <a:ext cx="8519760" cy="578069"/>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2.1 Proposed System</a:t>
            </a:r>
            <a:endParaRPr lang="en-IN" sz="3000" b="0" strike="noStrike" spc="-1" dirty="0">
              <a:latin typeface="Arial"/>
            </a:endParaRPr>
          </a:p>
        </p:txBody>
      </p:sp>
      <p:sp>
        <p:nvSpPr>
          <p:cNvPr id="101" name="CustomShape 2"/>
          <p:cNvSpPr/>
          <p:nvPr/>
        </p:nvSpPr>
        <p:spPr>
          <a:xfrm>
            <a:off x="0" y="578070"/>
            <a:ext cx="4298731" cy="4340771"/>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00590" indent="-285750">
              <a:lnSpc>
                <a:spcPct val="115000"/>
              </a:lnSpc>
              <a:buClr>
                <a:srgbClr val="000000"/>
              </a:buClr>
              <a:buFont typeface="Arial" panose="020B0604020202020204" pitchFamily="34" charset="0"/>
              <a:buChar char="•"/>
            </a:pPr>
            <a:r>
              <a:rPr lang="en-IN" sz="1600" b="1" spc="-1" dirty="0" smtClean="0">
                <a:solidFill>
                  <a:srgbClr val="000000"/>
                </a:solidFill>
                <a:latin typeface="Times New Roman" panose="02020603050405020304" pitchFamily="18" charset="0"/>
                <a:ea typeface="Old Standard TT"/>
                <a:cs typeface="Times New Roman" panose="02020603050405020304" pitchFamily="18" charset="0"/>
              </a:rPr>
              <a:t>Enrolment </a:t>
            </a:r>
            <a:r>
              <a:rPr lang="en-IN" sz="1600" b="1" spc="-1" dirty="0">
                <a:solidFill>
                  <a:srgbClr val="000000"/>
                </a:solidFill>
                <a:latin typeface="Times New Roman" panose="02020603050405020304" pitchFamily="18" charset="0"/>
                <a:ea typeface="Old Standard TT"/>
                <a:cs typeface="Times New Roman" panose="02020603050405020304" pitchFamily="18" charset="0"/>
              </a:rPr>
              <a:t>Module</a:t>
            </a:r>
            <a:r>
              <a:rPr lang="en-IN" sz="1600" spc="-1" dirty="0" smtClean="0">
                <a:solidFill>
                  <a:srgbClr val="000000"/>
                </a:solidFill>
                <a:latin typeface="Times New Roman" panose="02020603050405020304" pitchFamily="18" charset="0"/>
                <a:ea typeface="Old Standard TT"/>
                <a:cs typeface="Times New Roman" panose="02020603050405020304" pitchFamily="18" charset="0"/>
              </a:rPr>
              <a:t>:- </a:t>
            </a:r>
            <a:r>
              <a:rPr lang="en-US" sz="1600" spc="-1" dirty="0" smtClean="0">
                <a:solidFill>
                  <a:srgbClr val="000000"/>
                </a:solidFill>
                <a:latin typeface="Times New Roman" panose="02020603050405020304" pitchFamily="18" charset="0"/>
                <a:ea typeface="Old Standard TT"/>
                <a:cs typeface="Times New Roman" panose="02020603050405020304" pitchFamily="18" charset="0"/>
              </a:rPr>
              <a:t>The </a:t>
            </a:r>
            <a:r>
              <a:rPr lang="en-US" sz="1600" spc="-1" dirty="0">
                <a:solidFill>
                  <a:srgbClr val="000000"/>
                </a:solidFill>
                <a:latin typeface="Times New Roman" panose="02020603050405020304" pitchFamily="18" charset="0"/>
                <a:ea typeface="Old Standard TT"/>
                <a:cs typeface="Times New Roman" panose="02020603050405020304" pitchFamily="18" charset="0"/>
              </a:rPr>
              <a:t>enrollment module records student </a:t>
            </a:r>
            <a:r>
              <a:rPr lang="en-US" sz="1600" spc="-1" dirty="0" smtClean="0">
                <a:solidFill>
                  <a:srgbClr val="000000"/>
                </a:solidFill>
                <a:latin typeface="Times New Roman" panose="02020603050405020304" pitchFamily="18" charset="0"/>
                <a:ea typeface="Old Standard TT"/>
                <a:cs typeface="Times New Roman" panose="02020603050405020304" pitchFamily="18" charset="0"/>
              </a:rPr>
              <a:t>details and </a:t>
            </a:r>
            <a:r>
              <a:rPr lang="en-US" sz="1600" spc="-1" dirty="0">
                <a:solidFill>
                  <a:srgbClr val="000000"/>
                </a:solidFill>
                <a:latin typeface="Times New Roman" panose="02020603050405020304" pitchFamily="18" charset="0"/>
                <a:ea typeface="Old Standard TT"/>
                <a:cs typeface="Times New Roman" panose="02020603050405020304" pitchFamily="18" charset="0"/>
              </a:rPr>
              <a:t>clicks 20 images of the student and updates it to the database.</a:t>
            </a:r>
            <a:r>
              <a:rPr lang="en-IN" sz="1600" spc="-1" dirty="0" smtClean="0">
                <a:solidFill>
                  <a:srgbClr val="000000"/>
                </a:solidFill>
                <a:latin typeface="Times New Roman" panose="02020603050405020304" pitchFamily="18" charset="0"/>
                <a:ea typeface="Old Standard TT"/>
                <a:cs typeface="Times New Roman" panose="02020603050405020304" pitchFamily="18" charset="0"/>
              </a:rPr>
              <a:t>      </a:t>
            </a:r>
          </a:p>
          <a:p>
            <a:pPr marL="400590" indent="-285750">
              <a:lnSpc>
                <a:spcPct val="115000"/>
              </a:lnSpc>
              <a:buClr>
                <a:srgbClr val="000000"/>
              </a:buClr>
              <a:buFont typeface="Arial" panose="020B0604020202020204" pitchFamily="34" charset="0"/>
              <a:buChar char="•"/>
            </a:pPr>
            <a:r>
              <a:rPr lang="en-IN" sz="1600" b="1" strike="noStrike" spc="-1" dirty="0" smtClean="0">
                <a:solidFill>
                  <a:srgbClr val="000000"/>
                </a:solidFill>
                <a:latin typeface="Times New Roman" panose="02020603050405020304" pitchFamily="18" charset="0"/>
                <a:ea typeface="Old Standard TT"/>
                <a:cs typeface="Times New Roman" panose="02020603050405020304" pitchFamily="18" charset="0"/>
              </a:rPr>
              <a:t>Database</a:t>
            </a:r>
            <a:r>
              <a:rPr lang="en-IN" sz="1600" b="0" strike="noStrike" spc="-1" dirty="0" smtClean="0">
                <a:solidFill>
                  <a:srgbClr val="000000"/>
                </a:solidFill>
                <a:latin typeface="Times New Roman" panose="02020603050405020304" pitchFamily="18" charset="0"/>
                <a:ea typeface="Old Standard TT"/>
                <a:cs typeface="Times New Roman" panose="02020603050405020304" pitchFamily="18" charset="0"/>
              </a:rPr>
              <a:t>:- </a:t>
            </a:r>
            <a:r>
              <a:rPr lang="en-US" sz="1600" spc="-1" dirty="0" smtClean="0">
                <a:solidFill>
                  <a:srgbClr val="000000"/>
                </a:solidFill>
                <a:latin typeface="Times New Roman" panose="02020603050405020304" pitchFamily="18" charset="0"/>
                <a:ea typeface="Old Standard TT"/>
                <a:cs typeface="Times New Roman" panose="02020603050405020304" pitchFamily="18" charset="0"/>
              </a:rPr>
              <a:t>The </a:t>
            </a:r>
            <a:r>
              <a:rPr lang="en-US" sz="1600" spc="-1" dirty="0">
                <a:solidFill>
                  <a:srgbClr val="000000"/>
                </a:solidFill>
                <a:latin typeface="Times New Roman" panose="02020603050405020304" pitchFamily="18" charset="0"/>
                <a:ea typeface="Old Standard TT"/>
                <a:cs typeface="Times New Roman" panose="02020603050405020304" pitchFamily="18" charset="0"/>
              </a:rPr>
              <a:t>student activity monitoring system uses MySQL for the storage of the students as well as the faculty data and their Login Credentials.</a:t>
            </a:r>
            <a:r>
              <a:rPr lang="en-IN" sz="1600" b="0" strike="noStrike" spc="-1" dirty="0" smtClean="0">
                <a:solidFill>
                  <a:srgbClr val="000000"/>
                </a:solidFill>
                <a:latin typeface="Times New Roman" panose="02020603050405020304" pitchFamily="18" charset="0"/>
                <a:ea typeface="Old Standard TT"/>
                <a:cs typeface="Times New Roman" panose="02020603050405020304" pitchFamily="18" charset="0"/>
              </a:rPr>
              <a:t>    </a:t>
            </a:r>
          </a:p>
          <a:p>
            <a:pPr marL="400590" indent="-285750">
              <a:lnSpc>
                <a:spcPct val="115000"/>
              </a:lnSpc>
              <a:buClr>
                <a:srgbClr val="000000"/>
              </a:buClr>
              <a:buFont typeface="Arial" panose="020B0604020202020204" pitchFamily="34" charset="0"/>
              <a:buChar char="•"/>
            </a:pPr>
            <a:r>
              <a:rPr lang="en-IN" sz="1600" b="1" spc="-1" dirty="0" smtClean="0">
                <a:solidFill>
                  <a:srgbClr val="000000"/>
                </a:solidFill>
                <a:latin typeface="Times New Roman" panose="02020603050405020304" pitchFamily="18" charset="0"/>
                <a:ea typeface="Old Standard TT"/>
                <a:cs typeface="Times New Roman" panose="02020603050405020304" pitchFamily="18" charset="0"/>
              </a:rPr>
              <a:t>Identification </a:t>
            </a:r>
            <a:r>
              <a:rPr lang="en-IN" sz="1600" b="1" spc="-1" dirty="0">
                <a:solidFill>
                  <a:srgbClr val="000000"/>
                </a:solidFill>
                <a:latin typeface="Times New Roman" panose="02020603050405020304" pitchFamily="18" charset="0"/>
                <a:ea typeface="Old Standard TT"/>
                <a:cs typeface="Times New Roman" panose="02020603050405020304" pitchFamily="18" charset="0"/>
              </a:rPr>
              <a:t>Module</a:t>
            </a:r>
            <a:r>
              <a:rPr lang="en-IN" sz="1600" spc="-1" dirty="0" smtClean="0">
                <a:solidFill>
                  <a:srgbClr val="000000"/>
                </a:solidFill>
                <a:latin typeface="Times New Roman" panose="02020603050405020304" pitchFamily="18" charset="0"/>
                <a:ea typeface="Old Standard TT"/>
                <a:cs typeface="Times New Roman" panose="02020603050405020304" pitchFamily="18" charset="0"/>
              </a:rPr>
              <a:t>:- </a:t>
            </a:r>
            <a:r>
              <a:rPr lang="en-US" sz="1600" spc="-1" dirty="0" smtClean="0">
                <a:solidFill>
                  <a:srgbClr val="000000"/>
                </a:solidFill>
                <a:latin typeface="Times New Roman" panose="02020603050405020304" pitchFamily="18" charset="0"/>
                <a:ea typeface="Old Standard TT"/>
                <a:cs typeface="Times New Roman" panose="02020603050405020304" pitchFamily="18" charset="0"/>
              </a:rPr>
              <a:t>The </a:t>
            </a:r>
            <a:r>
              <a:rPr lang="en-US" sz="1600" spc="-1" dirty="0">
                <a:solidFill>
                  <a:srgbClr val="000000"/>
                </a:solidFill>
                <a:latin typeface="Times New Roman" panose="02020603050405020304" pitchFamily="18" charset="0"/>
                <a:ea typeface="Old Standard TT"/>
                <a:cs typeface="Times New Roman" panose="02020603050405020304" pitchFamily="18" charset="0"/>
              </a:rPr>
              <a:t>Activity monitoring system application is connected to the modules </a:t>
            </a:r>
            <a:r>
              <a:rPr lang="en-US" sz="1600" spc="-1" dirty="0" err="1">
                <a:solidFill>
                  <a:srgbClr val="000000"/>
                </a:solidFill>
                <a:latin typeface="Times New Roman" panose="02020603050405020304" pitchFamily="18" charset="0"/>
                <a:ea typeface="Old Standard TT"/>
                <a:cs typeface="Times New Roman" panose="02020603050405020304" pitchFamily="18" charset="0"/>
              </a:rPr>
              <a:t>Matplotlib</a:t>
            </a:r>
            <a:r>
              <a:rPr lang="en-US" sz="1600" spc="-1" dirty="0">
                <a:solidFill>
                  <a:srgbClr val="000000"/>
                </a:solidFill>
                <a:latin typeface="Times New Roman" panose="02020603050405020304" pitchFamily="18" charset="0"/>
                <a:ea typeface="Old Standard TT"/>
                <a:cs typeface="Times New Roman" panose="02020603050405020304" pitchFamily="18" charset="0"/>
              </a:rPr>
              <a:t>, Pickle, </a:t>
            </a:r>
            <a:r>
              <a:rPr lang="en-US" sz="1600" spc="-1" dirty="0" err="1">
                <a:solidFill>
                  <a:srgbClr val="000000"/>
                </a:solidFill>
                <a:latin typeface="Times New Roman" panose="02020603050405020304" pitchFamily="18" charset="0"/>
                <a:ea typeface="Old Standard TT"/>
                <a:cs typeface="Times New Roman" panose="02020603050405020304" pitchFamily="18" charset="0"/>
              </a:rPr>
              <a:t>Numpy</a:t>
            </a:r>
            <a:r>
              <a:rPr lang="en-US" sz="1600" spc="-1" dirty="0">
                <a:solidFill>
                  <a:srgbClr val="000000"/>
                </a:solidFill>
                <a:latin typeface="Times New Roman" panose="02020603050405020304" pitchFamily="18" charset="0"/>
                <a:ea typeface="Old Standard TT"/>
                <a:cs typeface="Times New Roman" panose="02020603050405020304" pitchFamily="18" charset="0"/>
              </a:rPr>
              <a:t>, and </a:t>
            </a:r>
            <a:r>
              <a:rPr lang="en-US" sz="1600" spc="-1" dirty="0" err="1">
                <a:solidFill>
                  <a:srgbClr val="000000"/>
                </a:solidFill>
                <a:latin typeface="Times New Roman" panose="02020603050405020304" pitchFamily="18" charset="0"/>
                <a:ea typeface="Old Standard TT"/>
                <a:cs typeface="Times New Roman" panose="02020603050405020304" pitchFamily="18" charset="0"/>
              </a:rPr>
              <a:t>utils</a:t>
            </a:r>
            <a:r>
              <a:rPr lang="en-US" sz="1600" spc="-1" dirty="0">
                <a:solidFill>
                  <a:srgbClr val="000000"/>
                </a:solidFill>
                <a:latin typeface="Times New Roman" panose="02020603050405020304" pitchFamily="18" charset="0"/>
                <a:ea typeface="Old Standard TT"/>
                <a:cs typeface="Times New Roman" panose="02020603050405020304" pitchFamily="18" charset="0"/>
              </a:rPr>
              <a:t> for image processing functions like rotating, etc. </a:t>
            </a:r>
            <a:r>
              <a:rPr lang="en-US" sz="1600" spc="-1" dirty="0" err="1">
                <a:solidFill>
                  <a:srgbClr val="000000"/>
                </a:solidFill>
                <a:latin typeface="Times New Roman" panose="02020603050405020304" pitchFamily="18" charset="0"/>
                <a:ea typeface="Old Standard TT"/>
                <a:cs typeface="Times New Roman" panose="02020603050405020304" pitchFamily="18" charset="0"/>
              </a:rPr>
              <a:t>Opencv</a:t>
            </a:r>
            <a:r>
              <a:rPr lang="en-US" sz="1600" spc="-1" dirty="0">
                <a:solidFill>
                  <a:srgbClr val="000000"/>
                </a:solidFill>
                <a:latin typeface="Times New Roman" panose="02020603050405020304" pitchFamily="18" charset="0"/>
                <a:ea typeface="Old Standard TT"/>
                <a:cs typeface="Times New Roman" panose="02020603050405020304" pitchFamily="18" charset="0"/>
              </a:rPr>
              <a:t>, </a:t>
            </a:r>
            <a:r>
              <a:rPr lang="en-US" sz="1600" spc="-1" dirty="0" err="1">
                <a:solidFill>
                  <a:srgbClr val="000000"/>
                </a:solidFill>
                <a:latin typeface="Times New Roman" panose="02020603050405020304" pitchFamily="18" charset="0"/>
                <a:ea typeface="Old Standard TT"/>
                <a:cs typeface="Times New Roman" panose="02020603050405020304" pitchFamily="18" charset="0"/>
              </a:rPr>
              <a:t>cmake</a:t>
            </a:r>
            <a:r>
              <a:rPr lang="en-US" sz="1600" spc="-1" dirty="0">
                <a:solidFill>
                  <a:srgbClr val="000000"/>
                </a:solidFill>
                <a:latin typeface="Times New Roman" panose="02020603050405020304" pitchFamily="18" charset="0"/>
                <a:ea typeface="Old Standard TT"/>
                <a:cs typeface="Times New Roman" panose="02020603050405020304" pitchFamily="18" charset="0"/>
              </a:rPr>
              <a:t>, face-recognition, and pillow are mainly </a:t>
            </a:r>
            <a:r>
              <a:rPr lang="en-US" sz="1600" spc="-1" dirty="0" smtClean="0">
                <a:solidFill>
                  <a:srgbClr val="000000"/>
                </a:solidFill>
                <a:latin typeface="Times New Roman" panose="02020603050405020304" pitchFamily="18" charset="0"/>
                <a:ea typeface="Old Standard TT"/>
                <a:cs typeface="Times New Roman" panose="02020603050405020304" pitchFamily="18" charset="0"/>
              </a:rPr>
              <a:t>used for </a:t>
            </a:r>
            <a:r>
              <a:rPr lang="en-US" sz="1600" spc="-1" dirty="0">
                <a:solidFill>
                  <a:srgbClr val="000000"/>
                </a:solidFill>
                <a:latin typeface="Times New Roman" panose="02020603050405020304" pitchFamily="18" charset="0"/>
                <a:ea typeface="Old Standard TT"/>
                <a:cs typeface="Times New Roman" panose="02020603050405020304" pitchFamily="18" charset="0"/>
              </a:rPr>
              <a:t>face recognition and identification in the project.</a:t>
            </a:r>
            <a:r>
              <a:rPr lang="en-IN" sz="1600" spc="-1" dirty="0" smtClean="0">
                <a:solidFill>
                  <a:srgbClr val="000000"/>
                </a:solidFill>
                <a:latin typeface="Times New Roman" panose="02020603050405020304" pitchFamily="18" charset="0"/>
                <a:ea typeface="Old Standard TT"/>
                <a:cs typeface="Times New Roman" panose="02020603050405020304" pitchFamily="18" charset="0"/>
              </a:rPr>
              <a:t>             </a:t>
            </a:r>
            <a:endParaRPr lang="en-IN" sz="1600" b="0" strike="noStrike" spc="-1" dirty="0">
              <a:latin typeface="Times New Roman" panose="02020603050405020304" pitchFamily="18" charset="0"/>
              <a:cs typeface="Times New Roman" panose="02020603050405020304" pitchFamily="18" charset="0"/>
            </a:endParaRPr>
          </a:p>
          <a:p>
            <a:pPr marL="515070" indent="-285750">
              <a:lnSpc>
                <a:spcPct val="115000"/>
              </a:lnSpc>
              <a:buFont typeface="Arial" panose="020B0604020202020204" pitchFamily="34" charset="0"/>
              <a:buChar char="•"/>
            </a:pPr>
            <a:endParaRPr lang="en-IN" sz="1800" b="0" strike="noStrike" spc="-1" dirty="0">
              <a:latin typeface="Aria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5159" y="145171"/>
            <a:ext cx="4845269" cy="4227131"/>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62044" y="0"/>
            <a:ext cx="8519760" cy="866774"/>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2.2 Design(Flow Of Modules)</a:t>
            </a:r>
            <a:endParaRPr lang="en-IN" sz="3000" b="0" strike="noStrike" spc="-1" dirty="0">
              <a:latin typeface="Arial"/>
            </a:endParaRPr>
          </a:p>
        </p:txBody>
      </p:sp>
      <p:sp>
        <p:nvSpPr>
          <p:cNvPr id="10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4631" y="323850"/>
            <a:ext cx="3446889" cy="4400550"/>
          </a:xfrm>
          <a:prstGeom prst="rect">
            <a:avLst/>
          </a:prstGeom>
        </p:spPr>
      </p:pic>
      <p:sp>
        <p:nvSpPr>
          <p:cNvPr id="3" name="Rectangle 2"/>
          <p:cNvSpPr/>
          <p:nvPr/>
        </p:nvSpPr>
        <p:spPr>
          <a:xfrm>
            <a:off x="562196" y="772716"/>
            <a:ext cx="4572000" cy="3785652"/>
          </a:xfrm>
          <a:prstGeom prst="rect">
            <a:avLst/>
          </a:prstGeom>
        </p:spPr>
        <p:txBody>
          <a:bodyPr>
            <a:spAutoFit/>
          </a:bodyPr>
          <a:lstStyle/>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The system takes 10 images of each student as a database and uses them to train the model for identification. </a:t>
            </a:r>
          </a:p>
          <a:p>
            <a:pPr algn="just"/>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data is stored in Pickle. For the recognition of the students, the mobile applications camera is initiated and the required student's face is captured or uploaded by the faculty for monitoring purposes. </a:t>
            </a:r>
          </a:p>
          <a:p>
            <a:pPr algn="just"/>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If the student is registered, the application will detect using the required pickle file and the system will recognize the student by providing Basic details of the student, or else it will show the message as unknown.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0" y="-19668"/>
            <a:ext cx="8519760" cy="1057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2.3 Description Of Use Case</a:t>
            </a:r>
            <a:endParaRPr lang="en-IN" sz="3000" b="0" strike="noStrike" spc="-1" dirty="0">
              <a:latin typeface="Arial"/>
            </a:endParaRPr>
          </a:p>
        </p:txBody>
      </p:sp>
      <p:sp>
        <p:nvSpPr>
          <p:cNvPr id="105"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sp>
        <p:nvSpPr>
          <p:cNvPr id="2" name="Rectangle 1"/>
          <p:cNvSpPr/>
          <p:nvPr/>
        </p:nvSpPr>
        <p:spPr>
          <a:xfrm>
            <a:off x="311760" y="753308"/>
            <a:ext cx="4572000" cy="4031873"/>
          </a:xfrm>
          <a:prstGeom prst="rect">
            <a:avLst/>
          </a:prstGeom>
        </p:spPr>
        <p:txBody>
          <a:bodyPr>
            <a:spAutoFit/>
          </a:bodyPr>
          <a:lstStyle/>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 use case diagram for face recognition includes actors such as users and administrators and use cases such as registering a face, recognizing a face, managing users, and managing system settings. </a:t>
            </a:r>
          </a:p>
          <a:p>
            <a:pPr marL="285750" indent="-285750" algn="just">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diagram provides a visual representation of how users interact with the system and how the system operates. The use case diagram helps to identify the key features of the system and how they work together to provide the desired functionality.</a:t>
            </a:r>
          </a:p>
          <a:p>
            <a:pPr algn="just"/>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This enables developers and designers to create a system that meets the needs of the users and is easy to manage and maintain.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199" y="528660"/>
            <a:ext cx="4000443" cy="4105848"/>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0" y="-3690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2.4 Activity diagram</a:t>
            </a:r>
            <a:endParaRPr lang="en-IN" sz="3000" b="0" strike="noStrike" spc="-1" dirty="0">
              <a:latin typeface="Arial"/>
            </a:endParaRPr>
          </a:p>
        </p:txBody>
      </p:sp>
      <p:sp>
        <p:nvSpPr>
          <p:cNvPr id="10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4450" y="425198"/>
            <a:ext cx="5383350" cy="4379452"/>
          </a:xfrm>
          <a:prstGeom prst="rect">
            <a:avLst/>
          </a:prstGeom>
        </p:spPr>
      </p:pic>
      <p:sp>
        <p:nvSpPr>
          <p:cNvPr id="3" name="Rectangle 2"/>
          <p:cNvSpPr/>
          <p:nvPr/>
        </p:nvSpPr>
        <p:spPr>
          <a:xfrm>
            <a:off x="75480" y="1048256"/>
            <a:ext cx="3505920" cy="3046988"/>
          </a:xfrm>
          <a:prstGeom prst="rect">
            <a:avLst/>
          </a:prstGeom>
        </p:spPr>
        <p:txBody>
          <a:bodyPr wrap="square">
            <a:spAutoFit/>
          </a:bodyPr>
          <a:lstStyle/>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face recognition system activity diagram represents the behaviour of the project in terms of its activities. It contains important details on the activities and constraints done in the project. </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This diagram shows the flow of interaction between the system and Admin-User(HODs and Faculty). This is done by helping them visualize the system’s functionality in various degrees of detail.</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33991" y="9531"/>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2.5 </a:t>
            </a:r>
            <a:r>
              <a:rPr lang="en-IN" sz="3000" b="1" spc="-1" dirty="0">
                <a:solidFill>
                  <a:srgbClr val="000000"/>
                </a:solidFill>
                <a:latin typeface="Times New Roman"/>
                <a:ea typeface="Times New Roman"/>
              </a:rPr>
              <a:t>Sequence </a:t>
            </a:r>
            <a:r>
              <a:rPr lang="en-IN" sz="3000" b="1" strike="noStrike" spc="-1" dirty="0">
                <a:solidFill>
                  <a:srgbClr val="000000"/>
                </a:solidFill>
                <a:latin typeface="Times New Roman"/>
                <a:ea typeface="Times New Roman"/>
              </a:rPr>
              <a:t>Diagram</a:t>
            </a:r>
            <a:endParaRPr lang="en-IN" sz="3000" b="0" strike="noStrike" spc="-1" dirty="0">
              <a:latin typeface="Arial"/>
            </a:endParaRPr>
          </a:p>
        </p:txBody>
      </p:sp>
      <p:sp>
        <p:nvSpPr>
          <p:cNvPr id="10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3" name="Picture 2">
            <a:extLst>
              <a:ext uri="{FF2B5EF4-FFF2-40B4-BE49-F238E27FC236}">
                <a16:creationId xmlns:a16="http://schemas.microsoft.com/office/drawing/2014/main" id="{335E8F24-C03F-3042-0180-20A3C01023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501" y="535320"/>
            <a:ext cx="4450020" cy="3909940"/>
          </a:xfrm>
          <a:prstGeom prst="rect">
            <a:avLst/>
          </a:prstGeom>
        </p:spPr>
      </p:pic>
      <p:sp>
        <p:nvSpPr>
          <p:cNvPr id="5" name="TextBox 4">
            <a:extLst>
              <a:ext uri="{FF2B5EF4-FFF2-40B4-BE49-F238E27FC236}">
                <a16:creationId xmlns:a16="http://schemas.microsoft.com/office/drawing/2014/main" id="{5F2E2DD3-CC9F-9518-DEE3-309F1D9E993D}"/>
              </a:ext>
            </a:extLst>
          </p:cNvPr>
          <p:cNvSpPr txBox="1"/>
          <p:nvPr/>
        </p:nvSpPr>
        <p:spPr>
          <a:xfrm>
            <a:off x="83820" y="1057320"/>
            <a:ext cx="4122420" cy="3785652"/>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this sequence diagram, the user initiates the face recognition process by requesting that the system recognize their face.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system prompts the user to provide an image, which the user then provides.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system retrieves a list of stored face images from the database and uses an algorithm to compare the input image to the stored images.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algorithm applies additional filters to the list of potential matches, such as a confidence threshold, and returns a list of final matches to the system.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Finally, the system displays the match results to the user.</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192505" y="2354317"/>
            <a:ext cx="8268323" cy="1618593"/>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IN" sz="4200" b="1" strike="noStrike" spc="-1" dirty="0">
                <a:solidFill>
                  <a:schemeClr val="bg1"/>
                </a:solidFill>
                <a:latin typeface="Times New Roman" panose="02020603050405020304" pitchFamily="18" charset="0"/>
                <a:cs typeface="Times New Roman" panose="02020603050405020304" pitchFamily="18" charset="0"/>
              </a:rPr>
              <a:t>3. Implementation</a:t>
            </a:r>
            <a:endParaRPr lang="en-IN" sz="4200" b="1" strike="noStrike" spc="-1" dirty="0">
              <a:solidFill>
                <a:schemeClr val="bg1"/>
              </a:solidFill>
              <a:latin typeface="Times New Roman" panose="02020603050405020304" pitchFamily="18" charset="0"/>
              <a:ea typeface="Old Standard TT"/>
              <a:cs typeface="Times New Roman" panose="02020603050405020304" pitchFamily="18" charset="0"/>
            </a:endParaRPr>
          </a:p>
        </p:txBody>
      </p:sp>
      <p:sp>
        <p:nvSpPr>
          <p:cNvPr id="111"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453" y="168165"/>
            <a:ext cx="748602" cy="608222"/>
          </a:xfrm>
        </p:spPr>
        <p:txBody>
          <a:bodyPr>
            <a:normAutofit/>
          </a:bodyPr>
          <a:lstStyle/>
          <a:p>
            <a:r>
              <a:rPr lang="en-IN" sz="1400" b="1" dirty="0" smtClean="0">
                <a:latin typeface="Times New Roman" panose="02020603050405020304" pitchFamily="18" charset="0"/>
                <a:cs typeface="Times New Roman" panose="02020603050405020304" pitchFamily="18" charset="0"/>
              </a:rPr>
              <a:t>Image 1</a:t>
            </a:r>
            <a:endParaRPr lang="en-IN" sz="14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p:nvPr>
        </p:nvSpPr>
        <p:spPr>
          <a:xfrm>
            <a:off x="323453" y="3458636"/>
            <a:ext cx="8704932" cy="2651259"/>
          </a:xfrm>
        </p:spPr>
        <p:txBody>
          <a:bodyPr/>
          <a:lstStyle/>
          <a:p>
            <a:r>
              <a:rPr lang="en-US" sz="1600" dirty="0">
                <a:solidFill>
                  <a:schemeClr val="bg1"/>
                </a:solidFill>
                <a:latin typeface="Times New Roman" panose="02020603050405020304" pitchFamily="18" charset="0"/>
                <a:cs typeface="Times New Roman" panose="02020603050405020304" pitchFamily="18" charset="0"/>
              </a:rPr>
              <a:t>Fig 4.4 is the most important part of the code as here the  20 images are captured and trained by using the DNN model which is the second most important turning point of the project.</a:t>
            </a:r>
            <a:endParaRPr lang="en-IN" sz="1600"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523" y="168165"/>
            <a:ext cx="5887440" cy="4394599"/>
          </a:xfrm>
          <a:prstGeom prst="rect">
            <a:avLst/>
          </a:prstGeom>
        </p:spPr>
      </p:pic>
    </p:spTree>
    <p:extLst>
      <p:ext uri="{BB962C8B-B14F-4D97-AF65-F5344CB8AC3E}">
        <p14:creationId xmlns:p14="http://schemas.microsoft.com/office/powerpoint/2010/main" val="2785239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175756" y="0"/>
            <a:ext cx="8118000" cy="4761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1800" b="0" strike="noStrike" spc="-1" dirty="0">
                <a:latin typeface="Times New Roman"/>
                <a:ea typeface="Times New Roman"/>
              </a:rPr>
              <a:t>                                                    A Project Report on</a:t>
            </a:r>
            <a:r>
              <a:rPr dirty="0"/>
              <a:t/>
            </a:r>
            <a:br>
              <a:rPr dirty="0"/>
            </a:br>
            <a:r>
              <a:rPr lang="en-IN" sz="2400" b="1" strike="noStrike" spc="-1" dirty="0">
                <a:latin typeface="Times New Roman"/>
                <a:ea typeface="Times New Roman"/>
              </a:rPr>
              <a:t>Machine learning -Based </a:t>
            </a:r>
            <a:r>
              <a:rPr lang="en-IN" sz="2400" b="1" spc="-1" dirty="0">
                <a:latin typeface="Times New Roman"/>
                <a:ea typeface="Times New Roman"/>
              </a:rPr>
              <a:t>S</a:t>
            </a:r>
            <a:r>
              <a:rPr lang="en-IN" sz="2400" b="1" strike="noStrike" spc="-1" dirty="0">
                <a:latin typeface="Times New Roman"/>
                <a:ea typeface="Times New Roman"/>
              </a:rPr>
              <a:t>tudent Activity </a:t>
            </a:r>
            <a:r>
              <a:rPr lang="en-IN" sz="2400" b="1" spc="-1" dirty="0">
                <a:latin typeface="Times New Roman"/>
                <a:ea typeface="Times New Roman"/>
              </a:rPr>
              <a:t>M</a:t>
            </a:r>
            <a:r>
              <a:rPr lang="en-IN" sz="2400" b="1" strike="noStrike" spc="-1" dirty="0">
                <a:latin typeface="Times New Roman"/>
                <a:ea typeface="Times New Roman"/>
              </a:rPr>
              <a:t>onitoring </a:t>
            </a:r>
            <a:r>
              <a:rPr lang="en-IN" sz="2400" b="1" spc="-1" dirty="0">
                <a:latin typeface="Times New Roman"/>
                <a:ea typeface="Times New Roman"/>
              </a:rPr>
              <a:t>S</a:t>
            </a:r>
            <a:r>
              <a:rPr lang="en-IN" sz="2400" b="1" strike="noStrike" spc="-1" dirty="0">
                <a:latin typeface="Times New Roman"/>
                <a:ea typeface="Times New Roman"/>
              </a:rPr>
              <a:t>ystem </a:t>
            </a:r>
            <a:r>
              <a:rPr lang="en-IN" sz="2400" b="1" spc="-1" dirty="0">
                <a:latin typeface="Times New Roman"/>
                <a:ea typeface="Times New Roman"/>
              </a:rPr>
              <a:t>F</a:t>
            </a:r>
            <a:r>
              <a:rPr lang="en-IN" sz="2400" b="1" strike="noStrike" spc="-1" dirty="0">
                <a:latin typeface="Times New Roman"/>
                <a:ea typeface="Times New Roman"/>
              </a:rPr>
              <a:t>or An </a:t>
            </a:r>
            <a:r>
              <a:rPr lang="en-IN" sz="2400" b="1" spc="-1" dirty="0">
                <a:latin typeface="Times New Roman"/>
                <a:ea typeface="Times New Roman"/>
              </a:rPr>
              <a:t>E</a:t>
            </a:r>
            <a:r>
              <a:rPr lang="en-IN" sz="2400" b="1" strike="noStrike" spc="-1" dirty="0">
                <a:latin typeface="Times New Roman"/>
                <a:ea typeface="Times New Roman"/>
              </a:rPr>
              <a:t>ducational </a:t>
            </a:r>
            <a:r>
              <a:rPr lang="en-IN" sz="2400" b="1" spc="-1" dirty="0">
                <a:latin typeface="Times New Roman"/>
                <a:ea typeface="Times New Roman"/>
              </a:rPr>
              <a:t>I</a:t>
            </a:r>
            <a:r>
              <a:rPr lang="en-IN" sz="2400" b="1" strike="noStrike" spc="-1" dirty="0">
                <a:latin typeface="Times New Roman"/>
                <a:ea typeface="Times New Roman"/>
              </a:rPr>
              <a:t>nstitute.</a:t>
            </a:r>
          </a:p>
          <a:p>
            <a:pPr>
              <a:lnSpc>
                <a:spcPct val="100000"/>
              </a:lnSpc>
            </a:pPr>
            <a:r>
              <a:rPr lang="en-IN" sz="1800" b="0" strike="noStrike" spc="-1" dirty="0">
                <a:latin typeface="Times New Roman"/>
                <a:ea typeface="Times New Roman"/>
              </a:rPr>
              <a:t>Submitted in partial </a:t>
            </a:r>
            <a:r>
              <a:rPr lang="en-IN" sz="1800" b="0" strike="noStrike" spc="-1" dirty="0" err="1">
                <a:latin typeface="Times New Roman"/>
                <a:ea typeface="Times New Roman"/>
              </a:rPr>
              <a:t>fulfillment</a:t>
            </a:r>
            <a:r>
              <a:rPr lang="en-IN" sz="1800" b="0" strike="noStrike" spc="-1" dirty="0">
                <a:latin typeface="Times New Roman"/>
                <a:ea typeface="Times New Roman"/>
              </a:rPr>
              <a:t> of the degree of</a:t>
            </a:r>
            <a:r>
              <a:rPr dirty="0"/>
              <a:t/>
            </a:r>
            <a:br>
              <a:rPr dirty="0"/>
            </a:br>
            <a:r>
              <a:rPr lang="en-IN" sz="1800" b="0" strike="noStrike" spc="-1" dirty="0">
                <a:latin typeface="Times New Roman"/>
                <a:ea typeface="Times New Roman"/>
              </a:rPr>
              <a:t>Bachelor of Engineering(Sem-8)</a:t>
            </a:r>
            <a:r>
              <a:rPr dirty="0"/>
              <a:t/>
            </a:r>
            <a:br>
              <a:rPr dirty="0"/>
            </a:br>
            <a:r>
              <a:rPr lang="en-IN" sz="1800" b="0" strike="noStrike" spc="-1" dirty="0">
                <a:latin typeface="Times New Roman"/>
                <a:ea typeface="Times New Roman"/>
              </a:rPr>
              <a:t>in</a:t>
            </a:r>
            <a:r>
              <a:rPr dirty="0"/>
              <a:t/>
            </a:r>
            <a:br>
              <a:rPr dirty="0"/>
            </a:br>
            <a:r>
              <a:rPr lang="en-IN" sz="1800" b="1" strike="noStrike" spc="-1" dirty="0">
                <a:solidFill>
                  <a:srgbClr val="FFFBF0"/>
                </a:solidFill>
                <a:latin typeface="Times New Roman"/>
                <a:ea typeface="Times New Roman"/>
              </a:rPr>
              <a:t>INFORMATION TECHNOLOGY</a:t>
            </a:r>
            <a:r>
              <a:rPr dirty="0"/>
              <a:t/>
            </a:r>
            <a:br>
              <a:rPr dirty="0"/>
            </a:br>
            <a:r>
              <a:rPr lang="en-IN" sz="1800" b="0" strike="noStrike" spc="-1" dirty="0">
                <a:solidFill>
                  <a:srgbClr val="FFFBF0"/>
                </a:solidFill>
                <a:latin typeface="Times New Roman"/>
                <a:ea typeface="Times New Roman"/>
              </a:rPr>
              <a:t>By</a:t>
            </a:r>
            <a:r>
              <a:rPr dirty="0"/>
              <a:t/>
            </a:r>
            <a:br>
              <a:rPr dirty="0"/>
            </a:br>
            <a:r>
              <a:rPr lang="en-IN" spc="-1" dirty="0" err="1">
                <a:solidFill>
                  <a:srgbClr val="FFFBF0"/>
                </a:solidFill>
                <a:latin typeface="Times New Roman"/>
              </a:rPr>
              <a:t>Janhavi</a:t>
            </a:r>
            <a:r>
              <a:rPr lang="en-IN" spc="-1" dirty="0">
                <a:solidFill>
                  <a:srgbClr val="FFFBF0"/>
                </a:solidFill>
                <a:latin typeface="Times New Roman"/>
              </a:rPr>
              <a:t> Kulkarni</a:t>
            </a:r>
            <a:r>
              <a:rPr lang="en-IN" sz="1800" b="0" strike="noStrike" spc="-1" dirty="0">
                <a:solidFill>
                  <a:srgbClr val="FFFBF0"/>
                </a:solidFill>
                <a:latin typeface="Times New Roman"/>
                <a:ea typeface="Times New Roman"/>
              </a:rPr>
              <a:t>(19104062)</a:t>
            </a:r>
            <a:r>
              <a:rPr dirty="0"/>
              <a:t/>
            </a:r>
            <a:br>
              <a:rPr dirty="0"/>
            </a:br>
            <a:r>
              <a:rPr lang="en-IN" spc="-1" dirty="0">
                <a:solidFill>
                  <a:srgbClr val="FFFBF0"/>
                </a:solidFill>
                <a:latin typeface="Times New Roman"/>
              </a:rPr>
              <a:t>Simran Choudhary</a:t>
            </a:r>
            <a:r>
              <a:rPr lang="en-IN" sz="1800" b="0" strike="noStrike" spc="-1" dirty="0">
                <a:solidFill>
                  <a:srgbClr val="FFFBF0"/>
                </a:solidFill>
                <a:latin typeface="Times New Roman"/>
                <a:ea typeface="Times New Roman"/>
              </a:rPr>
              <a:t>(19104023)</a:t>
            </a:r>
          </a:p>
          <a:p>
            <a:pPr>
              <a:lnSpc>
                <a:spcPct val="100000"/>
              </a:lnSpc>
            </a:pPr>
            <a:r>
              <a:rPr lang="en-IN" spc="-1" dirty="0" err="1">
                <a:solidFill>
                  <a:srgbClr val="FFFBF0"/>
                </a:solidFill>
                <a:latin typeface="Times New Roman"/>
                <a:ea typeface="Times New Roman"/>
              </a:rPr>
              <a:t>Loveritu</a:t>
            </a:r>
            <a:r>
              <a:rPr lang="en-IN" spc="-1" dirty="0">
                <a:solidFill>
                  <a:srgbClr val="FFFBF0"/>
                </a:solidFill>
                <a:latin typeface="Times New Roman"/>
                <a:ea typeface="Times New Roman"/>
              </a:rPr>
              <a:t> </a:t>
            </a:r>
            <a:r>
              <a:rPr lang="en-IN" spc="-1" dirty="0" err="1">
                <a:solidFill>
                  <a:srgbClr val="FFFBF0"/>
                </a:solidFill>
                <a:latin typeface="Times New Roman"/>
                <a:ea typeface="Times New Roman"/>
              </a:rPr>
              <a:t>Itnare</a:t>
            </a:r>
            <a:r>
              <a:rPr lang="en-IN" sz="1800" b="0" strike="noStrike" spc="-1" dirty="0">
                <a:solidFill>
                  <a:srgbClr val="FFFBF0"/>
                </a:solidFill>
                <a:latin typeface="Times New Roman"/>
                <a:ea typeface="Times New Roman"/>
              </a:rPr>
              <a:t>(19104028)</a:t>
            </a:r>
            <a:r>
              <a:rPr dirty="0"/>
              <a:t/>
            </a:r>
            <a:br>
              <a:rPr dirty="0"/>
            </a:br>
            <a:r>
              <a:rPr dirty="0"/>
              <a:t/>
            </a:r>
            <a:br>
              <a:rPr dirty="0"/>
            </a:br>
            <a:r>
              <a:rPr lang="en-IN" sz="1800" b="0" strike="noStrike" spc="-1" dirty="0">
                <a:solidFill>
                  <a:srgbClr val="FFFBF0"/>
                </a:solidFill>
                <a:latin typeface="Times New Roman"/>
                <a:ea typeface="Times New Roman"/>
              </a:rPr>
              <a:t>Under the Guidance of</a:t>
            </a:r>
            <a:r>
              <a:rPr dirty="0"/>
              <a:t/>
            </a:r>
            <a:br>
              <a:rPr dirty="0"/>
            </a:br>
            <a:r>
              <a:rPr lang="en-IN" sz="1800" b="0" strike="noStrike" spc="-1" dirty="0">
                <a:solidFill>
                  <a:srgbClr val="FFFBF0"/>
                </a:solidFill>
                <a:latin typeface="Times New Roman"/>
                <a:ea typeface="Times New Roman"/>
              </a:rPr>
              <a:t>Name of Guide-  </a:t>
            </a:r>
            <a:r>
              <a:rPr lang="en-IN" sz="1800" b="0" strike="noStrike" spc="-1" dirty="0" err="1">
                <a:solidFill>
                  <a:srgbClr val="FFFBF0"/>
                </a:solidFill>
                <a:latin typeface="Times New Roman"/>
                <a:ea typeface="Times New Roman"/>
              </a:rPr>
              <a:t>Dr.</a:t>
            </a:r>
            <a:r>
              <a:rPr lang="en-IN" spc="-1" dirty="0">
                <a:solidFill>
                  <a:srgbClr val="FFFBF0"/>
                </a:solidFill>
                <a:latin typeface="Times New Roman"/>
                <a:ea typeface="Times New Roman"/>
              </a:rPr>
              <a:t> Kiran Deshpande </a:t>
            </a:r>
          </a:p>
          <a:p>
            <a:pPr>
              <a:lnSpc>
                <a:spcPct val="100000"/>
              </a:lnSpc>
            </a:pPr>
            <a:endParaRPr lang="en-IN" spc="-1" dirty="0">
              <a:solidFill>
                <a:srgbClr val="FFFBF0"/>
              </a:solidFill>
              <a:latin typeface="Times New Roman"/>
              <a:ea typeface="Times New Roman"/>
            </a:endParaRPr>
          </a:p>
          <a:p>
            <a:pPr>
              <a:lnSpc>
                <a:spcPct val="100000"/>
              </a:lnSpc>
            </a:pPr>
            <a:r>
              <a:rPr dirty="0"/>
              <a:t/>
            </a:r>
            <a:br>
              <a:rPr dirty="0"/>
            </a:br>
            <a:r>
              <a:rPr dirty="0"/>
              <a:t/>
            </a:r>
            <a:br>
              <a:rPr dirty="0"/>
            </a:br>
            <a:r>
              <a:rPr dirty="0"/>
              <a:t/>
            </a:r>
            <a:br>
              <a:rPr dirty="0"/>
            </a:br>
            <a:r>
              <a:rPr dirty="0"/>
              <a:t/>
            </a:r>
            <a:br>
              <a:rPr dirty="0"/>
            </a:br>
            <a:r>
              <a:rPr dirty="0"/>
              <a:t/>
            </a:r>
            <a:br>
              <a:rPr dirty="0"/>
            </a:b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615" y="4256690"/>
            <a:ext cx="8849710" cy="987971"/>
          </a:xfrm>
        </p:spPr>
        <p:txBody>
          <a:bodyPr/>
          <a:lstStyle/>
          <a:p>
            <a:pPr algn="just"/>
            <a:r>
              <a:rPr lang="en-US" sz="1400" dirty="0">
                <a:solidFill>
                  <a:schemeClr val="bg1"/>
                </a:solidFill>
                <a:latin typeface="Times New Roman" panose="02020603050405020304" pitchFamily="18" charset="0"/>
                <a:cs typeface="Times New Roman" panose="02020603050405020304" pitchFamily="18" charset="0"/>
              </a:rPr>
              <a:t>Fig 2</a:t>
            </a:r>
            <a:r>
              <a:rPr lang="en-US" sz="1400" dirty="0" smtClean="0">
                <a:solidFill>
                  <a:schemeClr val="bg1"/>
                </a:solidFill>
                <a:latin typeface="Times New Roman" panose="02020603050405020304" pitchFamily="18" charset="0"/>
                <a:cs typeface="Times New Roman" panose="02020603050405020304" pitchFamily="18" charset="0"/>
              </a:rPr>
              <a:t> </a:t>
            </a:r>
            <a:r>
              <a:rPr lang="en-US" sz="1400" dirty="0">
                <a:solidFill>
                  <a:schemeClr val="bg1"/>
                </a:solidFill>
                <a:latin typeface="Times New Roman" panose="02020603050405020304" pitchFamily="18" charset="0"/>
                <a:cs typeface="Times New Roman" panose="02020603050405020304" pitchFamily="18" charset="0"/>
              </a:rPr>
              <a:t>is the Final step before the result is declared and it is the cross-checking of the presence of Face images in the model. This helps in detecting the student details with accuracy irrespective of the angle and background.</a:t>
            </a:r>
            <a:endParaRPr lang="en-IN" sz="1400"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p:nvPr>
        </p:nvSpPr>
        <p:spPr>
          <a:xfrm>
            <a:off x="0" y="399393"/>
            <a:ext cx="1834055" cy="651641"/>
          </a:xfrm>
        </p:spPr>
        <p:txBody>
          <a:bodyPr>
            <a:normAutofit/>
          </a:bodyPr>
          <a:lstStyle/>
          <a:p>
            <a:pPr marL="0" indent="0">
              <a:buNone/>
            </a:pPr>
            <a:r>
              <a:rPr lang="en-IN" sz="1600" b="1" dirty="0" smtClean="0">
                <a:latin typeface="Times New Roman" panose="02020603050405020304" pitchFamily="18" charset="0"/>
                <a:cs typeface="Times New Roman" panose="02020603050405020304" pitchFamily="18" charset="0"/>
              </a:rPr>
              <a:t>Image 2</a:t>
            </a:r>
            <a:endParaRPr lang="en-IN" sz="16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139" y="249975"/>
            <a:ext cx="6502668" cy="4221436"/>
          </a:xfrm>
          <a:prstGeom prst="rect">
            <a:avLst/>
          </a:prstGeom>
        </p:spPr>
      </p:pic>
    </p:spTree>
    <p:extLst>
      <p:ext uri="{BB962C8B-B14F-4D97-AF65-F5344CB8AC3E}">
        <p14:creationId xmlns:p14="http://schemas.microsoft.com/office/powerpoint/2010/main" val="998778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0" y="59562"/>
            <a:ext cx="7511220" cy="702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3000" b="1" strike="noStrike" spc="-1" dirty="0">
                <a:latin typeface="Times New Roman" panose="02020603050405020304" pitchFamily="18" charset="0"/>
                <a:ea typeface="Old Standard TT"/>
                <a:cs typeface="Times New Roman" panose="02020603050405020304" pitchFamily="18" charset="0"/>
              </a:rPr>
              <a:t>4. Testing</a:t>
            </a:r>
            <a:endParaRPr lang="en-IN" sz="3000" b="0" strike="noStrike" spc="-1" dirty="0">
              <a:latin typeface="Times New Roman" panose="02020603050405020304" pitchFamily="18" charset="0"/>
              <a:cs typeface="Times New Roman" panose="02020603050405020304" pitchFamily="18" charset="0"/>
            </a:endParaRPr>
          </a:p>
        </p:txBody>
      </p:sp>
      <p:sp>
        <p:nvSpPr>
          <p:cNvPr id="11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graphicFrame>
        <p:nvGraphicFramePr>
          <p:cNvPr id="3" name="Table 3">
            <a:extLst>
              <a:ext uri="{FF2B5EF4-FFF2-40B4-BE49-F238E27FC236}">
                <a16:creationId xmlns:a16="http://schemas.microsoft.com/office/drawing/2014/main" id="{D8411139-7910-88CA-E3EA-98F661E0330C}"/>
              </a:ext>
            </a:extLst>
          </p:cNvPr>
          <p:cNvGraphicFramePr>
            <a:graphicFrameLocks noGrp="1"/>
          </p:cNvGraphicFramePr>
          <p:nvPr>
            <p:extLst>
              <p:ext uri="{D42A27DB-BD31-4B8C-83A1-F6EECF244321}">
                <p14:modId xmlns:p14="http://schemas.microsoft.com/office/powerpoint/2010/main" val="4034206127"/>
              </p:ext>
            </p:extLst>
          </p:nvPr>
        </p:nvGraphicFramePr>
        <p:xfrm>
          <a:off x="276419" y="1088084"/>
          <a:ext cx="8543490" cy="3865278"/>
        </p:xfrm>
        <a:graphic>
          <a:graphicData uri="http://schemas.openxmlformats.org/drawingml/2006/table">
            <a:tbl>
              <a:tblPr firstRow="1" bandRow="1">
                <a:tableStyleId>{073A0DAA-6AF3-43AB-8588-CEC1D06C72B9}</a:tableStyleId>
              </a:tblPr>
              <a:tblGrid>
                <a:gridCol w="1423915">
                  <a:extLst>
                    <a:ext uri="{9D8B030D-6E8A-4147-A177-3AD203B41FA5}">
                      <a16:colId xmlns:a16="http://schemas.microsoft.com/office/drawing/2014/main" val="3005523872"/>
                    </a:ext>
                  </a:extLst>
                </a:gridCol>
                <a:gridCol w="1423915">
                  <a:extLst>
                    <a:ext uri="{9D8B030D-6E8A-4147-A177-3AD203B41FA5}">
                      <a16:colId xmlns:a16="http://schemas.microsoft.com/office/drawing/2014/main" val="642574383"/>
                    </a:ext>
                  </a:extLst>
                </a:gridCol>
                <a:gridCol w="1423915">
                  <a:extLst>
                    <a:ext uri="{9D8B030D-6E8A-4147-A177-3AD203B41FA5}">
                      <a16:colId xmlns:a16="http://schemas.microsoft.com/office/drawing/2014/main" val="34247744"/>
                    </a:ext>
                  </a:extLst>
                </a:gridCol>
                <a:gridCol w="1423915">
                  <a:extLst>
                    <a:ext uri="{9D8B030D-6E8A-4147-A177-3AD203B41FA5}">
                      <a16:colId xmlns:a16="http://schemas.microsoft.com/office/drawing/2014/main" val="500112358"/>
                    </a:ext>
                  </a:extLst>
                </a:gridCol>
                <a:gridCol w="1423915">
                  <a:extLst>
                    <a:ext uri="{9D8B030D-6E8A-4147-A177-3AD203B41FA5}">
                      <a16:colId xmlns:a16="http://schemas.microsoft.com/office/drawing/2014/main" val="518339297"/>
                    </a:ext>
                  </a:extLst>
                </a:gridCol>
                <a:gridCol w="1423915">
                  <a:extLst>
                    <a:ext uri="{9D8B030D-6E8A-4147-A177-3AD203B41FA5}">
                      <a16:colId xmlns:a16="http://schemas.microsoft.com/office/drawing/2014/main" val="3186848291"/>
                    </a:ext>
                  </a:extLst>
                </a:gridCol>
              </a:tblGrid>
              <a:tr h="653099">
                <a:tc>
                  <a:txBody>
                    <a:bodyPr/>
                    <a:lstStyle/>
                    <a:p>
                      <a:r>
                        <a:rPr lang="en-IN" sz="1200" dirty="0"/>
                        <a:t>Test Condition</a:t>
                      </a:r>
                    </a:p>
                  </a:txBody>
                  <a:tcPr/>
                </a:tc>
                <a:tc>
                  <a:txBody>
                    <a:bodyPr/>
                    <a:lstStyle/>
                    <a:p>
                      <a:r>
                        <a:rPr lang="en-IN" sz="1200" dirty="0"/>
                        <a:t>Test Steps/Procedure </a:t>
                      </a:r>
                    </a:p>
                  </a:txBody>
                  <a:tcPr/>
                </a:tc>
                <a:tc>
                  <a:txBody>
                    <a:bodyPr/>
                    <a:lstStyle/>
                    <a:p>
                      <a:r>
                        <a:rPr lang="en-IN" dirty="0"/>
                        <a:t>Test Data </a:t>
                      </a:r>
                    </a:p>
                  </a:txBody>
                  <a:tcPr/>
                </a:tc>
                <a:tc>
                  <a:txBody>
                    <a:bodyPr/>
                    <a:lstStyle/>
                    <a:p>
                      <a:r>
                        <a:rPr lang="en-IN" dirty="0"/>
                        <a:t>Expected Result</a:t>
                      </a:r>
                    </a:p>
                  </a:txBody>
                  <a:tcPr/>
                </a:tc>
                <a:tc>
                  <a:txBody>
                    <a:bodyPr/>
                    <a:lstStyle/>
                    <a:p>
                      <a:r>
                        <a:rPr lang="en-IN" dirty="0"/>
                        <a:t>Actual Result </a:t>
                      </a:r>
                    </a:p>
                  </a:txBody>
                  <a:tcPr/>
                </a:tc>
                <a:tc>
                  <a:txBody>
                    <a:bodyPr/>
                    <a:lstStyle/>
                    <a:p>
                      <a:r>
                        <a:rPr lang="en-IN" dirty="0"/>
                        <a:t>Pass/Fail</a:t>
                      </a:r>
                    </a:p>
                  </a:txBody>
                  <a:tcPr/>
                </a:tc>
                <a:extLst>
                  <a:ext uri="{0D108BD9-81ED-4DB2-BD59-A6C34878D82A}">
                    <a16:rowId xmlns:a16="http://schemas.microsoft.com/office/drawing/2014/main" val="2582689754"/>
                  </a:ext>
                </a:extLst>
              </a:tr>
              <a:tr h="590899">
                <a:tc>
                  <a:txBody>
                    <a:bodyPr/>
                    <a:lstStyle/>
                    <a:p>
                      <a:r>
                        <a:rPr lang="en-IN" sz="1600" dirty="0">
                          <a:latin typeface="Times New Roman" panose="02020603050405020304" pitchFamily="18" charset="0"/>
                          <a:cs typeface="Times New Roman" panose="02020603050405020304" pitchFamily="18" charset="0"/>
                        </a:rPr>
                        <a:t>Login/Register</a:t>
                      </a:r>
                    </a:p>
                  </a:txBody>
                  <a:tcPr/>
                </a:tc>
                <a:tc>
                  <a:txBody>
                    <a:bodyPr/>
                    <a:lstStyle/>
                    <a:p>
                      <a:r>
                        <a:rPr lang="en-IN" sz="1600" dirty="0">
                          <a:latin typeface="Times New Roman" panose="02020603050405020304" pitchFamily="18" charset="0"/>
                          <a:cs typeface="Times New Roman" panose="02020603050405020304" pitchFamily="18" charset="0"/>
                        </a:rPr>
                        <a:t>Pass all inputs </a:t>
                      </a:r>
                    </a:p>
                  </a:txBody>
                  <a:tcPr/>
                </a:tc>
                <a:tc>
                  <a:txBody>
                    <a:bodyPr/>
                    <a:lstStyle/>
                    <a:p>
                      <a:r>
                        <a:rPr lang="en-IN" sz="1600" dirty="0">
                          <a:latin typeface="Times New Roman" panose="02020603050405020304" pitchFamily="18" charset="0"/>
                          <a:cs typeface="Times New Roman" panose="02020603050405020304" pitchFamily="18" charset="0"/>
                        </a:rPr>
                        <a:t>Check validation </a:t>
                      </a:r>
                    </a:p>
                  </a:txBody>
                  <a:tcPr/>
                </a:tc>
                <a:tc>
                  <a:txBody>
                    <a:bodyPr/>
                    <a:lstStyle/>
                    <a:p>
                      <a:r>
                        <a:rPr lang="en-IN" sz="1600" dirty="0">
                          <a:latin typeface="Times New Roman" panose="02020603050405020304" pitchFamily="18" charset="0"/>
                          <a:cs typeface="Times New Roman" panose="02020603050405020304" pitchFamily="18" charset="0"/>
                        </a:rPr>
                        <a:t>Properly validate </a:t>
                      </a:r>
                    </a:p>
                  </a:txBody>
                  <a:tcPr/>
                </a:tc>
                <a:tc>
                  <a:txBody>
                    <a:bodyPr/>
                    <a:lstStyle/>
                    <a:p>
                      <a:r>
                        <a:rPr lang="en-IN" sz="1600" dirty="0">
                          <a:latin typeface="Times New Roman" panose="02020603050405020304" pitchFamily="18" charset="0"/>
                          <a:cs typeface="Times New Roman" panose="02020603050405020304" pitchFamily="18" charset="0"/>
                        </a:rPr>
                        <a:t>Validation successful</a:t>
                      </a:r>
                    </a:p>
                  </a:txBody>
                  <a:tcPr/>
                </a:tc>
                <a:tc>
                  <a:txBody>
                    <a:bodyPr/>
                    <a:lstStyle/>
                    <a:p>
                      <a:r>
                        <a:rPr lang="en-IN" sz="1600" dirty="0">
                          <a:latin typeface="Times New Roman" panose="02020603050405020304" pitchFamily="18" charset="0"/>
                          <a:cs typeface="Times New Roman" panose="02020603050405020304" pitchFamily="18" charset="0"/>
                        </a:rPr>
                        <a:t>Pass</a:t>
                      </a:r>
                    </a:p>
                  </a:txBody>
                  <a:tcPr/>
                </a:tc>
                <a:extLst>
                  <a:ext uri="{0D108BD9-81ED-4DB2-BD59-A6C34878D82A}">
                    <a16:rowId xmlns:a16="http://schemas.microsoft.com/office/drawing/2014/main" val="907950707"/>
                  </a:ext>
                </a:extLst>
              </a:tr>
              <a:tr h="571138">
                <a:tc>
                  <a:txBody>
                    <a:bodyPr/>
                    <a:lstStyle/>
                    <a:p>
                      <a:r>
                        <a:rPr lang="en-IN" sz="1600" dirty="0">
                          <a:latin typeface="Times New Roman" panose="02020603050405020304" pitchFamily="18" charset="0"/>
                          <a:cs typeface="Times New Roman" panose="02020603050405020304" pitchFamily="18" charset="0"/>
                        </a:rPr>
                        <a:t>Registering Face Data</a:t>
                      </a:r>
                    </a:p>
                  </a:txBody>
                  <a:tcPr/>
                </a:tc>
                <a:tc>
                  <a:txBody>
                    <a:bodyPr/>
                    <a:lstStyle/>
                    <a:p>
                      <a:r>
                        <a:rPr lang="en-IN" sz="1600" dirty="0">
                          <a:latin typeface="Times New Roman" panose="02020603050405020304" pitchFamily="18" charset="0"/>
                          <a:cs typeface="Times New Roman" panose="02020603050405020304" pitchFamily="18" charset="0"/>
                        </a:rPr>
                        <a:t>Capturing 10 images </a:t>
                      </a:r>
                    </a:p>
                  </a:txBody>
                  <a:tcPr/>
                </a:tc>
                <a:tc>
                  <a:txBody>
                    <a:bodyPr/>
                    <a:lstStyle/>
                    <a:p>
                      <a:r>
                        <a:rPr lang="en-US" sz="1600" dirty="0">
                          <a:latin typeface="Times New Roman" panose="02020603050405020304" pitchFamily="18" charset="0"/>
                          <a:cs typeface="Times New Roman" panose="02020603050405020304" pitchFamily="18" charset="0"/>
                        </a:rPr>
                        <a:t>Checking if the face is detected</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Train model on Face data</a:t>
                      </a:r>
                    </a:p>
                  </a:txBody>
                  <a:tcPr/>
                </a:tc>
                <a:tc>
                  <a:txBody>
                    <a:bodyPr/>
                    <a:lstStyle/>
                    <a:p>
                      <a:r>
                        <a:rPr lang="en-IN" sz="1600" dirty="0">
                          <a:latin typeface="Times New Roman" panose="02020603050405020304" pitchFamily="18" charset="0"/>
                          <a:cs typeface="Times New Roman" panose="02020603050405020304" pitchFamily="18" charset="0"/>
                        </a:rPr>
                        <a:t>C</a:t>
                      </a:r>
                      <a:r>
                        <a:rPr lang="en-US" sz="1600" dirty="0" err="1">
                          <a:latin typeface="Times New Roman" panose="02020603050405020304" pitchFamily="18" charset="0"/>
                          <a:cs typeface="Times New Roman" panose="02020603050405020304" pitchFamily="18" charset="0"/>
                        </a:rPr>
                        <a:t>reate</a:t>
                      </a:r>
                      <a:r>
                        <a:rPr lang="en-US" sz="1600" dirty="0">
                          <a:latin typeface="Times New Roman" panose="02020603050405020304" pitchFamily="18" charset="0"/>
                          <a:cs typeface="Times New Roman" panose="02020603050405020304" pitchFamily="18" charset="0"/>
                        </a:rPr>
                        <a:t> a Folder of that user and store 10 images and train models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Pass</a:t>
                      </a:r>
                    </a:p>
                  </a:txBody>
                  <a:tcPr/>
                </a:tc>
                <a:extLst>
                  <a:ext uri="{0D108BD9-81ED-4DB2-BD59-A6C34878D82A}">
                    <a16:rowId xmlns:a16="http://schemas.microsoft.com/office/drawing/2014/main" val="1633172546"/>
                  </a:ext>
                </a:extLst>
              </a:tr>
              <a:tr h="571138">
                <a:tc>
                  <a:txBody>
                    <a:bodyPr/>
                    <a:lstStyle/>
                    <a:p>
                      <a:r>
                        <a:rPr lang="en-IN" sz="1600" dirty="0">
                          <a:latin typeface="Times New Roman" panose="02020603050405020304" pitchFamily="18" charset="0"/>
                          <a:cs typeface="Times New Roman" panose="02020603050405020304" pitchFamily="18" charset="0"/>
                        </a:rPr>
                        <a:t>Predicting data from face</a:t>
                      </a:r>
                    </a:p>
                  </a:txBody>
                  <a:tcPr/>
                </a:tc>
                <a:tc>
                  <a:txBody>
                    <a:bodyPr/>
                    <a:lstStyle/>
                    <a:p>
                      <a:r>
                        <a:rPr lang="en-US" sz="1600" dirty="0">
                          <a:latin typeface="Times New Roman" panose="02020603050405020304" pitchFamily="18" charset="0"/>
                          <a:cs typeface="Times New Roman" panose="02020603050405020304" pitchFamily="18" charset="0"/>
                        </a:rPr>
                        <a:t>Pass captured image from mobile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C</a:t>
                      </a:r>
                      <a:r>
                        <a:rPr lang="en-US" sz="1600" dirty="0" err="1">
                          <a:latin typeface="Times New Roman" panose="02020603050405020304" pitchFamily="18" charset="0"/>
                          <a:cs typeface="Times New Roman" panose="02020603050405020304" pitchFamily="18" charset="0"/>
                        </a:rPr>
                        <a:t>hecking</a:t>
                      </a:r>
                      <a:r>
                        <a:rPr lang="en-US" sz="1600" dirty="0">
                          <a:latin typeface="Times New Roman" panose="02020603050405020304" pitchFamily="18" charset="0"/>
                          <a:cs typeface="Times New Roman" panose="02020603050405020304" pitchFamily="18" charset="0"/>
                        </a:rPr>
                        <a:t> the image is clear as much as its face value is detected.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Predicting username from face data.</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Prediction of user successful. </a:t>
                      </a:r>
                    </a:p>
                  </a:txBody>
                  <a:tcPr/>
                </a:tc>
                <a:tc>
                  <a:txBody>
                    <a:bodyPr/>
                    <a:lstStyle/>
                    <a:p>
                      <a:r>
                        <a:rPr lang="en-IN" sz="1600" dirty="0">
                          <a:latin typeface="Times New Roman" panose="02020603050405020304" pitchFamily="18" charset="0"/>
                          <a:cs typeface="Times New Roman" panose="02020603050405020304" pitchFamily="18" charset="0"/>
                        </a:rPr>
                        <a:t>Pass</a:t>
                      </a:r>
                    </a:p>
                  </a:txBody>
                  <a:tcPr/>
                </a:tc>
                <a:extLst>
                  <a:ext uri="{0D108BD9-81ED-4DB2-BD59-A6C34878D82A}">
                    <a16:rowId xmlns:a16="http://schemas.microsoft.com/office/drawing/2014/main" val="2118891185"/>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0" y="122580"/>
            <a:ext cx="8318124" cy="78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3000" b="1" strike="noStrike" spc="-1" dirty="0">
                <a:latin typeface="Times New Roman" panose="02020603050405020304" pitchFamily="18" charset="0"/>
                <a:ea typeface="Old Standard TT"/>
                <a:cs typeface="Times New Roman" panose="02020603050405020304" pitchFamily="18" charset="0"/>
              </a:rPr>
              <a:t>5. Result</a:t>
            </a:r>
            <a:endParaRPr lang="en-IN" sz="3000" b="0" strike="noStrike" spc="-1" dirty="0">
              <a:latin typeface="Times New Roman" panose="02020603050405020304" pitchFamily="18" charset="0"/>
              <a:cs typeface="Times New Roman" panose="02020603050405020304" pitchFamily="18" charset="0"/>
            </a:endParaRPr>
          </a:p>
        </p:txBody>
      </p:sp>
      <p:sp>
        <p:nvSpPr>
          <p:cNvPr id="115"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
        <p:nvSpPr>
          <p:cNvPr id="3" name="TextBox 2">
            <a:extLst>
              <a:ext uri="{FF2B5EF4-FFF2-40B4-BE49-F238E27FC236}">
                <a16:creationId xmlns:a16="http://schemas.microsoft.com/office/drawing/2014/main" id="{8326963C-4328-03E2-7091-79B26E0AC494}"/>
              </a:ext>
            </a:extLst>
          </p:cNvPr>
          <p:cNvSpPr txBox="1"/>
          <p:nvPr/>
        </p:nvSpPr>
        <p:spPr>
          <a:xfrm>
            <a:off x="-1" y="1759352"/>
            <a:ext cx="8993529" cy="1477328"/>
          </a:xfrm>
          <a:prstGeom prst="rect">
            <a:avLst/>
          </a:prstGeom>
          <a:noFill/>
        </p:spPr>
        <p:txBody>
          <a:bodyPr wrap="square">
            <a:spAutoFit/>
          </a:bodyPr>
          <a:lstStyle/>
          <a:p>
            <a:pPr algn="just"/>
            <a:r>
              <a:rPr lang="en-US" dirty="0">
                <a:solidFill>
                  <a:schemeClr val="bg1"/>
                </a:solidFill>
                <a:latin typeface="Times New Roman" panose="02020603050405020304" pitchFamily="18" charset="0"/>
                <a:cs typeface="Times New Roman" panose="02020603050405020304" pitchFamily="18" charset="0"/>
              </a:rPr>
              <a:t>When the System is executed the application is accessible to the Users, they could be any faculty in need of student information. When they upload an image on the application after login they receive the student details and if it is not present in the database then on the application screen it shows ”Unknown”. </a:t>
            </a:r>
          </a:p>
          <a:p>
            <a:pPr algn="just"/>
            <a:endParaRPr lang="en-IN"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90" y="1481070"/>
            <a:ext cx="3206838" cy="3528812"/>
          </a:xfrm>
        </p:spPr>
        <p:txBody>
          <a:bodyPr/>
          <a:lstStyle/>
          <a:p>
            <a:r>
              <a:rPr lang="en-US" sz="1600" dirty="0">
                <a:solidFill>
                  <a:schemeClr val="bg1"/>
                </a:solidFill>
                <a:latin typeface="Times New Roman" panose="02020603050405020304" pitchFamily="18" charset="0"/>
                <a:cs typeface="Times New Roman" panose="02020603050405020304" pitchFamily="18" charset="0"/>
              </a:rPr>
              <a:t> The student activity monitoring system uses MySQL for the storage of the students as well as the faculty data and their Login </a:t>
            </a:r>
            <a:r>
              <a:rPr lang="en-US" sz="1600" dirty="0" smtClean="0">
                <a:solidFill>
                  <a:schemeClr val="bg1"/>
                </a:solidFill>
                <a:latin typeface="Times New Roman" panose="02020603050405020304" pitchFamily="18" charset="0"/>
                <a:cs typeface="Times New Roman" panose="02020603050405020304" pitchFamily="18" charset="0"/>
              </a:rPr>
              <a:t>Credentials. It </a:t>
            </a:r>
            <a:r>
              <a:rPr lang="en-US" sz="1600" dirty="0">
                <a:solidFill>
                  <a:schemeClr val="bg1"/>
                </a:solidFill>
                <a:latin typeface="Times New Roman" panose="02020603050405020304" pitchFamily="18" charset="0"/>
                <a:cs typeface="Times New Roman" panose="02020603050405020304" pitchFamily="18" charset="0"/>
              </a:rPr>
              <a:t>consists of three tables namely </a:t>
            </a:r>
            <a:r>
              <a:rPr lang="en-US" sz="1600" dirty="0" smtClean="0">
                <a:solidFill>
                  <a:schemeClr val="bg1"/>
                </a:solidFill>
                <a:latin typeface="Times New Roman" panose="02020603050405020304" pitchFamily="18" charset="0"/>
                <a:cs typeface="Times New Roman" panose="02020603050405020304" pitchFamily="18" charset="0"/>
              </a:rPr>
              <a:t/>
            </a:r>
            <a:br>
              <a:rPr lang="en-US" sz="1600" dirty="0" smtClean="0">
                <a:solidFill>
                  <a:schemeClr val="bg1"/>
                </a:solidFill>
                <a:latin typeface="Times New Roman" panose="02020603050405020304" pitchFamily="18" charset="0"/>
                <a:cs typeface="Times New Roman" panose="02020603050405020304" pitchFamily="18" charset="0"/>
              </a:rPr>
            </a:br>
            <a:r>
              <a:rPr lang="en-US" sz="1600" dirty="0" smtClean="0">
                <a:solidFill>
                  <a:schemeClr val="bg1"/>
                </a:solidFill>
                <a:latin typeface="Times New Roman" panose="02020603050405020304" pitchFamily="18" charset="0"/>
                <a:cs typeface="Times New Roman" panose="02020603050405020304" pitchFamily="18" charset="0"/>
              </a:rPr>
              <a:t>1</a:t>
            </a:r>
            <a:r>
              <a:rPr lang="en-US" sz="1600" dirty="0">
                <a:solidFill>
                  <a:schemeClr val="bg1"/>
                </a:solidFill>
                <a:latin typeface="Times New Roman" panose="02020603050405020304" pitchFamily="18" charset="0"/>
                <a:cs typeface="Times New Roman" panose="02020603050405020304" pitchFamily="18" charset="0"/>
              </a:rPr>
              <a:t>. Email data which stores the Email Ids of the HODs from </a:t>
            </a:r>
            <a:r>
              <a:rPr lang="en-US" sz="1600" dirty="0" smtClean="0">
                <a:solidFill>
                  <a:schemeClr val="bg1"/>
                </a:solidFill>
                <a:latin typeface="Times New Roman" panose="02020603050405020304" pitchFamily="18" charset="0"/>
                <a:cs typeface="Times New Roman" panose="02020603050405020304" pitchFamily="18" charset="0"/>
              </a:rPr>
              <a:t>various Branches</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smtClean="0">
                <a:solidFill>
                  <a:schemeClr val="bg1"/>
                </a:solidFill>
                <a:latin typeface="Times New Roman" panose="02020603050405020304" pitchFamily="18" charset="0"/>
                <a:cs typeface="Times New Roman" panose="02020603050405020304" pitchFamily="18" charset="0"/>
              </a:rPr>
              <a:t/>
            </a:r>
            <a:br>
              <a:rPr lang="en-US" sz="1600" dirty="0" smtClean="0">
                <a:solidFill>
                  <a:schemeClr val="bg1"/>
                </a:solidFill>
                <a:latin typeface="Times New Roman" panose="02020603050405020304" pitchFamily="18" charset="0"/>
                <a:cs typeface="Times New Roman" panose="02020603050405020304" pitchFamily="18" charset="0"/>
              </a:rPr>
            </a:br>
            <a:r>
              <a:rPr lang="en-US" sz="1600" dirty="0" smtClean="0">
                <a:solidFill>
                  <a:schemeClr val="bg1"/>
                </a:solidFill>
                <a:latin typeface="Times New Roman" panose="02020603050405020304" pitchFamily="18" charset="0"/>
                <a:cs typeface="Times New Roman" panose="02020603050405020304" pitchFamily="18" charset="0"/>
              </a:rPr>
              <a:t>2</a:t>
            </a:r>
            <a:r>
              <a:rPr lang="en-US" sz="1600" dirty="0">
                <a:solidFill>
                  <a:schemeClr val="bg1"/>
                </a:solidFill>
                <a:latin typeface="Times New Roman" panose="02020603050405020304" pitchFamily="18" charset="0"/>
                <a:cs typeface="Times New Roman" panose="02020603050405020304" pitchFamily="18" charset="0"/>
              </a:rPr>
              <a:t>. Teach Register stores details of the faculties who can enroll the students. 3. Register which contains student data.</a:t>
            </a:r>
            <a:endParaRPr lang="en-IN" sz="1600"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5780" y="625884"/>
            <a:ext cx="5718220" cy="4216572"/>
          </a:xfrm>
          <a:prstGeom prst="rect">
            <a:avLst/>
          </a:prstGeom>
        </p:spPr>
      </p:pic>
      <p:sp>
        <p:nvSpPr>
          <p:cNvPr id="5" name="Rectangle 4"/>
          <p:cNvSpPr/>
          <p:nvPr/>
        </p:nvSpPr>
        <p:spPr>
          <a:xfrm>
            <a:off x="0" y="256552"/>
            <a:ext cx="6858000" cy="369332"/>
          </a:xfrm>
          <a:prstGeom prst="rect">
            <a:avLst/>
          </a:prstGeom>
        </p:spPr>
        <p:txBody>
          <a:bodyPr wrap="square">
            <a:spAutoFit/>
          </a:bodyPr>
          <a:lstStyle/>
          <a:p>
            <a:r>
              <a:rPr lang="en-IN" sz="1400" b="1" dirty="0" smtClean="0">
                <a:latin typeface="Times New Roman" panose="02020603050405020304" pitchFamily="18" charset="0"/>
                <a:cs typeface="Times New Roman" panose="02020603050405020304" pitchFamily="18" charset="0"/>
              </a:rPr>
              <a:t>Image</a:t>
            </a:r>
            <a:r>
              <a:rPr lang="en-IN" b="1" dirty="0" smtClean="0">
                <a:latin typeface="Times New Roman" panose="02020603050405020304" pitchFamily="18" charset="0"/>
                <a:cs typeface="Times New Roman" panose="02020603050405020304" pitchFamily="18" charset="0"/>
              </a:rPr>
              <a:t> 3</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4316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51528"/>
            <a:ext cx="5615612" cy="3093740"/>
          </a:xfrm>
        </p:spPr>
        <p:txBody>
          <a:bodyPr/>
          <a:lstStyle/>
          <a:p>
            <a:r>
              <a:rPr lang="en-US" sz="1600" dirty="0">
                <a:solidFill>
                  <a:schemeClr val="bg1"/>
                </a:solidFill>
                <a:latin typeface="Times New Roman" panose="02020603050405020304" pitchFamily="18" charset="0"/>
                <a:cs typeface="Times New Roman" panose="02020603050405020304" pitchFamily="18" charset="0"/>
              </a:rPr>
              <a:t>Firstly as the mobile application progresses there is a </a:t>
            </a:r>
            <a:r>
              <a:rPr lang="en-US" sz="1600" dirty="0" smtClean="0">
                <a:solidFill>
                  <a:schemeClr val="bg1"/>
                </a:solidFill>
                <a:latin typeface="Times New Roman" panose="02020603050405020304" pitchFamily="18" charset="0"/>
                <a:cs typeface="Times New Roman" panose="02020603050405020304" pitchFamily="18" charset="0"/>
              </a:rPr>
              <a:t>login </a:t>
            </a:r>
            <a:r>
              <a:rPr lang="en-US" sz="1600" dirty="0">
                <a:solidFill>
                  <a:schemeClr val="bg1"/>
                </a:solidFill>
                <a:latin typeface="Times New Roman" panose="02020603050405020304" pitchFamily="18" charset="0"/>
                <a:cs typeface="Times New Roman" panose="02020603050405020304" pitchFamily="18" charset="0"/>
              </a:rPr>
              <a:t>and Sign-up page, then comes the next step of the </a:t>
            </a:r>
            <a:r>
              <a:rPr lang="en-US" sz="1600" dirty="0" smtClean="0">
                <a:solidFill>
                  <a:schemeClr val="bg1"/>
                </a:solidFill>
                <a:latin typeface="Times New Roman" panose="02020603050405020304" pitchFamily="18" charset="0"/>
                <a:cs typeface="Times New Roman" panose="02020603050405020304" pitchFamily="18" charset="0"/>
              </a:rPr>
              <a:t>image which </a:t>
            </a:r>
            <a:r>
              <a:rPr lang="en-US" sz="1600" dirty="0">
                <a:solidFill>
                  <a:schemeClr val="bg1"/>
                </a:solidFill>
                <a:latin typeface="Times New Roman" panose="02020603050405020304" pitchFamily="18" charset="0"/>
                <a:cs typeface="Times New Roman" panose="02020603050405020304" pitchFamily="18" charset="0"/>
              </a:rPr>
              <a:t>is to be uploaded or captured from the mobile </a:t>
            </a:r>
            <a:r>
              <a:rPr lang="en-US" sz="1600" dirty="0" smtClean="0">
                <a:solidFill>
                  <a:schemeClr val="bg1"/>
                </a:solidFill>
                <a:latin typeface="Times New Roman" panose="02020603050405020304" pitchFamily="18" charset="0"/>
                <a:cs typeface="Times New Roman" panose="02020603050405020304" pitchFamily="18" charset="0"/>
              </a:rPr>
              <a:t>device in </a:t>
            </a:r>
            <a:r>
              <a:rPr lang="en-US" sz="1600" dirty="0">
                <a:solidFill>
                  <a:schemeClr val="bg1"/>
                </a:solidFill>
                <a:latin typeface="Times New Roman" panose="02020603050405020304" pitchFamily="18" charset="0"/>
                <a:cs typeface="Times New Roman" panose="02020603050405020304" pitchFamily="18" charset="0"/>
              </a:rPr>
              <a:t>the application for it to detect the student</a:t>
            </a:r>
            <a:r>
              <a:rPr lang="en-US" sz="1600" dirty="0" smtClean="0">
                <a:solidFill>
                  <a:schemeClr val="bg1"/>
                </a:solidFill>
                <a:latin typeface="Times New Roman" panose="02020603050405020304" pitchFamily="18" charset="0"/>
                <a:cs typeface="Times New Roman" panose="02020603050405020304" pitchFamily="18" charset="0"/>
              </a:rPr>
              <a:t>.</a:t>
            </a:r>
            <a:br>
              <a:rPr lang="en-US" sz="1600" dirty="0" smtClean="0">
                <a:solidFill>
                  <a:schemeClr val="bg1"/>
                </a:solidFill>
                <a:latin typeface="Times New Roman" panose="02020603050405020304" pitchFamily="18" charset="0"/>
                <a:cs typeface="Times New Roman" panose="02020603050405020304" pitchFamily="18" charset="0"/>
              </a:rPr>
            </a:br>
            <a:r>
              <a:rPr lang="en-US" sz="1600" dirty="0" smtClean="0">
                <a:solidFill>
                  <a:schemeClr val="bg1"/>
                </a:solidFill>
                <a:latin typeface="Times New Roman" panose="02020603050405020304" pitchFamily="18" charset="0"/>
                <a:cs typeface="Times New Roman" panose="02020603050405020304" pitchFamily="18" charset="0"/>
              </a:rPr>
              <a:t/>
            </a:r>
            <a:br>
              <a:rPr lang="en-US" sz="1600" dirty="0" smtClean="0">
                <a:solidFill>
                  <a:schemeClr val="bg1"/>
                </a:solidFill>
                <a:latin typeface="Times New Roman" panose="02020603050405020304" pitchFamily="18" charset="0"/>
                <a:cs typeface="Times New Roman" panose="02020603050405020304" pitchFamily="18" charset="0"/>
              </a:rPr>
            </a:br>
            <a:r>
              <a:rPr lang="en-US" sz="1600" dirty="0" smtClean="0">
                <a:solidFill>
                  <a:schemeClr val="bg1"/>
                </a:solidFill>
                <a:latin typeface="Times New Roman" panose="02020603050405020304" pitchFamily="18" charset="0"/>
                <a:cs typeface="Times New Roman" panose="02020603050405020304" pitchFamily="18" charset="0"/>
              </a:rPr>
              <a:t> Then </a:t>
            </a:r>
            <a:r>
              <a:rPr lang="en-US" sz="1600" dirty="0">
                <a:solidFill>
                  <a:schemeClr val="bg1"/>
                </a:solidFill>
                <a:latin typeface="Times New Roman" panose="02020603050405020304" pitchFamily="18" charset="0"/>
                <a:cs typeface="Times New Roman" panose="02020603050405020304" pitchFamily="18" charset="0"/>
              </a:rPr>
              <a:t>the </a:t>
            </a:r>
            <a:r>
              <a:rPr lang="en-US" sz="1600" dirty="0" smtClean="0">
                <a:solidFill>
                  <a:schemeClr val="bg1"/>
                </a:solidFill>
                <a:latin typeface="Times New Roman" panose="02020603050405020304" pitchFamily="18" charset="0"/>
                <a:cs typeface="Times New Roman" panose="02020603050405020304" pitchFamily="18" charset="0"/>
              </a:rPr>
              <a:t>picture is </a:t>
            </a:r>
            <a:r>
              <a:rPr lang="en-US" sz="1600" dirty="0">
                <a:solidFill>
                  <a:schemeClr val="bg1"/>
                </a:solidFill>
                <a:latin typeface="Times New Roman" panose="02020603050405020304" pitchFamily="18" charset="0"/>
                <a:cs typeface="Times New Roman" panose="02020603050405020304" pitchFamily="18" charset="0"/>
              </a:rPr>
              <a:t>uploaded and sent to the respected faculty and is </a:t>
            </a:r>
            <a:r>
              <a:rPr lang="en-US" sz="1600" dirty="0" smtClean="0">
                <a:solidFill>
                  <a:schemeClr val="bg1"/>
                </a:solidFill>
                <a:latin typeface="Times New Roman" panose="02020603050405020304" pitchFamily="18" charset="0"/>
                <a:cs typeface="Times New Roman" panose="02020603050405020304" pitchFamily="18" charset="0"/>
              </a:rPr>
              <a:t>also added </a:t>
            </a:r>
            <a:r>
              <a:rPr lang="en-US" sz="1600" dirty="0">
                <a:solidFill>
                  <a:schemeClr val="bg1"/>
                </a:solidFill>
                <a:latin typeface="Times New Roman" panose="02020603050405020304" pitchFamily="18" charset="0"/>
                <a:cs typeface="Times New Roman" panose="02020603050405020304" pitchFamily="18" charset="0"/>
              </a:rPr>
              <a:t>to the database for the record. Also it uses modules</a:t>
            </a:r>
            <a:r>
              <a:rPr lang="en-US" sz="1600" dirty="0">
                <a:solidFill>
                  <a:schemeClr val="bg1"/>
                </a:solidFill>
                <a:latin typeface="Times New Roman" panose="02020603050405020304" pitchFamily="18" charset="0"/>
                <a:cs typeface="Times New Roman" panose="02020603050405020304" pitchFamily="18" charset="0"/>
              </a:rPr>
              <a:t/>
            </a:r>
            <a:br>
              <a:rPr lang="en-US" sz="1600" dirty="0">
                <a:solidFill>
                  <a:schemeClr val="bg1"/>
                </a:solidFill>
                <a:latin typeface="Times New Roman" panose="02020603050405020304" pitchFamily="18" charset="0"/>
                <a:cs typeface="Times New Roman" panose="02020603050405020304" pitchFamily="18" charset="0"/>
              </a:rPr>
            </a:br>
            <a:r>
              <a:rPr lang="en-US" sz="1600" dirty="0">
                <a:solidFill>
                  <a:schemeClr val="bg1"/>
                </a:solidFill>
                <a:latin typeface="Times New Roman" panose="02020603050405020304" pitchFamily="18" charset="0"/>
                <a:cs typeface="Times New Roman" panose="02020603050405020304" pitchFamily="18" charset="0"/>
              </a:rPr>
              <a:t>like face recognition, </a:t>
            </a:r>
            <a:r>
              <a:rPr lang="en-US" sz="1600" dirty="0" err="1">
                <a:solidFill>
                  <a:schemeClr val="bg1"/>
                </a:solidFill>
                <a:latin typeface="Times New Roman" panose="02020603050405020304" pitchFamily="18" charset="0"/>
                <a:cs typeface="Times New Roman" panose="02020603050405020304" pitchFamily="18" charset="0"/>
              </a:rPr>
              <a:t>dlib</a:t>
            </a:r>
            <a:r>
              <a:rPr lang="en-US" sz="1600" dirty="0">
                <a:solidFill>
                  <a:schemeClr val="bg1"/>
                </a:solidFill>
                <a:latin typeface="Times New Roman" panose="02020603050405020304" pitchFamily="18" charset="0"/>
                <a:cs typeface="Times New Roman" panose="02020603050405020304" pitchFamily="18" charset="0"/>
              </a:rPr>
              <a:t>, pillow, </a:t>
            </a:r>
            <a:r>
              <a:rPr lang="en-US" sz="1600" dirty="0" err="1">
                <a:solidFill>
                  <a:schemeClr val="bg1"/>
                </a:solidFill>
                <a:latin typeface="Times New Roman" panose="02020603050405020304" pitchFamily="18" charset="0"/>
                <a:cs typeface="Times New Roman" panose="02020603050405020304" pitchFamily="18" charset="0"/>
              </a:rPr>
              <a:t>matplotlib</a:t>
            </a:r>
            <a:r>
              <a:rPr lang="en-US" sz="1600" dirty="0">
                <a:solidFill>
                  <a:schemeClr val="bg1"/>
                </a:solidFill>
                <a:latin typeface="Times New Roman" panose="02020603050405020304" pitchFamily="18" charset="0"/>
                <a:cs typeface="Times New Roman" panose="02020603050405020304" pitchFamily="18" charset="0"/>
              </a:rPr>
              <a:t> and </a:t>
            </a:r>
            <a:r>
              <a:rPr lang="en-US" sz="1600" dirty="0" err="1">
                <a:solidFill>
                  <a:schemeClr val="bg1"/>
                </a:solidFill>
                <a:latin typeface="Times New Roman" panose="02020603050405020304" pitchFamily="18" charset="0"/>
                <a:cs typeface="Times New Roman" panose="02020603050405020304" pitchFamily="18" charset="0"/>
              </a:rPr>
              <a:t>scikit</a:t>
            </a:r>
            <a:r>
              <a:rPr lang="en-US" sz="1600" dirty="0">
                <a:solidFill>
                  <a:schemeClr val="bg1"/>
                </a:solidFill>
                <a:latin typeface="Times New Roman" panose="02020603050405020304" pitchFamily="18" charset="0"/>
                <a:cs typeface="Times New Roman" panose="02020603050405020304" pitchFamily="18" charset="0"/>
              </a:rPr>
              <a:t>-image</a:t>
            </a:r>
            <a:r>
              <a:rPr lang="en-US" sz="1600" dirty="0">
                <a:solidFill>
                  <a:schemeClr val="bg1"/>
                </a:solidFill>
                <a:latin typeface="Times New Roman" panose="02020603050405020304" pitchFamily="18" charset="0"/>
                <a:cs typeface="Times New Roman" panose="02020603050405020304" pitchFamily="18" charset="0"/>
              </a:rPr>
              <a:t/>
            </a:r>
            <a:br>
              <a:rPr lang="en-US" sz="1600" dirty="0">
                <a:solidFill>
                  <a:schemeClr val="bg1"/>
                </a:solidFill>
                <a:latin typeface="Times New Roman" panose="02020603050405020304" pitchFamily="18" charset="0"/>
                <a:cs typeface="Times New Roman" panose="02020603050405020304" pitchFamily="18" charset="0"/>
              </a:rPr>
            </a:br>
            <a:r>
              <a:rPr lang="en-US" sz="1600" dirty="0">
                <a:solidFill>
                  <a:schemeClr val="bg1"/>
                </a:solidFill>
                <a:latin typeface="Times New Roman" panose="02020603050405020304" pitchFamily="18" charset="0"/>
                <a:cs typeface="Times New Roman" panose="02020603050405020304" pitchFamily="18" charset="0"/>
              </a:rPr>
              <a:t>for identification</a:t>
            </a:r>
            <a:r>
              <a:rPr lang="en-US" sz="1600" dirty="0">
                <a:solidFill>
                  <a:schemeClr val="bg1"/>
                </a:solidFill>
                <a:latin typeface="Times New Roman" panose="02020603050405020304" pitchFamily="18" charset="0"/>
                <a:cs typeface="Times New Roman" panose="02020603050405020304" pitchFamily="18" charset="0"/>
              </a:rPr>
              <a:t/>
            </a:r>
            <a:br>
              <a:rPr lang="en-US" sz="1600" dirty="0">
                <a:solidFill>
                  <a:schemeClr val="bg1"/>
                </a:solidFill>
                <a:latin typeface="Times New Roman" panose="02020603050405020304" pitchFamily="18" charset="0"/>
                <a:cs typeface="Times New Roman" panose="02020603050405020304" pitchFamily="18" charset="0"/>
              </a:rPr>
            </a:br>
            <a:r>
              <a:rPr lang="en-US" sz="1600" dirty="0">
                <a:solidFill>
                  <a:schemeClr val="bg1"/>
                </a:solidFill>
                <a:latin typeface="Times New Roman" panose="02020603050405020304" pitchFamily="18" charset="0"/>
                <a:cs typeface="Times New Roman" panose="02020603050405020304" pitchFamily="18" charset="0"/>
              </a:rPr>
              <a:t/>
            </a:r>
            <a:br>
              <a:rPr lang="en-US" sz="1600" dirty="0">
                <a:solidFill>
                  <a:schemeClr val="bg1"/>
                </a:solidFill>
                <a:latin typeface="Times New Roman" panose="02020603050405020304" pitchFamily="18" charset="0"/>
                <a:cs typeface="Times New Roman" panose="02020603050405020304" pitchFamily="18" charset="0"/>
              </a:rPr>
            </a:br>
            <a:r>
              <a:rPr lang="en-US" sz="1600" dirty="0">
                <a:solidFill>
                  <a:schemeClr val="bg1"/>
                </a:solidFill>
                <a:latin typeface="Times New Roman" panose="02020603050405020304" pitchFamily="18" charset="0"/>
                <a:cs typeface="Times New Roman" panose="02020603050405020304" pitchFamily="18" charset="0"/>
              </a:rPr>
              <a:t/>
            </a:r>
            <a:br>
              <a:rPr lang="en-US" sz="1600" dirty="0">
                <a:solidFill>
                  <a:schemeClr val="bg1"/>
                </a:solidFill>
                <a:latin typeface="Times New Roman" panose="02020603050405020304" pitchFamily="18" charset="0"/>
                <a:cs typeface="Times New Roman" panose="02020603050405020304" pitchFamily="18" charset="0"/>
              </a:rPr>
            </a:br>
            <a:endParaRPr lang="en-IN" sz="1600"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6068" y="313339"/>
            <a:ext cx="3070828" cy="4531929"/>
          </a:xfrm>
          <a:prstGeom prst="rect">
            <a:avLst/>
          </a:prstGeom>
        </p:spPr>
      </p:pic>
      <p:sp>
        <p:nvSpPr>
          <p:cNvPr id="7" name="Rectangle 6"/>
          <p:cNvSpPr/>
          <p:nvPr/>
        </p:nvSpPr>
        <p:spPr>
          <a:xfrm>
            <a:off x="135440" y="454842"/>
            <a:ext cx="4572000" cy="307777"/>
          </a:xfrm>
          <a:prstGeom prst="rect">
            <a:avLst/>
          </a:prstGeom>
        </p:spPr>
        <p:txBody>
          <a:bodyPr>
            <a:spAutoFit/>
          </a:bodyPr>
          <a:lstStyle/>
          <a:p>
            <a:r>
              <a:rPr lang="en-IN" sz="1400" b="1" dirty="0">
                <a:latin typeface="Times New Roman" panose="02020603050405020304" pitchFamily="18" charset="0"/>
                <a:cs typeface="Times New Roman" panose="02020603050405020304" pitchFamily="18" charset="0"/>
              </a:rPr>
              <a:t> </a:t>
            </a:r>
            <a:r>
              <a:rPr lang="en-IN" sz="1400" b="1" dirty="0" smtClean="0">
                <a:latin typeface="Times New Roman" panose="02020603050405020304" pitchFamily="18" charset="0"/>
                <a:cs typeface="Times New Roman" panose="02020603050405020304" pitchFamily="18" charset="0"/>
              </a:rPr>
              <a:t>Image 4</a:t>
            </a:r>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5100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66094" y="149855"/>
            <a:ext cx="8341273" cy="602671"/>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3000" b="1" strike="noStrike" spc="-1" dirty="0">
                <a:latin typeface="Times New Roman" panose="02020603050405020304" pitchFamily="18" charset="0"/>
                <a:ea typeface="Old Standard TT"/>
                <a:cs typeface="Times New Roman" panose="02020603050405020304" pitchFamily="18" charset="0"/>
              </a:rPr>
              <a:t>6. Conclusion and Future Scope</a:t>
            </a:r>
            <a:endParaRPr lang="en-IN" sz="3000" b="0" strike="noStrike" spc="-1" dirty="0">
              <a:latin typeface="Times New Roman" panose="02020603050405020304" pitchFamily="18" charset="0"/>
              <a:cs typeface="Times New Roman" panose="02020603050405020304" pitchFamily="18" charset="0"/>
            </a:endParaRPr>
          </a:p>
        </p:txBody>
      </p:sp>
      <p:sp>
        <p:nvSpPr>
          <p:cNvPr id="117"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
        <p:nvSpPr>
          <p:cNvPr id="3" name="TextBox 2">
            <a:extLst>
              <a:ext uri="{FF2B5EF4-FFF2-40B4-BE49-F238E27FC236}">
                <a16:creationId xmlns:a16="http://schemas.microsoft.com/office/drawing/2014/main" id="{5721ADF3-31D4-2F72-F84E-960AA7D2CE0F}"/>
              </a:ext>
            </a:extLst>
          </p:cNvPr>
          <p:cNvSpPr txBox="1"/>
          <p:nvPr/>
        </p:nvSpPr>
        <p:spPr>
          <a:xfrm>
            <a:off x="66094" y="1805651"/>
            <a:ext cx="8927435" cy="2585323"/>
          </a:xfrm>
          <a:prstGeom prst="rect">
            <a:avLst/>
          </a:prstGeom>
          <a:noFill/>
        </p:spPr>
        <p:txBody>
          <a:bodyPr wrap="square">
            <a:spAutoFit/>
          </a:bodyPr>
          <a:lstStyle/>
          <a:p>
            <a:pPr algn="just"/>
            <a:r>
              <a:rPr lang="en-US" dirty="0">
                <a:solidFill>
                  <a:schemeClr val="bg1"/>
                </a:solidFill>
                <a:latin typeface="Times New Roman" panose="02020603050405020304" pitchFamily="18" charset="0"/>
                <a:cs typeface="Times New Roman" panose="02020603050405020304" pitchFamily="18" charset="0"/>
              </a:rPr>
              <a:t>An efficient and proprietary Activity Monitoring system was designed with the help of Machine Learning and Face Recognition. The application targets mainly Educational Institutions ameliorating the safety and discipline in the respective institutions. Such monitoring system turns out much more beneficial for educational Institutes. It will make it easier for the respective faculty to keep a check on the student activities. </a:t>
            </a:r>
          </a:p>
          <a:p>
            <a:pPr algn="just"/>
            <a:r>
              <a:rPr lang="en-US" dirty="0">
                <a:solidFill>
                  <a:schemeClr val="bg1"/>
                </a:solidFill>
                <a:latin typeface="Times New Roman" panose="02020603050405020304" pitchFamily="18" charset="0"/>
                <a:cs typeface="Times New Roman" panose="02020603050405020304" pitchFamily="18" charset="0"/>
              </a:rPr>
              <a:t>It plays a vital role in maintaining the discipline of the institute as it is quite flexible. On a large scale, this approach can be implemented in corporate offices, Businesses, and retail industries. </a:t>
            </a:r>
          </a:p>
          <a:p>
            <a:pPr algn="just"/>
            <a:r>
              <a:rPr lang="en-US" dirty="0">
                <a:solidFill>
                  <a:schemeClr val="bg1"/>
                </a:solidFill>
                <a:latin typeface="Times New Roman" panose="02020603050405020304" pitchFamily="18" charset="0"/>
                <a:cs typeface="Times New Roman" panose="02020603050405020304" pitchFamily="18" charset="0"/>
              </a:rPr>
              <a:t>The Student Activity Monitoring System will be updated with the addition of the notification which is sent to the respective student as a warning. </a:t>
            </a:r>
            <a:endParaRPr lang="en-IN"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131287" y="11951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 References</a:t>
            </a:r>
            <a:endParaRPr lang="en-IN" sz="3000" b="0" strike="noStrike" spc="-1" dirty="0">
              <a:latin typeface="Arial"/>
            </a:endParaRPr>
          </a:p>
        </p:txBody>
      </p:sp>
      <p:sp>
        <p:nvSpPr>
          <p:cNvPr id="119" name="CustomShape 2"/>
          <p:cNvSpPr/>
          <p:nvPr/>
        </p:nvSpPr>
        <p:spPr>
          <a:xfrm>
            <a:off x="131287" y="73187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gn="just">
              <a:lnSpc>
                <a:spcPct val="115000"/>
              </a:lnSpc>
              <a:buClr>
                <a:srgbClr val="000000"/>
              </a:buClr>
              <a:buFont typeface="Old Standard TT"/>
              <a:buChar char="●"/>
            </a:pPr>
            <a:r>
              <a:rPr lang="en-IN" sz="1600" b="0" i="0" dirty="0">
                <a:effectLst/>
                <a:latin typeface="Times New Roman" panose="02020603050405020304" pitchFamily="18" charset="0"/>
                <a:cs typeface="Times New Roman" panose="02020603050405020304" pitchFamily="18" charset="0"/>
              </a:rPr>
              <a:t>M. Z. Khan, S. </a:t>
            </a:r>
            <a:r>
              <a:rPr lang="en-IN" sz="1600" b="0" i="0" dirty="0" err="1">
                <a:effectLst/>
                <a:latin typeface="Times New Roman" panose="02020603050405020304" pitchFamily="18" charset="0"/>
                <a:cs typeface="Times New Roman" panose="02020603050405020304" pitchFamily="18" charset="0"/>
              </a:rPr>
              <a:t>Harous</a:t>
            </a:r>
            <a:r>
              <a:rPr lang="en-IN" sz="1600" b="0" i="0" dirty="0">
                <a:effectLst/>
                <a:latin typeface="Times New Roman" panose="02020603050405020304" pitchFamily="18" charset="0"/>
                <a:cs typeface="Times New Roman" panose="02020603050405020304" pitchFamily="18" charset="0"/>
              </a:rPr>
              <a:t>, S. U. Hassan, M. U. Ghani Khan, R. Iqbal and S. Mumtaz, "Deep Unified Model For Face Recognition Based on Convolution Neural Network and Edge Computing," in </a:t>
            </a:r>
            <a:r>
              <a:rPr lang="en-IN" sz="1600" b="0" i="1" dirty="0">
                <a:effectLst/>
                <a:latin typeface="Times New Roman" panose="02020603050405020304" pitchFamily="18" charset="0"/>
                <a:cs typeface="Times New Roman" panose="02020603050405020304" pitchFamily="18" charset="0"/>
              </a:rPr>
              <a:t>IEEE Access</a:t>
            </a:r>
            <a:r>
              <a:rPr lang="en-IN" sz="1600" b="0" i="0" dirty="0">
                <a:effectLst/>
                <a:latin typeface="Times New Roman" panose="02020603050405020304" pitchFamily="18" charset="0"/>
                <a:cs typeface="Times New Roman" panose="02020603050405020304" pitchFamily="18" charset="0"/>
              </a:rPr>
              <a:t>, vol. 7, pp. 72622-72633, 2019, </a:t>
            </a:r>
            <a:r>
              <a:rPr lang="en-IN" sz="1600" b="0" i="0" dirty="0" err="1">
                <a:effectLst/>
                <a:latin typeface="Times New Roman" panose="02020603050405020304" pitchFamily="18" charset="0"/>
                <a:cs typeface="Times New Roman" panose="02020603050405020304" pitchFamily="18" charset="0"/>
              </a:rPr>
              <a:t>doi</a:t>
            </a:r>
            <a:r>
              <a:rPr lang="en-IN" sz="1600" b="0" i="0" dirty="0">
                <a:effectLst/>
                <a:latin typeface="Times New Roman" panose="02020603050405020304" pitchFamily="18" charset="0"/>
                <a:cs typeface="Times New Roman" panose="02020603050405020304" pitchFamily="18" charset="0"/>
              </a:rPr>
              <a:t>: 10.1109/ACCESS.2019.2918275.</a:t>
            </a:r>
            <a:r>
              <a:rPr lang="en-IN" sz="1600" b="0" strike="noStrike" spc="-1" dirty="0">
                <a:latin typeface="Times New Roman" panose="02020603050405020304" pitchFamily="18" charset="0"/>
                <a:ea typeface="Old Standard TT"/>
                <a:cs typeface="Times New Roman" panose="02020603050405020304" pitchFamily="18" charset="0"/>
              </a:rPr>
              <a:t>  </a:t>
            </a:r>
          </a:p>
          <a:p>
            <a:pPr marL="457200" indent="-342360" algn="just">
              <a:lnSpc>
                <a:spcPct val="115000"/>
              </a:lnSpc>
              <a:buClr>
                <a:srgbClr val="000000"/>
              </a:buClr>
              <a:buFont typeface="Old Standard TT"/>
              <a:buChar char="●"/>
            </a:pPr>
            <a:r>
              <a:rPr lang="en-IN" sz="1600" b="0" strike="noStrike" spc="-1" dirty="0">
                <a:latin typeface="Times New Roman" panose="02020603050405020304" pitchFamily="18" charset="0"/>
                <a:ea typeface="Old Standard TT"/>
                <a:cs typeface="Times New Roman" panose="02020603050405020304" pitchFamily="18" charset="0"/>
              </a:rPr>
              <a:t>R. Sharma, V. K. Sharma and A. Singh, "A Review Paper on Facial Recognition Techniques," 2021 Fifth International Conference on I-SMAC (IoT in Social, Mobile, Analytics and Cloud) (I-SMAC), </a:t>
            </a:r>
            <a:r>
              <a:rPr lang="en-IN" sz="1600" b="0" strike="noStrike" spc="-1" dirty="0" err="1">
                <a:latin typeface="Times New Roman" panose="02020603050405020304" pitchFamily="18" charset="0"/>
                <a:ea typeface="Old Standard TT"/>
                <a:cs typeface="Times New Roman" panose="02020603050405020304" pitchFamily="18" charset="0"/>
              </a:rPr>
              <a:t>Palladam</a:t>
            </a:r>
            <a:r>
              <a:rPr lang="en-IN" sz="1600" b="0" strike="noStrike" spc="-1" dirty="0">
                <a:latin typeface="Times New Roman" panose="02020603050405020304" pitchFamily="18" charset="0"/>
                <a:ea typeface="Old Standard TT"/>
                <a:cs typeface="Times New Roman" panose="02020603050405020304" pitchFamily="18" charset="0"/>
              </a:rPr>
              <a:t>, India, 2021, pp. 617-621, </a:t>
            </a:r>
            <a:r>
              <a:rPr lang="en-IN" sz="1600" b="0" strike="noStrike" spc="-1" dirty="0" err="1">
                <a:latin typeface="Times New Roman" panose="02020603050405020304" pitchFamily="18" charset="0"/>
                <a:ea typeface="Old Standard TT"/>
                <a:cs typeface="Times New Roman" panose="02020603050405020304" pitchFamily="18" charset="0"/>
              </a:rPr>
              <a:t>doi</a:t>
            </a:r>
            <a:r>
              <a:rPr lang="en-IN" sz="1600" b="0" strike="noStrike" spc="-1" dirty="0">
                <a:latin typeface="Times New Roman" panose="02020603050405020304" pitchFamily="18" charset="0"/>
                <a:ea typeface="Old Standard TT"/>
                <a:cs typeface="Times New Roman" panose="02020603050405020304" pitchFamily="18" charset="0"/>
              </a:rPr>
              <a:t>: 10.1109/I-SMAC52330.2021.9640896.</a:t>
            </a:r>
          </a:p>
          <a:p>
            <a:pPr marL="457200" indent="-342360" algn="just">
              <a:lnSpc>
                <a:spcPct val="115000"/>
              </a:lnSpc>
              <a:buClr>
                <a:srgbClr val="000000"/>
              </a:buClr>
              <a:buFont typeface="Old Standard TT"/>
              <a:buChar char="●"/>
            </a:pPr>
            <a:r>
              <a:rPr lang="en-IN" sz="1600" b="0" strike="noStrike" spc="-1" dirty="0">
                <a:latin typeface="Times New Roman" panose="02020603050405020304" pitchFamily="18" charset="0"/>
                <a:ea typeface="Old Standard TT"/>
                <a:cs typeface="Times New Roman" panose="02020603050405020304" pitchFamily="18" charset="0"/>
              </a:rPr>
              <a:t>Wang, Zhi‐yang &amp; </a:t>
            </a:r>
            <a:r>
              <a:rPr lang="en-IN" sz="1600" b="0" strike="noStrike" spc="-1" dirty="0" err="1">
                <a:latin typeface="Times New Roman" panose="02020603050405020304" pitchFamily="18" charset="0"/>
                <a:ea typeface="Old Standard TT"/>
                <a:cs typeface="Times New Roman" panose="02020603050405020304" pitchFamily="18" charset="0"/>
              </a:rPr>
              <a:t>Abhadiomhen</a:t>
            </a:r>
            <a:r>
              <a:rPr lang="en-IN" sz="1600" b="0" strike="noStrike" spc="-1" dirty="0">
                <a:latin typeface="Times New Roman" panose="02020603050405020304" pitchFamily="18" charset="0"/>
                <a:ea typeface="Old Standard TT"/>
                <a:cs typeface="Times New Roman" panose="02020603050405020304" pitchFamily="18" charset="0"/>
              </a:rPr>
              <a:t>, Stanley &amp; Liu, Zhi‐feng &amp; Shen, Xiang‐</a:t>
            </a:r>
            <a:r>
              <a:rPr lang="en-IN" sz="1600" b="0" strike="noStrike" spc="-1" dirty="0" err="1">
                <a:latin typeface="Times New Roman" panose="02020603050405020304" pitchFamily="18" charset="0"/>
                <a:ea typeface="Old Standard TT"/>
                <a:cs typeface="Times New Roman" panose="02020603050405020304" pitchFamily="18" charset="0"/>
              </a:rPr>
              <a:t>jun</a:t>
            </a:r>
            <a:r>
              <a:rPr lang="en-IN" sz="1600" b="0" strike="noStrike" spc="-1" dirty="0">
                <a:latin typeface="Times New Roman" panose="02020603050405020304" pitchFamily="18" charset="0"/>
                <a:ea typeface="Old Standard TT"/>
                <a:cs typeface="Times New Roman" panose="02020603050405020304" pitchFamily="18" charset="0"/>
              </a:rPr>
              <a:t> &amp; Gao, Wen‐</a:t>
            </a:r>
            <a:r>
              <a:rPr lang="en-IN" sz="1600" b="0" strike="noStrike" spc="-1" dirty="0" err="1">
                <a:latin typeface="Times New Roman" panose="02020603050405020304" pitchFamily="18" charset="0"/>
                <a:ea typeface="Old Standard TT"/>
                <a:cs typeface="Times New Roman" panose="02020603050405020304" pitchFamily="18" charset="0"/>
              </a:rPr>
              <a:t>yun</a:t>
            </a:r>
            <a:r>
              <a:rPr lang="en-IN" sz="1600" b="0" strike="noStrike" spc="-1" dirty="0">
                <a:latin typeface="Times New Roman" panose="02020603050405020304" pitchFamily="18" charset="0"/>
                <a:ea typeface="Old Standard TT"/>
                <a:cs typeface="Times New Roman" panose="02020603050405020304" pitchFamily="18" charset="0"/>
              </a:rPr>
              <a:t> &amp; Li, Shu‐</a:t>
            </a:r>
            <a:r>
              <a:rPr lang="en-IN" sz="1600" b="0" strike="noStrike" spc="-1" dirty="0" err="1">
                <a:latin typeface="Times New Roman" panose="02020603050405020304" pitchFamily="18" charset="0"/>
                <a:ea typeface="Old Standard TT"/>
                <a:cs typeface="Times New Roman" panose="02020603050405020304" pitchFamily="18" charset="0"/>
              </a:rPr>
              <a:t>ying</a:t>
            </a:r>
            <a:r>
              <a:rPr lang="en-IN" sz="1600" b="0" strike="noStrike" spc="-1" dirty="0">
                <a:latin typeface="Times New Roman" panose="02020603050405020304" pitchFamily="18" charset="0"/>
                <a:ea typeface="Old Standard TT"/>
                <a:cs typeface="Times New Roman" panose="02020603050405020304" pitchFamily="18" charset="0"/>
              </a:rPr>
              <a:t>. (2021). Multi-view intrinsic low-rank representation for robust face recognition and clustering. IET Image Processing. 15. 10.1049/ipr2.12232.  </a:t>
            </a:r>
          </a:p>
          <a:p>
            <a:pPr marL="457200" indent="-342360" algn="just">
              <a:lnSpc>
                <a:spcPct val="115000"/>
              </a:lnSpc>
              <a:buClr>
                <a:srgbClr val="000000"/>
              </a:buClr>
              <a:buFont typeface="Old Standard TT"/>
              <a:buChar char="●"/>
            </a:pPr>
            <a:r>
              <a:rPr lang="en-IN" sz="1600" b="0" strike="noStrike" spc="-1" dirty="0">
                <a:latin typeface="Times New Roman" panose="02020603050405020304" pitchFamily="18" charset="0"/>
                <a:ea typeface="Old Standard TT"/>
                <a:cs typeface="Times New Roman" panose="02020603050405020304" pitchFamily="18" charset="0"/>
              </a:rPr>
              <a:t>Ullah, Rehmat &amp; Hayat, Hassan &amp; Siddiqui, </a:t>
            </a:r>
            <a:r>
              <a:rPr lang="en-IN" sz="1600" b="0" strike="noStrike" spc="-1" dirty="0" err="1">
                <a:latin typeface="Times New Roman" panose="02020603050405020304" pitchFamily="18" charset="0"/>
                <a:ea typeface="Old Standard TT"/>
                <a:cs typeface="Times New Roman" panose="02020603050405020304" pitchFamily="18" charset="0"/>
              </a:rPr>
              <a:t>Afsah</a:t>
            </a:r>
            <a:r>
              <a:rPr lang="en-IN" sz="1600" b="0" strike="noStrike" spc="-1" dirty="0">
                <a:latin typeface="Times New Roman" panose="02020603050405020304" pitchFamily="18" charset="0"/>
                <a:ea typeface="Old Standard TT"/>
                <a:cs typeface="Times New Roman" panose="02020603050405020304" pitchFamily="18" charset="0"/>
              </a:rPr>
              <a:t> &amp; Siddiqui, Uzma &amp; Khan, </a:t>
            </a:r>
            <a:r>
              <a:rPr lang="en-IN" sz="1600" b="0" strike="noStrike" spc="-1" dirty="0" err="1">
                <a:latin typeface="Times New Roman" panose="02020603050405020304" pitchFamily="18" charset="0"/>
                <a:ea typeface="Old Standard TT"/>
                <a:cs typeface="Times New Roman" panose="02020603050405020304" pitchFamily="18" charset="0"/>
              </a:rPr>
              <a:t>Jebran</a:t>
            </a:r>
            <a:r>
              <a:rPr lang="en-IN" sz="1600" b="0" strike="noStrike" spc="-1" dirty="0">
                <a:latin typeface="Times New Roman" panose="02020603050405020304" pitchFamily="18" charset="0"/>
                <a:ea typeface="Old Standard TT"/>
                <a:cs typeface="Times New Roman" panose="02020603050405020304" pitchFamily="18" charset="0"/>
              </a:rPr>
              <a:t> &amp; Ullah, Farman &amp; Hassan, Shoaib &amp; Hasan, </a:t>
            </a:r>
            <a:r>
              <a:rPr lang="en-IN" sz="1600" b="0" strike="noStrike" spc="-1" dirty="0" err="1">
                <a:latin typeface="Times New Roman" panose="02020603050405020304" pitchFamily="18" charset="0"/>
                <a:ea typeface="Old Standard TT"/>
                <a:cs typeface="Times New Roman" panose="02020603050405020304" pitchFamily="18" charset="0"/>
              </a:rPr>
              <a:t>Laiq</a:t>
            </a:r>
            <a:r>
              <a:rPr lang="en-IN" sz="1600" b="0" strike="noStrike" spc="-1" dirty="0">
                <a:latin typeface="Times New Roman" panose="02020603050405020304" pitchFamily="18" charset="0"/>
                <a:ea typeface="Old Standard TT"/>
                <a:cs typeface="Times New Roman" panose="02020603050405020304" pitchFamily="18" charset="0"/>
              </a:rPr>
              <a:t> &amp; </a:t>
            </a:r>
            <a:r>
              <a:rPr lang="en-IN" sz="1600" b="0" strike="noStrike" spc="-1" dirty="0" err="1">
                <a:latin typeface="Times New Roman" panose="02020603050405020304" pitchFamily="18" charset="0"/>
                <a:ea typeface="Old Standard TT"/>
                <a:cs typeface="Times New Roman" panose="02020603050405020304" pitchFamily="18" charset="0"/>
              </a:rPr>
              <a:t>Albattah</a:t>
            </a:r>
            <a:r>
              <a:rPr lang="en-IN" sz="1600" b="0" strike="noStrike" spc="-1" dirty="0">
                <a:latin typeface="Times New Roman" panose="02020603050405020304" pitchFamily="18" charset="0"/>
                <a:ea typeface="Old Standard TT"/>
                <a:cs typeface="Times New Roman" panose="02020603050405020304" pitchFamily="18" charset="0"/>
              </a:rPr>
              <a:t>, Waleed &amp; Islam, Muhammad &amp; </a:t>
            </a:r>
            <a:r>
              <a:rPr lang="en-IN" sz="1600" b="0" strike="noStrike" spc="-1" dirty="0" err="1">
                <a:latin typeface="Times New Roman" panose="02020603050405020304" pitchFamily="18" charset="0"/>
                <a:ea typeface="Old Standard TT"/>
                <a:cs typeface="Times New Roman" panose="02020603050405020304" pitchFamily="18" charset="0"/>
              </a:rPr>
              <a:t>Karami</a:t>
            </a:r>
            <a:r>
              <a:rPr lang="en-IN" sz="1600" b="0" strike="noStrike" spc="-1" dirty="0">
                <a:latin typeface="Times New Roman" panose="02020603050405020304" pitchFamily="18" charset="0"/>
                <a:ea typeface="Old Standard TT"/>
                <a:cs typeface="Times New Roman" panose="02020603050405020304" pitchFamily="18" charset="0"/>
              </a:rPr>
              <a:t>, Mohammad. (2022). A Real-Time Framework for Human Face Detection and Recognition in CCTV Images. Mathematical Problems in Engineering. 2022. 10.1155/2022/3276704.                             </a:t>
            </a:r>
            <a:endParaRPr lang="en-IN" sz="1600" b="0" strike="noStrike" spc="-1" dirty="0">
              <a:latin typeface="Times New Roman" panose="02020603050405020304" pitchFamily="18" charset="0"/>
              <a:cs typeface="Times New Roman" panose="02020603050405020304" pitchFamily="18" charset="0"/>
            </a:endParaRPr>
          </a:p>
          <a:p>
            <a:pPr marL="457200" indent="-227880">
              <a:lnSpc>
                <a:spcPct val="115000"/>
              </a:lnSpc>
            </a:pPr>
            <a:endParaRPr lang="en-IN"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95192" y="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panose="02020603050405020304" pitchFamily="18" charset="0"/>
                <a:cs typeface="Times New Roman" panose="02020603050405020304" pitchFamily="18" charset="0"/>
              </a:rPr>
              <a:t>Paper Publication</a:t>
            </a:r>
            <a:endParaRPr lang="en-IN" sz="3000" b="1" strike="noStrike" spc="-1" dirty="0">
              <a:latin typeface="Times New Roman" panose="02020603050405020304" pitchFamily="18" charset="0"/>
              <a:cs typeface="Times New Roman" panose="02020603050405020304" pitchFamily="18" charset="0"/>
            </a:endParaRPr>
          </a:p>
        </p:txBody>
      </p:sp>
      <p:sp>
        <p:nvSpPr>
          <p:cNvPr id="12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sp>
        <p:nvSpPr>
          <p:cNvPr id="3" name="TextBox 2">
            <a:extLst>
              <a:ext uri="{FF2B5EF4-FFF2-40B4-BE49-F238E27FC236}">
                <a16:creationId xmlns:a16="http://schemas.microsoft.com/office/drawing/2014/main" id="{DBC9DFCE-9574-BA1C-BB6B-5A31AF067BF4}"/>
              </a:ext>
            </a:extLst>
          </p:cNvPr>
          <p:cNvSpPr txBox="1"/>
          <p:nvPr/>
        </p:nvSpPr>
        <p:spPr>
          <a:xfrm>
            <a:off x="220980" y="1295400"/>
            <a:ext cx="8610540" cy="830997"/>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Paper entitled “Machine Learning-Based Student Activity Monitoring System for an Educational Institution” is Submitted -ICSCSS Conference; “In process of publication” by “</a:t>
            </a:r>
            <a:r>
              <a:rPr lang="en-US" sz="1600" dirty="0" err="1">
                <a:latin typeface="Times New Roman" panose="02020603050405020304" pitchFamily="18" charset="0"/>
                <a:cs typeface="Times New Roman" panose="02020603050405020304" pitchFamily="18" charset="0"/>
              </a:rPr>
              <a:t>Janhavi</a:t>
            </a:r>
            <a:r>
              <a:rPr lang="en-US" sz="1600" dirty="0">
                <a:latin typeface="Times New Roman" panose="02020603050405020304" pitchFamily="18" charset="0"/>
                <a:cs typeface="Times New Roman" panose="02020603050405020304" pitchFamily="18" charset="0"/>
              </a:rPr>
              <a:t> Kulkarni, Simran Choudhary, </a:t>
            </a:r>
            <a:r>
              <a:rPr lang="en-US" sz="1600" dirty="0" err="1">
                <a:latin typeface="Times New Roman" panose="02020603050405020304" pitchFamily="18" charset="0"/>
                <a:cs typeface="Times New Roman" panose="02020603050405020304" pitchFamily="18" charset="0"/>
              </a:rPr>
              <a:t>Loveritu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Itnare</a:t>
            </a: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a:solidFill>
                  <a:srgbClr val="FFFBF0"/>
                </a:solidFill>
                <a:latin typeface="Times New Roman"/>
                <a:ea typeface="Times New Roman"/>
              </a:rPr>
              <a:t>Thank You</a:t>
            </a:r>
            <a:endParaRPr lang="en-IN" sz="4200" b="0" strike="noStrike" spc="-1">
              <a:latin typeface="Arial"/>
            </a:endParaRPr>
          </a:p>
        </p:txBody>
      </p:sp>
      <p:sp>
        <p:nvSpPr>
          <p:cNvPr id="12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endParaRPr lang="en-IN" sz="4000" b="0" strike="noStrike" spc="-1" dirty="0">
              <a:latin typeface="Arial"/>
            </a:endParaRPr>
          </a:p>
        </p:txBody>
      </p:sp>
      <p:sp>
        <p:nvSpPr>
          <p:cNvPr id="8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
        <p:nvSpPr>
          <p:cNvPr id="2" name="Rectangle 1"/>
          <p:cNvSpPr/>
          <p:nvPr/>
        </p:nvSpPr>
        <p:spPr>
          <a:xfrm>
            <a:off x="283420" y="2058240"/>
            <a:ext cx="8576440" cy="1569660"/>
          </a:xfrm>
          <a:prstGeom prst="rect">
            <a:avLst/>
          </a:prstGeom>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Machine Learning-Based Student Activity Monitoring System For An Educational Institution.</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84" name="CustomShape 1"/>
          <p:cNvSpPr/>
          <p:nvPr/>
        </p:nvSpPr>
        <p:spPr>
          <a:xfrm>
            <a:off x="311760" y="234895"/>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1.1 Abstract</a:t>
            </a:r>
            <a:endParaRPr lang="en-IN" sz="3000" b="0" strike="noStrike" spc="-1">
              <a:latin typeface="Arial"/>
            </a:endParaRPr>
          </a:p>
        </p:txBody>
      </p:sp>
      <p:sp>
        <p:nvSpPr>
          <p:cNvPr id="85" name="CustomShape 2"/>
          <p:cNvSpPr/>
          <p:nvPr/>
        </p:nvSpPr>
        <p:spPr>
          <a:xfrm>
            <a:off x="131286" y="847255"/>
            <a:ext cx="8266756" cy="4053017"/>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515070" indent="-285750" algn="just">
              <a:lnSpc>
                <a:spcPct val="115000"/>
              </a:lnSpc>
              <a:buFont typeface="Arial" panose="020B0604020202020204" pitchFamily="34" charset="0"/>
              <a:buChar char="•"/>
            </a:pPr>
            <a:r>
              <a:rPr lang="en-US" sz="1600" spc="-1" dirty="0">
                <a:solidFill>
                  <a:srgbClr val="000000"/>
                </a:solidFill>
                <a:latin typeface="Times New Roman" panose="02020603050405020304" pitchFamily="18" charset="0"/>
                <a:ea typeface="Old Standard TT"/>
                <a:cs typeface="Times New Roman" panose="02020603050405020304" pitchFamily="18" charset="0"/>
              </a:rPr>
              <a:t>The presentation introduces the related work of face recognition from different perspectives.</a:t>
            </a:r>
          </a:p>
          <a:p>
            <a:pPr marL="515070" indent="-285750" algn="just">
              <a:lnSpc>
                <a:spcPct val="115000"/>
              </a:lnSpc>
              <a:buFont typeface="Arial" panose="020B0604020202020204" pitchFamily="34" charset="0"/>
              <a:buChar char="•"/>
            </a:pPr>
            <a:r>
              <a:rPr lang="en-US" sz="1600" spc="-1" dirty="0">
                <a:solidFill>
                  <a:srgbClr val="000000"/>
                </a:solidFill>
                <a:latin typeface="Times New Roman" panose="02020603050405020304" pitchFamily="18" charset="0"/>
                <a:ea typeface="Old Standard TT"/>
                <a:cs typeface="Times New Roman" panose="02020603050405020304" pitchFamily="18" charset="0"/>
              </a:rPr>
              <a:t>The institute's norms and regulations are frequently broken or ignored by students. </a:t>
            </a:r>
          </a:p>
          <a:p>
            <a:pPr marL="515070" indent="-285750" algn="just">
              <a:lnSpc>
                <a:spcPct val="115000"/>
              </a:lnSpc>
              <a:buFont typeface="Arial" panose="020B0604020202020204" pitchFamily="34" charset="0"/>
              <a:buChar char="•"/>
            </a:pPr>
            <a:r>
              <a:rPr lang="en-US" sz="1600" spc="-1" dirty="0">
                <a:solidFill>
                  <a:srgbClr val="000000"/>
                </a:solidFill>
                <a:latin typeface="Times New Roman" panose="02020603050405020304" pitchFamily="18" charset="0"/>
                <a:ea typeface="Old Standard TT"/>
                <a:cs typeface="Times New Roman" panose="02020603050405020304" pitchFamily="18" charset="0"/>
              </a:rPr>
              <a:t>To avoid such violation of rules we are building the Activity Monitoring System which will ameliorate the pace by which these can be limited to an extent. </a:t>
            </a:r>
          </a:p>
          <a:p>
            <a:pPr marL="515070" indent="-285750" algn="just">
              <a:lnSpc>
                <a:spcPct val="115000"/>
              </a:lnSpc>
              <a:buFont typeface="Arial" panose="020B0604020202020204" pitchFamily="34" charset="0"/>
              <a:buChar char="•"/>
            </a:pPr>
            <a:r>
              <a:rPr lang="en-US" sz="1600" spc="-1" dirty="0">
                <a:solidFill>
                  <a:srgbClr val="000000"/>
                </a:solidFill>
                <a:latin typeface="Times New Roman" panose="02020603050405020304" pitchFamily="18" charset="0"/>
                <a:ea typeface="Old Standard TT"/>
                <a:cs typeface="Times New Roman" panose="02020603050405020304" pitchFamily="18" charset="0"/>
              </a:rPr>
              <a:t>The process will start as the respected authority or professors will click the picture of the student caught doing any mischief. </a:t>
            </a:r>
          </a:p>
          <a:p>
            <a:pPr marL="515070" indent="-285750" algn="just">
              <a:lnSpc>
                <a:spcPct val="115000"/>
              </a:lnSpc>
              <a:buFont typeface="Arial" panose="020B0604020202020204" pitchFamily="34" charset="0"/>
              <a:buChar char="•"/>
            </a:pPr>
            <a:r>
              <a:rPr lang="en-US" sz="1600" spc="-1" dirty="0">
                <a:solidFill>
                  <a:srgbClr val="000000"/>
                </a:solidFill>
                <a:latin typeface="Times New Roman" panose="02020603050405020304" pitchFamily="18" charset="0"/>
                <a:ea typeface="Old Standard TT"/>
                <a:cs typeface="Times New Roman" panose="02020603050405020304" pitchFamily="18" charset="0"/>
              </a:rPr>
              <a:t>This information will be uploaded to the portal. Once the specifications are imported into the application developed, the face will be collated and recognized by the database.</a:t>
            </a:r>
          </a:p>
          <a:p>
            <a:pPr marL="515070" indent="-285750" algn="just">
              <a:lnSpc>
                <a:spcPct val="115000"/>
              </a:lnSpc>
              <a:buFont typeface="Arial" panose="020B0604020202020204" pitchFamily="34" charset="0"/>
              <a:buChar char="•"/>
            </a:pPr>
            <a:r>
              <a:rPr lang="en-US" sz="1600" spc="-1" dirty="0">
                <a:solidFill>
                  <a:srgbClr val="000000"/>
                </a:solidFill>
                <a:latin typeface="Times New Roman" panose="02020603050405020304" pitchFamily="18" charset="0"/>
                <a:ea typeface="Old Standard TT"/>
                <a:cs typeface="Times New Roman" panose="02020603050405020304" pitchFamily="18" charset="0"/>
              </a:rPr>
              <a:t> The portal will display basic information about the respective student using face recognition which will be sent to the respective HODs via E-mail for further decisions. </a:t>
            </a:r>
          </a:p>
          <a:p>
            <a:pPr marL="515070" indent="-285750" algn="just">
              <a:lnSpc>
                <a:spcPct val="115000"/>
              </a:lnSpc>
              <a:buFont typeface="Arial" panose="020B0604020202020204" pitchFamily="34" charset="0"/>
              <a:buChar char="•"/>
            </a:pPr>
            <a:r>
              <a:rPr lang="en-US" sz="1600" spc="-1" dirty="0">
                <a:solidFill>
                  <a:srgbClr val="000000"/>
                </a:solidFill>
                <a:latin typeface="Times New Roman" panose="02020603050405020304" pitchFamily="18" charset="0"/>
                <a:ea typeface="Old Standard TT"/>
                <a:cs typeface="Times New Roman" panose="02020603050405020304" pitchFamily="18" charset="0"/>
              </a:rPr>
              <a:t>We intend to integrate the use of face recognition in student data modules to detect student identity. </a:t>
            </a:r>
            <a:endParaRPr lang="en-IN" sz="1600" b="0" strike="noStrike" spc="-1" dirty="0">
              <a:latin typeface="Times New Roman" panose="02020603050405020304" pitchFamily="18" charset="0"/>
              <a:cs typeface="Times New Roman" panose="02020603050405020304" pitchFamily="18" charset="0"/>
            </a:endParaRPr>
          </a:p>
          <a:p>
            <a:pPr marL="114840" algn="just">
              <a:lnSpc>
                <a:spcPct val="115000"/>
              </a:lnSpc>
              <a:buClr>
                <a:srgbClr val="000000"/>
              </a:buClr>
            </a:pPr>
            <a:r>
              <a:rPr lang="en-IN" sz="16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600" b="0" strike="noStrike" spc="-1" dirty="0">
              <a:latin typeface="Times New Roman" panose="02020603050405020304" pitchFamily="18" charset="0"/>
              <a:cs typeface="Times New Roman" panose="02020603050405020304" pitchFamily="18" charset="0"/>
            </a:endParaRPr>
          </a:p>
          <a:p>
            <a:pPr marL="114840" algn="just">
              <a:lnSpc>
                <a:spcPct val="115000"/>
              </a:lnSpc>
              <a:buClr>
                <a:srgbClr val="000000"/>
              </a:buClr>
            </a:pPr>
            <a:r>
              <a:rPr lang="en-IN" sz="16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600" b="0" strike="noStrike" spc="-1" dirty="0">
              <a:latin typeface="Times New Roman" panose="02020603050405020304" pitchFamily="18" charset="0"/>
              <a:cs typeface="Times New Roman" panose="02020603050405020304" pitchFamily="18" charset="0"/>
            </a:endParaRPr>
          </a:p>
          <a:p>
            <a:pPr marL="457200" indent="-227880" algn="just">
              <a:lnSpc>
                <a:spcPct val="115000"/>
              </a:lnSpc>
            </a:pPr>
            <a:endParaRPr lang="en-IN" sz="1600" b="0" strike="noStrike" spc="-1"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1.2 Objectives</a:t>
            </a:r>
            <a:endParaRPr lang="en-IN" sz="3000" b="0" strike="noStrike" spc="-1">
              <a:latin typeface="Arial"/>
            </a:endParaRPr>
          </a:p>
        </p:txBody>
      </p:sp>
      <p:sp>
        <p:nvSpPr>
          <p:cNvPr id="87" name="CustomShape 2"/>
          <p:cNvSpPr/>
          <p:nvPr/>
        </p:nvSpPr>
        <p:spPr>
          <a:xfrm>
            <a:off x="179413" y="1159409"/>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840">
              <a:lnSpc>
                <a:spcPct val="115000"/>
              </a:lnSpc>
              <a:buClr>
                <a:srgbClr val="000000"/>
              </a:buClr>
            </a:pPr>
            <a:r>
              <a:rPr lang="en-US" sz="1600" spc="-1" dirty="0">
                <a:solidFill>
                  <a:srgbClr val="000000"/>
                </a:solidFill>
                <a:latin typeface="Times New Roman" panose="02020603050405020304" pitchFamily="18" charset="0"/>
                <a:ea typeface="Old Standard TT"/>
                <a:cs typeface="Times New Roman" panose="02020603050405020304" pitchFamily="18" charset="0"/>
              </a:rPr>
              <a:t>We intend to do this project implementation to meet the following objectives:</a:t>
            </a:r>
            <a:r>
              <a:rPr lang="en-IN" sz="1600" b="0" strike="noStrike" spc="-1" dirty="0">
                <a:solidFill>
                  <a:srgbClr val="000000"/>
                </a:solidFill>
                <a:latin typeface="Times New Roman" panose="02020603050405020304" pitchFamily="18" charset="0"/>
                <a:ea typeface="Old Standard TT"/>
                <a:cs typeface="Times New Roman" panose="02020603050405020304" pitchFamily="18" charset="0"/>
              </a:rPr>
              <a:t> </a:t>
            </a:r>
          </a:p>
          <a:p>
            <a:pPr marL="114840">
              <a:lnSpc>
                <a:spcPct val="115000"/>
              </a:lnSpc>
              <a:buClr>
                <a:srgbClr val="000000"/>
              </a:buClr>
            </a:pPr>
            <a:r>
              <a:rPr lang="en-IN" sz="16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600" b="0" strike="noStrike" spc="-1" dirty="0">
              <a:latin typeface="Times New Roman" panose="02020603050405020304" pitchFamily="18" charset="0"/>
              <a:cs typeface="Times New Roman" panose="02020603050405020304" pitchFamily="18" charset="0"/>
            </a:endParaRPr>
          </a:p>
          <a:p>
            <a:pPr marL="457200" indent="-342360">
              <a:lnSpc>
                <a:spcPct val="115000"/>
              </a:lnSpc>
              <a:buClr>
                <a:srgbClr val="000000"/>
              </a:buClr>
              <a:buFont typeface="Old Standard TT"/>
              <a:buChar char="●"/>
            </a:pPr>
            <a:r>
              <a:rPr lang="en-US" sz="1600" spc="-1" dirty="0">
                <a:solidFill>
                  <a:srgbClr val="000000"/>
                </a:solidFill>
                <a:latin typeface="Times New Roman" panose="02020603050405020304" pitchFamily="18" charset="0"/>
                <a:ea typeface="Old Standard TT"/>
                <a:cs typeface="Times New Roman" panose="02020603050405020304" pitchFamily="18" charset="0"/>
              </a:rPr>
              <a:t> To design and develop a comprehensive cross-platform application for monitoring and identifying students involved in notorious activities.</a:t>
            </a:r>
            <a:r>
              <a:rPr lang="en-IN" sz="16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600" b="0" strike="noStrike" spc="-1" dirty="0">
              <a:latin typeface="Times New Roman" panose="02020603050405020304" pitchFamily="18" charset="0"/>
              <a:cs typeface="Times New Roman" panose="02020603050405020304" pitchFamily="18" charset="0"/>
            </a:endParaRPr>
          </a:p>
          <a:p>
            <a:pPr marL="457200" indent="-342360">
              <a:lnSpc>
                <a:spcPct val="115000"/>
              </a:lnSpc>
              <a:buClr>
                <a:srgbClr val="000000"/>
              </a:buClr>
              <a:buFont typeface="Old Standard TT"/>
              <a:buChar char="●"/>
            </a:pPr>
            <a:r>
              <a:rPr lang="en-US" sz="1600" spc="-1" dirty="0">
                <a:solidFill>
                  <a:srgbClr val="000000"/>
                </a:solidFill>
                <a:latin typeface="Times New Roman" panose="02020603050405020304" pitchFamily="18" charset="0"/>
                <a:ea typeface="Old Standard TT"/>
                <a:cs typeface="Times New Roman" panose="02020603050405020304" pitchFamily="18" charset="0"/>
              </a:rPr>
              <a:t>To orchestrate the use of Machine Learning in the application developed for tracking students’ notorious activities.</a:t>
            </a:r>
            <a:r>
              <a:rPr lang="en-IN" sz="1600" b="0" strike="noStrike" spc="-1" dirty="0">
                <a:solidFill>
                  <a:srgbClr val="000000"/>
                </a:solidFill>
                <a:latin typeface="Times New Roman" panose="02020603050405020304" pitchFamily="18" charset="0"/>
                <a:ea typeface="Old Standard TT"/>
                <a:cs typeface="Times New Roman" panose="02020603050405020304" pitchFamily="18" charset="0"/>
              </a:rPr>
              <a:t>    </a:t>
            </a:r>
          </a:p>
          <a:p>
            <a:pPr marL="457200" indent="-342360">
              <a:lnSpc>
                <a:spcPct val="115000"/>
              </a:lnSpc>
              <a:buClr>
                <a:srgbClr val="000000"/>
              </a:buClr>
              <a:buFont typeface="Old Standard TT"/>
              <a:buChar char="●"/>
            </a:pPr>
            <a:r>
              <a:rPr lang="en-US" sz="1600" spc="-1" dirty="0">
                <a:solidFill>
                  <a:srgbClr val="000000"/>
                </a:solidFill>
                <a:latin typeface="Times New Roman" panose="02020603050405020304" pitchFamily="18" charset="0"/>
                <a:ea typeface="Old Standard TT"/>
                <a:cs typeface="Times New Roman" panose="02020603050405020304" pitchFamily="18" charset="0"/>
              </a:rPr>
              <a:t>To orchestrate the use of Cloud Computing for providing scalability to a comprehensive student monitoring system developed.</a:t>
            </a:r>
            <a:r>
              <a:rPr lang="en-IN" sz="16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600" b="0" strike="noStrike" spc="-1" dirty="0">
              <a:latin typeface="Times New Roman" panose="02020603050405020304" pitchFamily="18" charset="0"/>
              <a:cs typeface="Times New Roman" panose="02020603050405020304" pitchFamily="18" charset="0"/>
            </a:endParaRPr>
          </a:p>
          <a:p>
            <a:pPr marL="457200" indent="-227880">
              <a:lnSpc>
                <a:spcPct val="115000"/>
              </a:lnSpc>
            </a:pPr>
            <a:endParaRPr lang="en-IN" sz="1600" b="0" strike="noStrike" spc="-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88" name="CustomShape 1"/>
          <p:cNvSpPr/>
          <p:nvPr/>
        </p:nvSpPr>
        <p:spPr>
          <a:xfrm>
            <a:off x="159360" y="2652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434343"/>
                </a:solidFill>
                <a:latin typeface="Times New Roman"/>
                <a:ea typeface="Times New Roman"/>
              </a:rPr>
              <a:t>1.3 Literature Review</a:t>
            </a:r>
            <a:endParaRPr lang="en-IN" sz="3000" b="0" strike="noStrike" spc="-1">
              <a:latin typeface="Arial"/>
            </a:endParaRPr>
          </a:p>
        </p:txBody>
      </p:sp>
      <p:sp>
        <p:nvSpPr>
          <p:cNvPr id="8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840">
              <a:lnSpc>
                <a:spcPct val="115000"/>
              </a:lnSpc>
              <a:buClr>
                <a:srgbClr val="000000"/>
              </a:buClr>
            </a:pPr>
            <a:r>
              <a:rPr lang="en-IN" b="0" strike="noStrike" spc="-1" dirty="0">
                <a:solidFill>
                  <a:srgbClr val="000000"/>
                </a:solidFill>
                <a:latin typeface="Old Standard TT"/>
                <a:ea typeface="Old Standard TT"/>
              </a:rPr>
              <a:t>                                                           </a:t>
            </a:r>
            <a:endParaRPr lang="en-IN" b="0" strike="noStrike" spc="-1" dirty="0">
              <a:latin typeface="Arial"/>
            </a:endParaRPr>
          </a:p>
          <a:p>
            <a:pPr marL="457200" indent="-227880">
              <a:lnSpc>
                <a:spcPct val="115000"/>
              </a:lnSpc>
            </a:pPr>
            <a:endParaRPr lang="en-IN" b="0" strike="noStrike" spc="-1" dirty="0">
              <a:latin typeface="Arial"/>
            </a:endParaRPr>
          </a:p>
        </p:txBody>
      </p:sp>
      <p:graphicFrame>
        <p:nvGraphicFramePr>
          <p:cNvPr id="4" name="Table 4">
            <a:extLst>
              <a:ext uri="{FF2B5EF4-FFF2-40B4-BE49-F238E27FC236}">
                <a16:creationId xmlns:a16="http://schemas.microsoft.com/office/drawing/2014/main" id="{07304A49-7B7B-4420-C76C-0C289706A2B0}"/>
              </a:ext>
            </a:extLst>
          </p:cNvPr>
          <p:cNvGraphicFramePr>
            <a:graphicFrameLocks noGrp="1"/>
          </p:cNvGraphicFramePr>
          <p:nvPr>
            <p:extLst>
              <p:ext uri="{D42A27DB-BD31-4B8C-83A1-F6EECF244321}">
                <p14:modId xmlns:p14="http://schemas.microsoft.com/office/powerpoint/2010/main" val="3677847425"/>
              </p:ext>
            </p:extLst>
          </p:nvPr>
        </p:nvGraphicFramePr>
        <p:xfrm>
          <a:off x="0" y="575460"/>
          <a:ext cx="9144001" cy="4430880"/>
        </p:xfrm>
        <a:graphic>
          <a:graphicData uri="http://schemas.openxmlformats.org/drawingml/2006/table">
            <a:tbl>
              <a:tblPr firstRow="1" bandRow="1">
                <a:tableStyleId>{073A0DAA-6AF3-43AB-8588-CEC1D06C72B9}</a:tableStyleId>
              </a:tblPr>
              <a:tblGrid>
                <a:gridCol w="445481">
                  <a:extLst>
                    <a:ext uri="{9D8B030D-6E8A-4147-A177-3AD203B41FA5}">
                      <a16:colId xmlns:a16="http://schemas.microsoft.com/office/drawing/2014/main" val="1298968267"/>
                    </a:ext>
                  </a:extLst>
                </a:gridCol>
                <a:gridCol w="4149934">
                  <a:extLst>
                    <a:ext uri="{9D8B030D-6E8A-4147-A177-3AD203B41FA5}">
                      <a16:colId xmlns:a16="http://schemas.microsoft.com/office/drawing/2014/main" val="1111842254"/>
                    </a:ext>
                  </a:extLst>
                </a:gridCol>
                <a:gridCol w="2284063">
                  <a:extLst>
                    <a:ext uri="{9D8B030D-6E8A-4147-A177-3AD203B41FA5}">
                      <a16:colId xmlns:a16="http://schemas.microsoft.com/office/drawing/2014/main" val="1477509089"/>
                    </a:ext>
                  </a:extLst>
                </a:gridCol>
                <a:gridCol w="2264523">
                  <a:extLst>
                    <a:ext uri="{9D8B030D-6E8A-4147-A177-3AD203B41FA5}">
                      <a16:colId xmlns:a16="http://schemas.microsoft.com/office/drawing/2014/main" val="3025105855"/>
                    </a:ext>
                  </a:extLst>
                </a:gridCol>
              </a:tblGrid>
              <a:tr h="592864">
                <a:tc>
                  <a:txBody>
                    <a:bodyPr/>
                    <a:lstStyle/>
                    <a:p>
                      <a:r>
                        <a:rPr lang="en-IN" sz="1200" dirty="0">
                          <a:latin typeface="Times New Roman" panose="02020603050405020304" pitchFamily="18" charset="0"/>
                          <a:cs typeface="Times New Roman" panose="02020603050405020304" pitchFamily="18" charset="0"/>
                        </a:rPr>
                        <a:t>Sr 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ea typeface="Times New Roman"/>
                          <a:cs typeface="Times New Roman" panose="02020603050405020304" pitchFamily="18" charset="0"/>
                          <a:sym typeface="Times New Roman"/>
                        </a:rPr>
                        <a:t>Paper title</a:t>
                      </a:r>
                      <a:endParaRPr lang="en-US" sz="1400"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US" sz="1600" dirty="0">
                          <a:latin typeface="Times New Roman"/>
                          <a:ea typeface="Times New Roman"/>
                          <a:cs typeface="Times New Roman"/>
                          <a:sym typeface="Times New Roman"/>
                        </a:rPr>
                        <a:t>Author</a:t>
                      </a:r>
                      <a:endParaRPr lang="en-IN" sz="1600" dirty="0"/>
                    </a:p>
                  </a:txBody>
                  <a:tcPr/>
                </a:tc>
                <a:tc>
                  <a:txBody>
                    <a:bodyPr/>
                    <a:lstStyle/>
                    <a:p>
                      <a:r>
                        <a:rPr lang="en-US" sz="1600" dirty="0">
                          <a:latin typeface="Times New Roman"/>
                          <a:ea typeface="Times New Roman"/>
                          <a:cs typeface="Times New Roman"/>
                          <a:sym typeface="Times New Roman"/>
                        </a:rPr>
                        <a:t>Abstract</a:t>
                      </a:r>
                      <a:endParaRPr lang="en-IN" sz="1600" dirty="0"/>
                    </a:p>
                  </a:txBody>
                  <a:tcPr/>
                </a:tc>
                <a:extLst>
                  <a:ext uri="{0D108BD9-81ED-4DB2-BD59-A6C34878D82A}">
                    <a16:rowId xmlns:a16="http://schemas.microsoft.com/office/drawing/2014/main" val="46053178"/>
                  </a:ext>
                </a:extLst>
              </a:tr>
              <a:tr h="1684983">
                <a:tc>
                  <a:txBody>
                    <a:bodyPr/>
                    <a:lstStyle/>
                    <a:p>
                      <a:r>
                        <a:rPr lang="en-IN" dirty="0">
                          <a:latin typeface="Times New Roman" panose="02020603050405020304" pitchFamily="18" charset="0"/>
                          <a:cs typeface="Times New Roman" panose="02020603050405020304" pitchFamily="18" charset="0"/>
                        </a:rPr>
                        <a:t>1</a:t>
                      </a:r>
                      <a:r>
                        <a:rPr lang="en-IN" dirty="0"/>
                        <a:t>.</a:t>
                      </a:r>
                    </a:p>
                  </a:txBody>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400" dirty="0">
                          <a:latin typeface="Times New Roman" panose="02020603050405020304" pitchFamily="18" charset="0"/>
                          <a:ea typeface="Times New Roman"/>
                          <a:cs typeface="Times New Roman" panose="02020603050405020304" pitchFamily="18" charset="0"/>
                          <a:sym typeface="Times New Roman"/>
                        </a:rPr>
                        <a:t>Deep Unified Model For Face Recognition Based on Convolution Neural Network and Edge Computing</a:t>
                      </a:r>
                      <a:endParaRPr lang="en-US" sz="14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400" dirty="0">
                          <a:latin typeface="Times New Roman" panose="02020603050405020304" pitchFamily="18" charset="0"/>
                          <a:ea typeface="Times New Roman"/>
                          <a:cs typeface="Times New Roman" panose="02020603050405020304" pitchFamily="18" charset="0"/>
                          <a:sym typeface="Times New Roman"/>
                        </a:rPr>
                        <a:t>IEEE 2019</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rtl="0">
                        <a:spcBef>
                          <a:spcPts val="0"/>
                        </a:spcBef>
                        <a:spcAft>
                          <a:spcPts val="0"/>
                        </a:spcAft>
                        <a:buNone/>
                      </a:pPr>
                      <a:r>
                        <a:rPr lang="en-IN" sz="1200" b="0" i="0" dirty="0">
                          <a:solidFill>
                            <a:srgbClr val="333333"/>
                          </a:solidFill>
                          <a:effectLst/>
                          <a:latin typeface="Times New Roman" panose="02020603050405020304" pitchFamily="18" charset="0"/>
                          <a:cs typeface="Times New Roman" panose="02020603050405020304" pitchFamily="18" charset="0"/>
                        </a:rPr>
                        <a:t>M. Z. Khan, S. </a:t>
                      </a:r>
                      <a:r>
                        <a:rPr lang="en-IN" sz="1200" b="0" i="0" dirty="0" err="1">
                          <a:solidFill>
                            <a:srgbClr val="333333"/>
                          </a:solidFill>
                          <a:effectLst/>
                          <a:latin typeface="Times New Roman" panose="02020603050405020304" pitchFamily="18" charset="0"/>
                          <a:cs typeface="Times New Roman" panose="02020603050405020304" pitchFamily="18" charset="0"/>
                        </a:rPr>
                        <a:t>Harous</a:t>
                      </a:r>
                      <a:r>
                        <a:rPr lang="en-IN" sz="1200" b="0" i="0" dirty="0">
                          <a:solidFill>
                            <a:srgbClr val="333333"/>
                          </a:solidFill>
                          <a:effectLst/>
                          <a:latin typeface="Times New Roman" panose="02020603050405020304" pitchFamily="18" charset="0"/>
                          <a:cs typeface="Times New Roman" panose="02020603050405020304" pitchFamily="18" charset="0"/>
                        </a:rPr>
                        <a:t>, S. U. Hassan, M. U. Ghani Khan, R. Iqbal and S. Mumtaz</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ea typeface="Times New Roman"/>
                          <a:cs typeface="Times New Roman" panose="02020603050405020304" pitchFamily="18" charset="0"/>
                          <a:sym typeface="Times New Roman"/>
                        </a:rPr>
                        <a:t>This paper proposes an algorithm for face detection and recognition based on convolution neural networks (CNN), which outperform traditional techniques.</a:t>
                      </a:r>
                      <a:endParaRPr lang="en-US" sz="1400" dirty="0">
                        <a:latin typeface="Times New Roman" panose="02020603050405020304" pitchFamily="18" charset="0"/>
                        <a:cs typeface="Times New Roman" panose="02020603050405020304" pitchFamily="18" charset="0"/>
                      </a:endParaRPr>
                    </a:p>
                    <a:p>
                      <a:endParaRPr lang="en-IN" dirty="0"/>
                    </a:p>
                  </a:txBody>
                  <a:tcPr/>
                </a:tc>
                <a:extLst>
                  <a:ext uri="{0D108BD9-81ED-4DB2-BD59-A6C34878D82A}">
                    <a16:rowId xmlns:a16="http://schemas.microsoft.com/office/drawing/2014/main" val="688961735"/>
                  </a:ext>
                </a:extLst>
              </a:tr>
              <a:tr h="2153033">
                <a:tc>
                  <a:txBody>
                    <a:bodyPr/>
                    <a:lstStyle/>
                    <a:p>
                      <a:r>
                        <a:rPr lang="en-IN" sz="1200" dirty="0">
                          <a:latin typeface="Times New Roman" panose="02020603050405020304" pitchFamily="18" charset="0"/>
                          <a:cs typeface="Times New Roman" panose="02020603050405020304" pitchFamily="18" charset="0"/>
                        </a:rPr>
                        <a:t>2.</a:t>
                      </a:r>
                    </a:p>
                  </a:txBody>
                  <a:tcPr/>
                </a:tc>
                <a:tc>
                  <a:txBody>
                    <a:bodyPr/>
                    <a:lstStyle/>
                    <a:p>
                      <a:pPr marL="0" marR="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A Review of Face Recognition Technology </a:t>
                      </a:r>
                    </a:p>
                    <a:p>
                      <a:pPr marL="0" marR="0" lvl="0" indent="0" algn="l" rtl="0">
                        <a:spcBef>
                          <a:spcPts val="0"/>
                        </a:spcBef>
                        <a:spcAft>
                          <a:spcPts val="0"/>
                        </a:spcAft>
                        <a:buNone/>
                      </a:pPr>
                      <a:r>
                        <a:rPr lang="en-US" sz="1200" dirty="0">
                          <a:latin typeface="Times New Roman" panose="02020603050405020304" pitchFamily="18" charset="0"/>
                          <a:ea typeface="Times New Roman"/>
                          <a:cs typeface="Times New Roman" panose="02020603050405020304" pitchFamily="18" charset="0"/>
                          <a:sym typeface="Times New Roman"/>
                        </a:rPr>
                        <a:t>IEEE 2021 </a:t>
                      </a:r>
                      <a:endParaRPr lang="en-US" sz="1200"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rtl="0">
                        <a:spcBef>
                          <a:spcPts val="0"/>
                        </a:spcBef>
                        <a:spcAft>
                          <a:spcPts val="0"/>
                        </a:spcAft>
                        <a:buNone/>
                      </a:pPr>
                      <a:r>
                        <a:rPr lang="en-IN" sz="1200" b="0" strike="noStrike" spc="-1" dirty="0">
                          <a:solidFill>
                            <a:srgbClr val="000000"/>
                          </a:solidFill>
                          <a:latin typeface="Times New Roman" panose="02020603050405020304" pitchFamily="18" charset="0"/>
                          <a:ea typeface="Old Standard TT"/>
                          <a:cs typeface="Times New Roman" panose="02020603050405020304" pitchFamily="18" charset="0"/>
                        </a:rPr>
                        <a:t>R. Sharma, V. K. Sharma and A. Singh</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a:ea typeface="Times New Roman"/>
                          <a:cs typeface="Times New Roman"/>
                          <a:sym typeface="Times New Roman"/>
                        </a:rPr>
                        <a:t>This paper described the development stages and related technologies of face recognition, including early algorithms, artificial features and classifiers, deep learning .They have used  is a simple process of feature extraction where PCA is combined with face recognition by using K-Nearest-Neighbor (KNN) algorithm</a:t>
                      </a:r>
                      <a:endParaRPr lang="en-IN" dirty="0"/>
                    </a:p>
                  </a:txBody>
                  <a:tcPr/>
                </a:tc>
                <a:extLst>
                  <a:ext uri="{0D108BD9-81ED-4DB2-BD59-A6C34878D82A}">
                    <a16:rowId xmlns:a16="http://schemas.microsoft.com/office/drawing/2014/main" val="3100878993"/>
                  </a:ext>
                </a:extLst>
              </a:tr>
            </a:tbl>
          </a:graphicData>
        </a:graphic>
      </p:graphicFrame>
    </p:spTree>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A144EE2-4215-CD4F-56D2-E2CB6A0783A6}"/>
              </a:ext>
            </a:extLst>
          </p:cNvPr>
          <p:cNvGraphicFramePr>
            <a:graphicFrameLocks noGrp="1"/>
          </p:cNvGraphicFramePr>
          <p:nvPr>
            <p:extLst>
              <p:ext uri="{D42A27DB-BD31-4B8C-83A1-F6EECF244321}">
                <p14:modId xmlns:p14="http://schemas.microsoft.com/office/powerpoint/2010/main" val="973559169"/>
              </p:ext>
            </p:extLst>
          </p:nvPr>
        </p:nvGraphicFramePr>
        <p:xfrm>
          <a:off x="0" y="152400"/>
          <a:ext cx="9144000" cy="4869180"/>
        </p:xfrm>
        <a:graphic>
          <a:graphicData uri="http://schemas.openxmlformats.org/drawingml/2006/table">
            <a:tbl>
              <a:tblPr firstRow="1" bandRow="1">
                <a:tableStyleId>{073A0DAA-6AF3-43AB-8588-CEC1D06C72B9}</a:tableStyleId>
              </a:tblPr>
              <a:tblGrid>
                <a:gridCol w="656869">
                  <a:extLst>
                    <a:ext uri="{9D8B030D-6E8A-4147-A177-3AD203B41FA5}">
                      <a16:colId xmlns:a16="http://schemas.microsoft.com/office/drawing/2014/main" val="767200673"/>
                    </a:ext>
                  </a:extLst>
                </a:gridCol>
                <a:gridCol w="2962340">
                  <a:extLst>
                    <a:ext uri="{9D8B030D-6E8A-4147-A177-3AD203B41FA5}">
                      <a16:colId xmlns:a16="http://schemas.microsoft.com/office/drawing/2014/main" val="3215855540"/>
                    </a:ext>
                  </a:extLst>
                </a:gridCol>
                <a:gridCol w="3238798">
                  <a:extLst>
                    <a:ext uri="{9D8B030D-6E8A-4147-A177-3AD203B41FA5}">
                      <a16:colId xmlns:a16="http://schemas.microsoft.com/office/drawing/2014/main" val="3516766008"/>
                    </a:ext>
                  </a:extLst>
                </a:gridCol>
                <a:gridCol w="2285993">
                  <a:extLst>
                    <a:ext uri="{9D8B030D-6E8A-4147-A177-3AD203B41FA5}">
                      <a16:colId xmlns:a16="http://schemas.microsoft.com/office/drawing/2014/main" val="2615367172"/>
                    </a:ext>
                  </a:extLst>
                </a:gridCol>
              </a:tblGrid>
              <a:tr h="582180">
                <a:tc>
                  <a:txBody>
                    <a:bodyPr/>
                    <a:lstStyle/>
                    <a:p>
                      <a:pPr marL="0" marR="0" lvl="0" indent="0" algn="l" rtl="0">
                        <a:spcBef>
                          <a:spcPts val="0"/>
                        </a:spcBef>
                        <a:spcAft>
                          <a:spcPts val="0"/>
                        </a:spcAft>
                        <a:buNone/>
                      </a:pPr>
                      <a:r>
                        <a:rPr lang="en-US" sz="1400" dirty="0">
                          <a:latin typeface="Times New Roman" panose="02020603050405020304" pitchFamily="18" charset="0"/>
                          <a:cs typeface="Times New Roman" panose="02020603050405020304" pitchFamily="18" charset="0"/>
                          <a:sym typeface="Times New Roman"/>
                        </a:rPr>
                        <a:t>SR.NO</a:t>
                      </a:r>
                      <a:endParaRPr sz="14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400" dirty="0">
                          <a:latin typeface="Times New Roman" panose="02020603050405020304" pitchFamily="18" charset="0"/>
                          <a:cs typeface="Times New Roman" panose="02020603050405020304" pitchFamily="18" charset="0"/>
                          <a:sym typeface="Times New Roman"/>
                        </a:rPr>
                        <a:t>Paper title</a:t>
                      </a:r>
                      <a:endParaRPr sz="14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400" dirty="0">
                          <a:latin typeface="Times New Roman" panose="02020603050405020304" pitchFamily="18" charset="0"/>
                          <a:cs typeface="Times New Roman" panose="02020603050405020304" pitchFamily="18" charset="0"/>
                          <a:sym typeface="Times New Roman"/>
                        </a:rPr>
                        <a:t>Author</a:t>
                      </a:r>
                      <a:endParaRPr sz="14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400" dirty="0">
                          <a:latin typeface="Times New Roman" panose="02020603050405020304" pitchFamily="18" charset="0"/>
                          <a:cs typeface="Times New Roman" panose="02020603050405020304" pitchFamily="18" charset="0"/>
                          <a:sym typeface="Times New Roman"/>
                        </a:rPr>
                        <a:t>Abstract</a:t>
                      </a:r>
                      <a:endParaRPr sz="14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29162905"/>
                  </a:ext>
                </a:extLst>
              </a:tr>
              <a:tr h="1639148">
                <a:tc>
                  <a:txBody>
                    <a:bodyPr/>
                    <a:lstStyle/>
                    <a:p>
                      <a:pPr marL="0" marR="0" lvl="0" indent="0" algn="l" rtl="0">
                        <a:spcBef>
                          <a:spcPts val="0"/>
                        </a:spcBef>
                        <a:spcAft>
                          <a:spcPts val="0"/>
                        </a:spcAft>
                        <a:buNone/>
                      </a:pPr>
                      <a:r>
                        <a:rPr lang="en-US" sz="1600" dirty="0">
                          <a:sym typeface="Times New Roman"/>
                        </a:rPr>
                        <a:t>3.</a:t>
                      </a:r>
                      <a:endParaRPr dirty="0"/>
                    </a:p>
                  </a:txBody>
                  <a:tcPr marL="91450" marR="91450" marT="45725" marB="45725"/>
                </a:tc>
                <a:tc>
                  <a:txBody>
                    <a:bodyPr/>
                    <a:lstStyle/>
                    <a:p>
                      <a:pPr marL="0" marR="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sym typeface="Times New Roman"/>
                        </a:rPr>
                        <a:t>Multi-view intrinsic low-rank representation for robust face recognition and clustering</a:t>
                      </a:r>
                    </a:p>
                    <a:p>
                      <a:pPr marL="0" marR="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sym typeface="Times New Roman"/>
                        </a:rPr>
                        <a:t>IEEE 2022</a:t>
                      </a:r>
                      <a:endParaRPr sz="12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IN" sz="1200" b="0" strike="noStrike" spc="-1" dirty="0">
                          <a:solidFill>
                            <a:srgbClr val="000000"/>
                          </a:solidFill>
                          <a:latin typeface="Times New Roman" panose="02020603050405020304" pitchFamily="18" charset="0"/>
                          <a:ea typeface="Old Standard TT"/>
                          <a:cs typeface="Times New Roman" panose="02020603050405020304" pitchFamily="18" charset="0"/>
                        </a:rPr>
                        <a:t>Wang, Zhi‐yang,</a:t>
                      </a:r>
                    </a:p>
                    <a:p>
                      <a:pPr marL="0" marR="0" lvl="0" indent="0" algn="l" rtl="0">
                        <a:spcBef>
                          <a:spcPts val="0"/>
                        </a:spcBef>
                        <a:spcAft>
                          <a:spcPts val="0"/>
                        </a:spcAft>
                        <a:buNone/>
                      </a:pPr>
                      <a:r>
                        <a:rPr lang="en-IN" sz="1200" b="0" strike="noStrike" spc="-1" dirty="0">
                          <a:solidFill>
                            <a:srgbClr val="000000"/>
                          </a:solidFill>
                          <a:latin typeface="Times New Roman" panose="02020603050405020304" pitchFamily="18" charset="0"/>
                          <a:ea typeface="Old Standard TT"/>
                          <a:cs typeface="Times New Roman" panose="02020603050405020304" pitchFamily="18" charset="0"/>
                        </a:rPr>
                        <a:t> </a:t>
                      </a:r>
                      <a:r>
                        <a:rPr lang="en-IN" sz="1200" b="0" strike="noStrike" spc="-1" dirty="0" err="1">
                          <a:solidFill>
                            <a:srgbClr val="000000"/>
                          </a:solidFill>
                          <a:latin typeface="Times New Roman" panose="02020603050405020304" pitchFamily="18" charset="0"/>
                          <a:ea typeface="Old Standard TT"/>
                          <a:cs typeface="Times New Roman" panose="02020603050405020304" pitchFamily="18" charset="0"/>
                        </a:rPr>
                        <a:t>Abhadiomhen</a:t>
                      </a:r>
                      <a:r>
                        <a:rPr lang="en-IN" sz="1200" b="0" strike="noStrike" spc="-1" dirty="0">
                          <a:solidFill>
                            <a:srgbClr val="000000"/>
                          </a:solidFill>
                          <a:latin typeface="Times New Roman" panose="02020603050405020304" pitchFamily="18" charset="0"/>
                          <a:ea typeface="Old Standard TT"/>
                          <a:cs typeface="Times New Roman" panose="02020603050405020304" pitchFamily="18" charset="0"/>
                        </a:rPr>
                        <a:t>,</a:t>
                      </a:r>
                    </a:p>
                    <a:p>
                      <a:pPr marL="0" marR="0" lvl="0" indent="0" algn="l" rtl="0">
                        <a:spcBef>
                          <a:spcPts val="0"/>
                        </a:spcBef>
                        <a:spcAft>
                          <a:spcPts val="0"/>
                        </a:spcAft>
                        <a:buNone/>
                      </a:pPr>
                      <a:r>
                        <a:rPr lang="en-IN" sz="1200" b="0" strike="noStrike" spc="-1" dirty="0">
                          <a:solidFill>
                            <a:srgbClr val="000000"/>
                          </a:solidFill>
                          <a:latin typeface="Times New Roman" panose="02020603050405020304" pitchFamily="18" charset="0"/>
                          <a:ea typeface="Old Standard TT"/>
                          <a:cs typeface="Times New Roman" panose="02020603050405020304" pitchFamily="18" charset="0"/>
                        </a:rPr>
                        <a:t> Stanley &amp; Liu,</a:t>
                      </a:r>
                    </a:p>
                    <a:p>
                      <a:pPr marL="0" marR="0" lvl="0" indent="0" algn="l" rtl="0">
                        <a:spcBef>
                          <a:spcPts val="0"/>
                        </a:spcBef>
                        <a:spcAft>
                          <a:spcPts val="0"/>
                        </a:spcAft>
                        <a:buNone/>
                      </a:pPr>
                      <a:r>
                        <a:rPr lang="en-IN" sz="1200" b="0" strike="noStrike" spc="-1" dirty="0">
                          <a:solidFill>
                            <a:srgbClr val="000000"/>
                          </a:solidFill>
                          <a:latin typeface="Times New Roman" panose="02020603050405020304" pitchFamily="18" charset="0"/>
                          <a:ea typeface="Old Standard TT"/>
                          <a:cs typeface="Times New Roman" panose="02020603050405020304" pitchFamily="18" charset="0"/>
                        </a:rPr>
                        <a:t> Zhi‐feng &amp; Shen, </a:t>
                      </a:r>
                    </a:p>
                    <a:p>
                      <a:pPr marL="0" marR="0" lvl="0" indent="0" algn="l" rtl="0">
                        <a:spcBef>
                          <a:spcPts val="0"/>
                        </a:spcBef>
                        <a:spcAft>
                          <a:spcPts val="0"/>
                        </a:spcAft>
                        <a:buNone/>
                      </a:pPr>
                      <a:r>
                        <a:rPr lang="en-IN" sz="1200" b="0" strike="noStrike" spc="-1" dirty="0">
                          <a:solidFill>
                            <a:srgbClr val="000000"/>
                          </a:solidFill>
                          <a:latin typeface="Times New Roman" panose="02020603050405020304" pitchFamily="18" charset="0"/>
                          <a:ea typeface="Old Standard TT"/>
                          <a:cs typeface="Times New Roman" panose="02020603050405020304" pitchFamily="18" charset="0"/>
                        </a:rPr>
                        <a:t>Xiang‐</a:t>
                      </a:r>
                      <a:r>
                        <a:rPr lang="en-IN" sz="1200" b="0" strike="noStrike" spc="-1" dirty="0" err="1">
                          <a:solidFill>
                            <a:srgbClr val="000000"/>
                          </a:solidFill>
                          <a:latin typeface="Times New Roman" panose="02020603050405020304" pitchFamily="18" charset="0"/>
                          <a:ea typeface="Old Standard TT"/>
                          <a:cs typeface="Times New Roman" panose="02020603050405020304" pitchFamily="18" charset="0"/>
                        </a:rPr>
                        <a:t>jun</a:t>
                      </a:r>
                      <a:r>
                        <a:rPr lang="en-IN" sz="1200" b="0" strike="noStrike" spc="-1" dirty="0">
                          <a:solidFill>
                            <a:srgbClr val="000000"/>
                          </a:solidFill>
                          <a:latin typeface="Times New Roman" panose="02020603050405020304" pitchFamily="18" charset="0"/>
                          <a:ea typeface="Old Standard TT"/>
                          <a:cs typeface="Times New Roman" panose="02020603050405020304" pitchFamily="18" charset="0"/>
                        </a:rPr>
                        <a:t> &amp; Gao, </a:t>
                      </a:r>
                    </a:p>
                    <a:p>
                      <a:pPr marL="0" marR="0" lvl="0" indent="0" algn="l" rtl="0">
                        <a:spcBef>
                          <a:spcPts val="0"/>
                        </a:spcBef>
                        <a:spcAft>
                          <a:spcPts val="0"/>
                        </a:spcAft>
                        <a:buNone/>
                      </a:pPr>
                      <a:r>
                        <a:rPr lang="en-IN" sz="1200" b="0" strike="noStrike" spc="-1" dirty="0">
                          <a:solidFill>
                            <a:srgbClr val="000000"/>
                          </a:solidFill>
                          <a:latin typeface="Times New Roman" panose="02020603050405020304" pitchFamily="18" charset="0"/>
                          <a:ea typeface="Old Standard TT"/>
                          <a:cs typeface="Times New Roman" panose="02020603050405020304" pitchFamily="18" charset="0"/>
                        </a:rPr>
                        <a:t>Wen‐</a:t>
                      </a:r>
                      <a:r>
                        <a:rPr lang="en-IN" sz="1200" b="0" strike="noStrike" spc="-1" dirty="0" err="1">
                          <a:solidFill>
                            <a:srgbClr val="000000"/>
                          </a:solidFill>
                          <a:latin typeface="Times New Roman" panose="02020603050405020304" pitchFamily="18" charset="0"/>
                          <a:ea typeface="Old Standard TT"/>
                          <a:cs typeface="Times New Roman" panose="02020603050405020304" pitchFamily="18" charset="0"/>
                        </a:rPr>
                        <a:t>yun</a:t>
                      </a:r>
                      <a:r>
                        <a:rPr lang="en-IN" sz="1200" b="0" strike="noStrike" spc="-1" dirty="0">
                          <a:solidFill>
                            <a:srgbClr val="000000"/>
                          </a:solidFill>
                          <a:latin typeface="Times New Roman" panose="02020603050405020304" pitchFamily="18" charset="0"/>
                          <a:ea typeface="Old Standard TT"/>
                          <a:cs typeface="Times New Roman" panose="02020603050405020304" pitchFamily="18" charset="0"/>
                        </a:rPr>
                        <a:t> &amp; Li, </a:t>
                      </a:r>
                    </a:p>
                    <a:p>
                      <a:pPr marL="0" marR="0" lvl="0" indent="0" algn="l" rtl="0">
                        <a:spcBef>
                          <a:spcPts val="0"/>
                        </a:spcBef>
                        <a:spcAft>
                          <a:spcPts val="0"/>
                        </a:spcAft>
                        <a:buNone/>
                      </a:pPr>
                      <a:r>
                        <a:rPr lang="en-IN" sz="1200" b="0" strike="noStrike" spc="-1" dirty="0">
                          <a:solidFill>
                            <a:srgbClr val="000000"/>
                          </a:solidFill>
                          <a:latin typeface="Times New Roman" panose="02020603050405020304" pitchFamily="18" charset="0"/>
                          <a:ea typeface="Old Standard TT"/>
                          <a:cs typeface="Times New Roman" panose="02020603050405020304" pitchFamily="18" charset="0"/>
                        </a:rPr>
                        <a:t>Shu‐</a:t>
                      </a:r>
                      <a:r>
                        <a:rPr lang="en-IN" sz="1200" b="0" strike="noStrike" spc="-1" dirty="0" err="1">
                          <a:solidFill>
                            <a:srgbClr val="000000"/>
                          </a:solidFill>
                          <a:latin typeface="Times New Roman" panose="02020603050405020304" pitchFamily="18" charset="0"/>
                          <a:ea typeface="Old Standard TT"/>
                          <a:cs typeface="Times New Roman" panose="02020603050405020304" pitchFamily="18" charset="0"/>
                        </a:rPr>
                        <a:t>ying</a:t>
                      </a:r>
                      <a:endParaRPr sz="12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sym typeface="Times New Roman"/>
                        </a:rPr>
                        <a:t>The Author have developed a framework for automatic face recognition based on CCTV images using different machine learning algorithms in this work. </a:t>
                      </a:r>
                      <a:endParaRPr sz="12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4263990345"/>
                  </a:ext>
                </a:extLst>
              </a:tr>
              <a:tr h="2647852">
                <a:tc>
                  <a:txBody>
                    <a:bodyPr/>
                    <a:lstStyle/>
                    <a:p>
                      <a:pPr marL="0" marR="0" lvl="0" indent="0" algn="l" rtl="0">
                        <a:spcBef>
                          <a:spcPts val="0"/>
                        </a:spcBef>
                        <a:spcAft>
                          <a:spcPts val="0"/>
                        </a:spcAft>
                        <a:buNone/>
                      </a:pPr>
                      <a:r>
                        <a:rPr lang="en-US" sz="1600" dirty="0">
                          <a:sym typeface="Times New Roman"/>
                        </a:rPr>
                        <a:t>4.</a:t>
                      </a:r>
                      <a:endParaRPr dirty="0"/>
                    </a:p>
                  </a:txBody>
                  <a:tcPr marL="91450" marR="91450" marT="45725" marB="45725"/>
                </a:tc>
                <a:tc>
                  <a:txBody>
                    <a:bodyPr/>
                    <a:lstStyle/>
                    <a:p>
                      <a:pPr marL="0" marR="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sym typeface="Times New Roman"/>
                        </a:rPr>
                        <a:t>A Real-Time Framework for Human Face Detection and Recognition in CCTV Images IEEE 2021</a:t>
                      </a:r>
                      <a:endParaRPr sz="12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sym typeface="Times New Roman"/>
                        </a:rPr>
                        <a:t>Rehmat Ullah</a:t>
                      </a:r>
                      <a:endParaRPr sz="12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sym typeface="Times New Roman"/>
                        </a:rPr>
                        <a:t>Hassan Hayat</a:t>
                      </a:r>
                      <a:endParaRPr sz="12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200" dirty="0" err="1">
                          <a:latin typeface="Times New Roman" panose="02020603050405020304" pitchFamily="18" charset="0"/>
                          <a:cs typeface="Times New Roman" panose="02020603050405020304" pitchFamily="18" charset="0"/>
                          <a:sym typeface="Times New Roman"/>
                        </a:rPr>
                        <a:t>Afsah</a:t>
                      </a:r>
                      <a:r>
                        <a:rPr lang="en-US" sz="1200" dirty="0">
                          <a:latin typeface="Times New Roman" panose="02020603050405020304" pitchFamily="18" charset="0"/>
                          <a:cs typeface="Times New Roman" panose="02020603050405020304" pitchFamily="18" charset="0"/>
                          <a:sym typeface="Times New Roman"/>
                        </a:rPr>
                        <a:t> Abid Siddiqui</a:t>
                      </a:r>
                      <a:endParaRPr sz="12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sym typeface="Times New Roman"/>
                        </a:rPr>
                        <a:t>Uzma Abid Siddiqui</a:t>
                      </a:r>
                      <a:endParaRPr sz="12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200" dirty="0" err="1">
                          <a:latin typeface="Times New Roman" panose="02020603050405020304" pitchFamily="18" charset="0"/>
                          <a:cs typeface="Times New Roman" panose="02020603050405020304" pitchFamily="18" charset="0"/>
                          <a:sym typeface="Times New Roman"/>
                        </a:rPr>
                        <a:t>Jebran</a:t>
                      </a:r>
                      <a:r>
                        <a:rPr lang="en-US" sz="1200" dirty="0">
                          <a:latin typeface="Times New Roman" panose="02020603050405020304" pitchFamily="18" charset="0"/>
                          <a:cs typeface="Times New Roman" panose="02020603050405020304" pitchFamily="18" charset="0"/>
                          <a:sym typeface="Times New Roman"/>
                        </a:rPr>
                        <a:t> Khan</a:t>
                      </a:r>
                      <a:endParaRPr sz="12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sym typeface="Times New Roman"/>
                        </a:rPr>
                        <a:t>Farman Ullah</a:t>
                      </a:r>
                      <a:endParaRPr sz="12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sym typeface="Times New Roman"/>
                        </a:rPr>
                        <a:t>Shoaib Hassan</a:t>
                      </a:r>
                      <a:endParaRPr sz="12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200" dirty="0" err="1">
                          <a:latin typeface="Times New Roman" panose="02020603050405020304" pitchFamily="18" charset="0"/>
                          <a:cs typeface="Times New Roman" panose="02020603050405020304" pitchFamily="18" charset="0"/>
                          <a:sym typeface="Times New Roman"/>
                        </a:rPr>
                        <a:t>Laiq</a:t>
                      </a:r>
                      <a:r>
                        <a:rPr lang="en-US" sz="1200" dirty="0">
                          <a:latin typeface="Times New Roman" panose="02020603050405020304" pitchFamily="18" charset="0"/>
                          <a:cs typeface="Times New Roman" panose="02020603050405020304" pitchFamily="18" charset="0"/>
                          <a:sym typeface="Times New Roman"/>
                        </a:rPr>
                        <a:t> Hasan</a:t>
                      </a:r>
                      <a:endParaRPr sz="12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sym typeface="Times New Roman"/>
                        </a:rPr>
                        <a:t>Waleed </a:t>
                      </a:r>
                      <a:r>
                        <a:rPr lang="en-US" sz="1200" dirty="0" err="1">
                          <a:latin typeface="Times New Roman" panose="02020603050405020304" pitchFamily="18" charset="0"/>
                          <a:cs typeface="Times New Roman" panose="02020603050405020304" pitchFamily="18" charset="0"/>
                          <a:sym typeface="Times New Roman"/>
                        </a:rPr>
                        <a:t>Albattah</a:t>
                      </a:r>
                      <a:r>
                        <a:rPr lang="en-US" sz="1200" dirty="0">
                          <a:latin typeface="Times New Roman" panose="02020603050405020304" pitchFamily="18" charset="0"/>
                          <a:cs typeface="Times New Roman" panose="02020603050405020304" pitchFamily="18" charset="0"/>
                          <a:sym typeface="Times New Roman"/>
                        </a:rPr>
                        <a:t> Muhammad Islam</a:t>
                      </a:r>
                      <a:endParaRPr sz="12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sym typeface="Times New Roman"/>
                        </a:rPr>
                        <a:t>In this paper, the author proposed a novel multi-view low-rank representation method. The method follows hierarchical Bayesian methods and learns intrinsic and specific representation among each view via a consistent structure and diversity regularization. </a:t>
                      </a:r>
                      <a:endParaRPr sz="12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2370317115"/>
                  </a:ext>
                </a:extLst>
              </a:tr>
            </a:tbl>
          </a:graphicData>
        </a:graphic>
      </p:graphicFrame>
    </p:spTree>
    <p:extLst>
      <p:ext uri="{BB962C8B-B14F-4D97-AF65-F5344CB8AC3E}">
        <p14:creationId xmlns:p14="http://schemas.microsoft.com/office/powerpoint/2010/main" val="209281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1.4 Problem Definition</a:t>
            </a:r>
            <a:endParaRPr lang="en-IN" sz="3000" b="0" strike="noStrike" spc="-1">
              <a:latin typeface="Arial"/>
            </a:endParaRPr>
          </a:p>
        </p:txBody>
      </p:sp>
      <p:sp>
        <p:nvSpPr>
          <p:cNvPr id="91" name="CustomShape 2"/>
          <p:cNvSpPr/>
          <p:nvPr/>
        </p:nvSpPr>
        <p:spPr>
          <a:xfrm>
            <a:off x="191444" y="1171440"/>
            <a:ext cx="8230661"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gn="just">
              <a:lnSpc>
                <a:spcPct val="115000"/>
              </a:lnSpc>
              <a:buClr>
                <a:srgbClr val="000000"/>
              </a:buClr>
              <a:buFont typeface="Old Standard TT"/>
              <a:buChar char="●"/>
            </a:pPr>
            <a:r>
              <a:rPr lang="en-US" sz="1600" dirty="0">
                <a:latin typeface="Times New Roman" panose="02020603050405020304" pitchFamily="18" charset="0"/>
                <a:cs typeface="Times New Roman" panose="02020603050405020304" pitchFamily="18" charset="0"/>
              </a:rPr>
              <a:t>It becomes difficult for the security guard to identify the students who do not carry their Id cards.</a:t>
            </a:r>
          </a:p>
          <a:p>
            <a:pPr marL="457200" indent="-342360" algn="just">
              <a:lnSpc>
                <a:spcPct val="115000"/>
              </a:lnSpc>
              <a:buClr>
                <a:srgbClr val="000000"/>
              </a:buClr>
              <a:buFont typeface="Old Standard TT"/>
              <a:buChar char="●"/>
            </a:pPr>
            <a:r>
              <a:rPr lang="en-US" sz="16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Problem Identified is that students are not wearing identity card and are practicing mischievous activities in college campus. </a:t>
            </a:r>
          </a:p>
          <a:p>
            <a:pPr marL="457200" indent="-342360" algn="just">
              <a:lnSpc>
                <a:spcPct val="115000"/>
              </a:lnSpc>
              <a:buClr>
                <a:srgbClr val="000000"/>
              </a:buClr>
              <a:buFont typeface="Old Standard TT"/>
              <a:buChar char="●"/>
            </a:pPr>
            <a:r>
              <a:rPr lang="en-US" sz="1600" dirty="0">
                <a:latin typeface="Times New Roman" panose="02020603050405020304" pitchFamily="18" charset="0"/>
                <a:cs typeface="Times New Roman" panose="02020603050405020304" pitchFamily="18" charset="0"/>
              </a:rPr>
              <a:t>Faculty sometimes see students misbehaving and roaming but the faculty cannot identify the respective department.</a:t>
            </a:r>
            <a:endParaRPr lang="en-US" sz="16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indent="-342360" algn="just">
              <a:lnSpc>
                <a:spcPct val="115000"/>
              </a:lnSpc>
              <a:buClr>
                <a:srgbClr val="000000"/>
              </a:buClr>
              <a:buFont typeface="Old Standard TT"/>
              <a:buChar char="●"/>
            </a:pPr>
            <a:r>
              <a:rPr lang="en-US" sz="16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To overcome this, we have proposed a system in which we will add image of individual so that it will be easy to find the student and revert their details to authorities quickly.</a:t>
            </a:r>
            <a:r>
              <a:rPr lang="en-IN" sz="16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600" b="0" strike="noStrike" spc="-1" dirty="0">
              <a:latin typeface="Times New Roman" panose="02020603050405020304" pitchFamily="18" charset="0"/>
              <a:cs typeface="Times New Roman" panose="02020603050405020304" pitchFamily="18" charset="0"/>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1.5 Scope</a:t>
            </a:r>
            <a:endParaRPr lang="en-IN" sz="3000" b="0" strike="noStrike" spc="-1">
              <a:latin typeface="Arial"/>
            </a:endParaRPr>
          </a:p>
        </p:txBody>
      </p:sp>
      <p:sp>
        <p:nvSpPr>
          <p:cNvPr id="93" name="CustomShape 2"/>
          <p:cNvSpPr/>
          <p:nvPr/>
        </p:nvSpPr>
        <p:spPr>
          <a:xfrm>
            <a:off x="155349" y="1057320"/>
            <a:ext cx="8086283" cy="4134486"/>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840" algn="just">
              <a:lnSpc>
                <a:spcPct val="115000"/>
              </a:lnSpc>
              <a:buClr>
                <a:srgbClr val="000000"/>
              </a:buClr>
            </a:pPr>
            <a:r>
              <a:rPr lang="en-IN" sz="16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600" b="0" strike="noStrike" spc="-1" dirty="0">
              <a:latin typeface="Times New Roman" panose="02020603050405020304" pitchFamily="18" charset="0"/>
              <a:cs typeface="Times New Roman" panose="02020603050405020304" pitchFamily="18" charset="0"/>
            </a:endParaRPr>
          </a:p>
          <a:p>
            <a:pPr marL="457200" indent="-342360" algn="just">
              <a:lnSpc>
                <a:spcPct val="115000"/>
              </a:lnSpc>
              <a:buClr>
                <a:srgbClr val="000000"/>
              </a:buClr>
              <a:buFont typeface="Old Standard TT"/>
              <a:buChar char="●"/>
            </a:pPr>
            <a:r>
              <a:rPr lang="en-IN" sz="1600" b="0" strike="noStrike" spc="-1" dirty="0">
                <a:solidFill>
                  <a:srgbClr val="000000"/>
                </a:solidFill>
                <a:latin typeface="Times New Roman" panose="02020603050405020304" pitchFamily="18" charset="0"/>
                <a:ea typeface="Old Standard TT"/>
                <a:cs typeface="Times New Roman" panose="02020603050405020304" pitchFamily="18" charset="0"/>
              </a:rPr>
              <a:t> </a:t>
            </a:r>
            <a:r>
              <a:rPr lang="en-US" sz="1600" b="0" strike="noStrike" spc="-1" dirty="0">
                <a:solidFill>
                  <a:srgbClr val="000000"/>
                </a:solidFill>
                <a:latin typeface="Times New Roman" panose="02020603050405020304" pitchFamily="18" charset="0"/>
                <a:ea typeface="Old Standard TT"/>
                <a:cs typeface="Times New Roman" panose="02020603050405020304" pitchFamily="18" charset="0"/>
              </a:rPr>
              <a:t>Developing an application for monitoring student activity in college can have a wide scope.</a:t>
            </a:r>
            <a:endParaRPr lang="en-IN" sz="1600" b="0" strike="noStrike" spc="-1" dirty="0">
              <a:latin typeface="Times New Roman" panose="02020603050405020304" pitchFamily="18" charset="0"/>
              <a:cs typeface="Times New Roman" panose="02020603050405020304" pitchFamily="18" charset="0"/>
            </a:endParaRPr>
          </a:p>
          <a:p>
            <a:pPr marL="457200" indent="-342360" algn="just">
              <a:lnSpc>
                <a:spcPct val="115000"/>
              </a:lnSpc>
              <a:buClr>
                <a:srgbClr val="000000"/>
              </a:buClr>
              <a:buFont typeface="Old Standard TT"/>
              <a:buChar char="●"/>
            </a:pPr>
            <a:r>
              <a:rPr lang="en-US" sz="1600" spc="-1" dirty="0">
                <a:solidFill>
                  <a:srgbClr val="000000"/>
                </a:solidFill>
                <a:latin typeface="Times New Roman" panose="02020603050405020304" pitchFamily="18" charset="0"/>
                <a:ea typeface="Old Standard TT"/>
                <a:cs typeface="Times New Roman" panose="02020603050405020304" pitchFamily="18" charset="0"/>
              </a:rPr>
              <a:t>I</a:t>
            </a:r>
            <a:r>
              <a:rPr lang="en-US" sz="1600" b="0" strike="noStrike" spc="-1" dirty="0">
                <a:solidFill>
                  <a:srgbClr val="000000"/>
                </a:solidFill>
                <a:latin typeface="Times New Roman" panose="02020603050405020304" pitchFamily="18" charset="0"/>
                <a:ea typeface="Old Standard TT"/>
                <a:cs typeface="Times New Roman" panose="02020603050405020304" pitchFamily="18" charset="0"/>
              </a:rPr>
              <a:t>t can address various aspects of maintaining discipline in institute.</a:t>
            </a:r>
            <a:r>
              <a:rPr lang="en-IN" sz="1600" b="0" strike="noStrike" spc="-1" dirty="0">
                <a:solidFill>
                  <a:srgbClr val="000000"/>
                </a:solidFill>
                <a:latin typeface="Times New Roman" panose="02020603050405020304" pitchFamily="18" charset="0"/>
                <a:ea typeface="Old Standard TT"/>
                <a:cs typeface="Times New Roman" panose="02020603050405020304" pitchFamily="18" charset="0"/>
              </a:rPr>
              <a:t>    </a:t>
            </a:r>
          </a:p>
          <a:p>
            <a:pPr marL="457200" indent="-342360" algn="just">
              <a:lnSpc>
                <a:spcPct val="115000"/>
              </a:lnSpc>
              <a:buClr>
                <a:srgbClr val="000000"/>
              </a:buClr>
              <a:buFont typeface="Old Standard TT"/>
              <a:buChar char="●"/>
            </a:pPr>
            <a:r>
              <a:rPr lang="en-US" sz="1600" b="0" strike="noStrike" spc="-1" dirty="0">
                <a:solidFill>
                  <a:srgbClr val="000000"/>
                </a:solidFill>
                <a:latin typeface="Times New Roman" panose="02020603050405020304" pitchFamily="18" charset="0"/>
                <a:ea typeface="Old Standard TT"/>
                <a:cs typeface="Times New Roman" panose="02020603050405020304" pitchFamily="18" charset="0"/>
              </a:rPr>
              <a:t>The app allows the college administration to upload the image of students , and view their details.</a:t>
            </a:r>
            <a:endParaRPr lang="en-IN" sz="1600" spc="-1" dirty="0">
              <a:solidFill>
                <a:srgbClr val="000000"/>
              </a:solidFill>
              <a:latin typeface="Times New Roman" panose="02020603050405020304" pitchFamily="18" charset="0"/>
              <a:ea typeface="Old Standard TT"/>
              <a:cs typeface="Times New Roman" panose="02020603050405020304" pitchFamily="18" charset="0"/>
            </a:endParaRPr>
          </a:p>
          <a:p>
            <a:pPr marL="457200" indent="-342360" algn="just">
              <a:lnSpc>
                <a:spcPct val="115000"/>
              </a:lnSpc>
              <a:buClr>
                <a:srgbClr val="000000"/>
              </a:buClr>
              <a:buFont typeface="Old Standard TT"/>
              <a:buChar char="●"/>
            </a:pPr>
            <a:r>
              <a:rPr lang="en-US" sz="1600" b="0" strike="noStrike" spc="-1" dirty="0">
                <a:solidFill>
                  <a:srgbClr val="000000"/>
                </a:solidFill>
                <a:latin typeface="Times New Roman" panose="02020603050405020304" pitchFamily="18" charset="0"/>
                <a:ea typeface="Old Standard TT"/>
                <a:cs typeface="Times New Roman" panose="02020603050405020304" pitchFamily="18" charset="0"/>
              </a:rPr>
              <a:t>The app can help by ensuring that records of  activities are maintained digitally with  time and date which can also help in avoiding any loss on students end.</a:t>
            </a:r>
            <a:r>
              <a:rPr lang="en-IN" sz="1600" b="0" strike="noStrike" spc="-1" dirty="0">
                <a:solidFill>
                  <a:srgbClr val="000000"/>
                </a:solidFill>
                <a:latin typeface="Times New Roman" panose="02020603050405020304" pitchFamily="18" charset="0"/>
                <a:ea typeface="Old Standard TT"/>
                <a:cs typeface="Times New Roman" panose="02020603050405020304" pitchFamily="18" charset="0"/>
              </a:rPr>
              <a:t>     </a:t>
            </a:r>
          </a:p>
          <a:p>
            <a:pPr marL="457200" indent="-342360" algn="just">
              <a:lnSpc>
                <a:spcPct val="115000"/>
              </a:lnSpc>
              <a:buClr>
                <a:srgbClr val="000000"/>
              </a:buClr>
              <a:buFont typeface="Old Standard TT"/>
              <a:buChar char="●"/>
            </a:pPr>
            <a:r>
              <a:rPr lang="en-US" sz="1600" b="0" strike="noStrike" spc="-1" dirty="0">
                <a:solidFill>
                  <a:srgbClr val="000000"/>
                </a:solidFill>
                <a:latin typeface="Times New Roman" panose="02020603050405020304" pitchFamily="18" charset="0"/>
                <a:ea typeface="Old Standard TT"/>
                <a:cs typeface="Times New Roman" panose="02020603050405020304" pitchFamily="18" charset="0"/>
              </a:rPr>
              <a:t>The app can also be used to send email notifications to the respective Head of the department regarding the basic student details.</a:t>
            </a:r>
            <a:endParaRPr lang="en-IN" sz="1600" spc="-1" dirty="0">
              <a:solidFill>
                <a:srgbClr val="000000"/>
              </a:solidFill>
              <a:latin typeface="Times New Roman" panose="02020603050405020304" pitchFamily="18" charset="0"/>
              <a:ea typeface="Old Standard TT"/>
              <a:cs typeface="Times New Roman" panose="02020603050405020304" pitchFamily="18" charset="0"/>
            </a:endParaRPr>
          </a:p>
          <a:p>
            <a:pPr marL="457200" indent="-342360" algn="just">
              <a:lnSpc>
                <a:spcPct val="115000"/>
              </a:lnSpc>
              <a:buClr>
                <a:srgbClr val="000000"/>
              </a:buClr>
              <a:buFont typeface="Old Standard TT"/>
              <a:buChar char="●"/>
            </a:pPr>
            <a:r>
              <a:rPr lang="en-US" sz="1600" b="0" strike="noStrike" spc="-1" dirty="0">
                <a:solidFill>
                  <a:srgbClr val="000000"/>
                </a:solidFill>
                <a:latin typeface="Times New Roman" panose="02020603050405020304" pitchFamily="18" charset="0"/>
                <a:ea typeface="Old Standard TT"/>
                <a:cs typeface="Times New Roman" panose="02020603050405020304" pitchFamily="18" charset="0"/>
              </a:rPr>
              <a:t>The app can be used to maintain decorum of the institute by allowing faculties to report any misconduct or violations of college rules .</a:t>
            </a:r>
          </a:p>
          <a:p>
            <a:pPr marL="114840" algn="just">
              <a:lnSpc>
                <a:spcPct val="115000"/>
              </a:lnSpc>
              <a:buClr>
                <a:srgbClr val="000000"/>
              </a:buClr>
            </a:pPr>
            <a:r>
              <a:rPr lang="en-IN" sz="16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600" b="0" strike="noStrike" spc="-1" dirty="0">
              <a:latin typeface="Times New Roman" panose="02020603050405020304" pitchFamily="18" charset="0"/>
              <a:cs typeface="Times New Roman" panose="02020603050405020304" pitchFamily="18" charset="0"/>
            </a:endParaRPr>
          </a:p>
          <a:p>
            <a:pPr marL="457200" indent="-227880" algn="just">
              <a:lnSpc>
                <a:spcPct val="115000"/>
              </a:lnSpc>
            </a:pPr>
            <a:endParaRPr lang="en-IN" sz="1600" b="0" strike="noStrike" spc="-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themeOverride>
</file>

<file path=docProps/app.xml><?xml version="1.0" encoding="utf-8"?>
<Properties xmlns="http://schemas.openxmlformats.org/officeDocument/2006/extended-properties" xmlns:vt="http://schemas.openxmlformats.org/officeDocument/2006/docPropsVTypes">
  <Template/>
  <TotalTime>375</TotalTime>
  <Words>1986</Words>
  <Application>Microsoft Office PowerPoint</Application>
  <PresentationFormat>On-screen Show (16:9)</PresentationFormat>
  <Paragraphs>173</Paragraphs>
  <Slides>28</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28</vt:i4>
      </vt:variant>
    </vt:vector>
  </HeadingPairs>
  <TitlesOfParts>
    <vt:vector size="37" baseType="lpstr">
      <vt:lpstr>Arial</vt:lpstr>
      <vt:lpstr>Calibri</vt:lpstr>
      <vt:lpstr>DejaVu Sans</vt:lpstr>
      <vt:lpstr>Old Standard TT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Image 1</vt:lpstr>
      <vt:lpstr>Fig 2 is the Final step before the result is declared and it is the cross-checking of the presence of Face images in the model. This helps in detecting the student details with accuracy irrespective of the angle and background.</vt:lpstr>
      <vt:lpstr>PowerPoint Presentation</vt:lpstr>
      <vt:lpstr>PowerPoint Presentation</vt:lpstr>
      <vt:lpstr> The student activity monitoring system uses MySQL for the storage of the students as well as the faculty data and their Login Credentials. It consists of three tables namely  1. Email data which stores the Email Ids of the HODs from various Branches.  2. Teach Register stores details of the faculties who can enroll the students. 3. Register which contains student data.</vt:lpstr>
      <vt:lpstr>Firstly as the mobile application progresses there is a login and Sign-up page, then comes the next step of the image which is to be uploaded or captured from the mobile device in the application for it to detect the student.   Then the picture is uploaded and sent to the respected faculty and is also added to the database for the record. Also it uses modules like face recognition, dlib, pillow, matplotlib and scikit-image for identification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Praviin</dc:creator>
  <dc:description/>
  <cp:lastModifiedBy>Praviin</cp:lastModifiedBy>
  <cp:revision>24</cp:revision>
  <dcterms:modified xsi:type="dcterms:W3CDTF">2023-05-03T18:06:24Z</dcterms:modified>
  <dc:language>en-IN</dc:language>
</cp:coreProperties>
</file>