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79" r:id="rId9"/>
    <p:sldId id="28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r>
              <a:rPr dirty="0"/>
              <a:t/>
            </a:r>
            <a:br>
              <a:rPr dirty="0"/>
            </a:br>
            <a:r>
              <a:rPr lang="en-IN" sz="2400" b="0" strike="noStrike" spc="-1" dirty="0">
                <a:solidFill>
                  <a:srgbClr val="FFFBF0"/>
                </a:solidFill>
                <a:latin typeface="Times New Roman"/>
                <a:ea typeface="Times New Roman"/>
              </a:rPr>
              <a:t>A.P. Shah Institute of Technology</a:t>
            </a:r>
            <a:r>
              <a:rPr dirty="0"/>
              <a:t/>
            </a:r>
            <a:br>
              <a:rPr dirty="0"/>
            </a:br>
            <a:r>
              <a:rPr lang="en-IN" sz="2400" b="0" strike="noStrike" spc="-1" dirty="0">
                <a:solidFill>
                  <a:srgbClr val="FFFBF0"/>
                </a:solidFill>
                <a:latin typeface="Times New Roman"/>
                <a:ea typeface="Times New Roman"/>
              </a:rPr>
              <a:t>G.B</a:t>
            </a:r>
            <a:r>
              <a:rPr lang="en-IN" sz="2400" b="0" strike="noStrike" spc="-1" dirty="0" smtClean="0">
                <a:solidFill>
                  <a:srgbClr val="FFFBF0"/>
                </a:solidFill>
                <a:latin typeface="Times New Roman"/>
                <a:ea typeface="Times New Roman"/>
              </a:rPr>
              <a:t>. Road, Kasarvadavli</a:t>
            </a:r>
            <a:r>
              <a:rPr lang="en-IN" sz="2400" b="0" strike="noStrike" spc="-1" dirty="0">
                <a:solidFill>
                  <a:srgbClr val="FFFBF0"/>
                </a:solidFill>
                <a:latin typeface="Times New Roman"/>
                <a:ea typeface="Times New Roman"/>
              </a:rPr>
              <a:t>, Thane(W), Mumbai-400615</a:t>
            </a:r>
            <a:r>
              <a:rPr dirty="0"/>
              <a:t/>
            </a:r>
            <a:br>
              <a:rPr dirty="0"/>
            </a:br>
            <a:r>
              <a:rPr lang="en-IN" sz="2400" b="0" strike="noStrike" spc="-1" dirty="0">
                <a:solidFill>
                  <a:srgbClr val="FFFBF0"/>
                </a:solidFill>
                <a:latin typeface="Times New Roman"/>
                <a:ea typeface="Times New Roman"/>
              </a:rPr>
              <a:t>UNIVERSITY OF MUMBAI</a:t>
            </a:r>
            <a:r>
              <a:rPr dirty="0"/>
              <a:t/>
            </a:r>
            <a:br>
              <a:rPr dirty="0"/>
            </a:br>
            <a:r>
              <a:rPr lang="en-IN" sz="2400" b="0" strike="noStrike" spc="-1" dirty="0">
                <a:solidFill>
                  <a:srgbClr val="FFFBF0"/>
                </a:solidFill>
                <a:latin typeface="Times New Roman"/>
                <a:ea typeface="Times New Roman"/>
              </a:rPr>
              <a:t>Academic Year 2022-2023</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endParaRPr lang="en-IN" sz="1800" b="0" strike="noStrike" spc="-1" dirty="0">
              <a:latin typeface="Arial"/>
            </a:endParaRPr>
          </a:p>
        </p:txBody>
      </p:sp>
      <p:sp>
        <p:nvSpPr>
          <p:cNvPr id="2" name="Rectangle 1"/>
          <p:cNvSpPr/>
          <p:nvPr/>
        </p:nvSpPr>
        <p:spPr>
          <a:xfrm>
            <a:off x="602445" y="1171440"/>
            <a:ext cx="7938390" cy="341632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To discuss the scope of our project-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have used </a:t>
            </a:r>
            <a:r>
              <a:rPr lang="en-US" dirty="0">
                <a:latin typeface="Times New Roman" panose="02020603050405020304" pitchFamily="18" charset="0"/>
                <a:cs typeface="Times New Roman" panose="02020603050405020304" pitchFamily="18" charset="0"/>
              </a:rPr>
              <a:t>content-based filtering with KNN to recommend properties to users based on the similarity of their features such as location, number of rooms, square footage, and amenities.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collected </a:t>
            </a:r>
            <a:r>
              <a:rPr lang="en-US" dirty="0">
                <a:latin typeface="Times New Roman" panose="02020603050405020304" pitchFamily="18" charset="0"/>
                <a:cs typeface="Times New Roman" panose="02020603050405020304" pitchFamily="18" charset="0"/>
              </a:rPr>
              <a:t>data on properties, including their features such as location, number of rooms, square footage, amenities, and other relevant factors. The data is preprocessed and </a:t>
            </a:r>
            <a:r>
              <a:rPr lang="en-US" dirty="0" smtClean="0">
                <a:latin typeface="Times New Roman" panose="02020603050405020304" pitchFamily="18" charset="0"/>
                <a:cs typeface="Times New Roman" panose="02020603050405020304" pitchFamily="18" charset="0"/>
              </a:rPr>
              <a:t>cleaned.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We </a:t>
            </a:r>
            <a:r>
              <a:rPr lang="en-US" dirty="0">
                <a:latin typeface="Times New Roman" panose="02020603050405020304" pitchFamily="18" charset="0"/>
                <a:cs typeface="Times New Roman" panose="02020603050405020304" pitchFamily="18" charset="0"/>
              </a:rPr>
              <a:t>use KNN to find the k nearest neighbors of each property based on their feature similarity. The similarity metric used can be cosine similarity or Euclidean distance, depending on the dataset.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Hence the </a:t>
            </a:r>
            <a:r>
              <a:rPr lang="en-US" dirty="0">
                <a:latin typeface="Times New Roman" panose="02020603050405020304" pitchFamily="18" charset="0"/>
                <a:cs typeface="Times New Roman" panose="02020603050405020304" pitchFamily="18" charset="0"/>
              </a:rPr>
              <a:t>renters seem to have difference of choices when it comes to selecting their </a:t>
            </a:r>
            <a:r>
              <a:rPr lang="en-US" dirty="0" smtClean="0">
                <a:latin typeface="Times New Roman" panose="02020603050405020304" pitchFamily="18" charset="0"/>
                <a:cs typeface="Times New Roman" panose="02020603050405020304" pitchFamily="18" charset="0"/>
              </a:rPr>
              <a:t>home.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spcBef>
                <a:spcPct val="0"/>
              </a:spcBef>
              <a:buClrTx/>
              <a:buFontTx/>
              <a:buNone/>
            </a:pPr>
            <a:r>
              <a:rPr lang="en-US" altLang="en-US" sz="2000" b="1" u="sng" dirty="0">
                <a:solidFill>
                  <a:srgbClr val="000000"/>
                </a:solidFill>
                <a:latin typeface="Times New Roman" panose="02020603050405020304" pitchFamily="18" charset="0"/>
                <a:cs typeface="Times New Roman" panose="02020603050405020304" pitchFamily="18" charset="0"/>
              </a:rPr>
              <a:t>SOFTWARE REQUIREMENTS</a:t>
            </a:r>
          </a:p>
          <a:p>
            <a:pPr>
              <a:spcBef>
                <a:spcPct val="0"/>
              </a:spcBef>
              <a:buClrTx/>
              <a:buFontTx/>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Char char="•"/>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u="sng" dirty="0">
                <a:solidFill>
                  <a:srgbClr val="000000"/>
                </a:solidFill>
                <a:latin typeface="Times New Roman" panose="02020603050405020304" pitchFamily="18" charset="0"/>
                <a:cs typeface="Times New Roman" panose="02020603050405020304" pitchFamily="18" charset="0"/>
              </a:rPr>
              <a:t>Front-end</a:t>
            </a:r>
            <a:r>
              <a:rPr lang="en-US" altLang="en-US" dirty="0">
                <a:solidFill>
                  <a:srgbClr val="000000"/>
                </a:solidFill>
                <a:latin typeface="Times New Roman" panose="02020603050405020304" pitchFamily="18" charset="0"/>
                <a:cs typeface="Times New Roman" panose="02020603050405020304" pitchFamily="18" charset="0"/>
              </a:rPr>
              <a:t>: HTML, CSS, React JS, Flask</a:t>
            </a:r>
          </a:p>
          <a:p>
            <a:pPr>
              <a:spcBef>
                <a:spcPct val="0"/>
              </a:spcBef>
            </a:pPr>
            <a:endParaRPr lang="en-US" altLang="en-US" dirty="0">
              <a:solidFill>
                <a:srgbClr val="000000"/>
              </a:solidFill>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u="sng" dirty="0" smtClean="0">
                <a:solidFill>
                  <a:srgbClr val="000000"/>
                </a:solidFill>
                <a:latin typeface="Times New Roman" panose="02020603050405020304" pitchFamily="18" charset="0"/>
                <a:cs typeface="Times New Roman" panose="02020603050405020304" pitchFamily="18" charset="0"/>
              </a:rPr>
              <a:t>Back-end</a:t>
            </a:r>
            <a:r>
              <a:rPr lang="en-US" altLang="en-US" dirty="0">
                <a:solidFill>
                  <a:srgbClr val="000000"/>
                </a:solidFill>
                <a:latin typeface="Times New Roman" panose="02020603050405020304" pitchFamily="18" charset="0"/>
                <a:cs typeface="Times New Roman" panose="02020603050405020304" pitchFamily="18" charset="0"/>
              </a:rPr>
              <a:t>: Firebase, Node JS</a:t>
            </a:r>
          </a:p>
          <a:p>
            <a:pPr>
              <a:spcBef>
                <a:spcPct val="0"/>
              </a:spcBef>
            </a:pPr>
            <a:endParaRPr lang="en-US" altLang="en-US" dirty="0">
              <a:solidFill>
                <a:srgbClr val="000000"/>
              </a:solidFill>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u="sng" dirty="0" smtClean="0">
                <a:solidFill>
                  <a:srgbClr val="000000"/>
                </a:solidFill>
                <a:latin typeface="Times New Roman" panose="02020603050405020304" pitchFamily="18" charset="0"/>
                <a:cs typeface="Times New Roman" panose="02020603050405020304" pitchFamily="18" charset="0"/>
              </a:rPr>
              <a:t>Geo </a:t>
            </a:r>
            <a:r>
              <a:rPr lang="en-US" altLang="en-US" u="sng" dirty="0">
                <a:solidFill>
                  <a:srgbClr val="000000"/>
                </a:solidFill>
                <a:latin typeface="Times New Roman" panose="02020603050405020304" pitchFamily="18" charset="0"/>
                <a:cs typeface="Times New Roman" panose="02020603050405020304" pitchFamily="18" charset="0"/>
              </a:rPr>
              <a:t>Fencing</a:t>
            </a:r>
            <a:r>
              <a:rPr lang="en-US" altLang="en-US" dirty="0">
                <a:solidFill>
                  <a:srgbClr val="000000"/>
                </a:solidFill>
                <a:latin typeface="Times New Roman" panose="02020603050405020304" pitchFamily="18" charset="0"/>
                <a:cs typeface="Times New Roman" panose="02020603050405020304" pitchFamily="18" charset="0"/>
              </a:rPr>
              <a:t>: Google API</a:t>
            </a:r>
          </a:p>
          <a:p>
            <a:pPr>
              <a:spcBef>
                <a:spcPct val="0"/>
              </a:spcBef>
            </a:pPr>
            <a:endParaRPr lang="en-US" altLang="en-US" dirty="0">
              <a:solidFill>
                <a:srgbClr val="000000"/>
              </a:solidFill>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u="sng" dirty="0" smtClean="0">
                <a:solidFill>
                  <a:srgbClr val="000000"/>
                </a:solidFill>
                <a:latin typeface="Times New Roman" panose="02020603050405020304" pitchFamily="18" charset="0"/>
                <a:cs typeface="Times New Roman" panose="02020603050405020304" pitchFamily="18" charset="0"/>
              </a:rPr>
              <a:t>Algorithms </a:t>
            </a:r>
            <a:r>
              <a:rPr lang="en-US" altLang="en-US" u="sng" dirty="0">
                <a:solidFill>
                  <a:srgbClr val="000000"/>
                </a:solidFill>
                <a:latin typeface="Times New Roman" panose="02020603050405020304" pitchFamily="18" charset="0"/>
                <a:cs typeface="Times New Roman" panose="02020603050405020304" pitchFamily="18" charset="0"/>
              </a:rPr>
              <a:t>Used</a:t>
            </a:r>
            <a:r>
              <a:rPr lang="en-US" altLang="en-US" dirty="0">
                <a:solidFill>
                  <a:srgbClr val="000000"/>
                </a:solidFill>
                <a:latin typeface="Times New Roman" panose="02020603050405020304" pitchFamily="18" charset="0"/>
                <a:cs typeface="Times New Roman" panose="02020603050405020304" pitchFamily="18" charset="0"/>
              </a:rPr>
              <a:t>: SVM, </a:t>
            </a:r>
            <a:r>
              <a:rPr lang="en-US" altLang="en-US" dirty="0" smtClean="0">
                <a:solidFill>
                  <a:srgbClr val="000000"/>
                </a:solidFill>
                <a:latin typeface="Times New Roman" panose="02020603050405020304" pitchFamily="18" charset="0"/>
                <a:cs typeface="Times New Roman" panose="02020603050405020304" pitchFamily="18" charset="0"/>
              </a:rPr>
              <a:t>CNN, KNN</a:t>
            </a:r>
            <a:endParaRPr lang="en-US" altLang="en-US" dirty="0">
              <a:solidFill>
                <a:srgbClr val="000000"/>
              </a:solidFill>
              <a:latin typeface="Times New Roman" panose="02020603050405020304" pitchFamily="18" charset="0"/>
              <a:cs typeface="Times New Roman" panose="02020603050405020304" pitchFamily="18" charset="0"/>
            </a:endParaRPr>
          </a:p>
          <a:p>
            <a:pPr marL="114840">
              <a:lnSpc>
                <a:spcPct val="115000"/>
              </a:lnSpc>
              <a:buClr>
                <a:srgbClr val="000000"/>
              </a:buClr>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US" sz="1700" dirty="0">
                <a:latin typeface="Times New Roman" panose="02020603050405020304" pitchFamily="18" charset="0"/>
                <a:cs typeface="Times New Roman" panose="02020603050405020304" pitchFamily="18" charset="0"/>
              </a:rPr>
              <a:t>This web framework incorporates diverse cutting-edge technologies, including Machine Learning, during its development to enhance the functionality of the web application. Thereby, through the utilization of content-based filtering and diverse Machine Learning algorithms, a comprehensive web application is developed. </a:t>
            </a:r>
            <a:endParaRPr lang="en-US" sz="1700" dirty="0" smtClean="0">
              <a:latin typeface="Times New Roman" panose="02020603050405020304" pitchFamily="18" charset="0"/>
              <a:cs typeface="Times New Roman" panose="02020603050405020304" pitchFamily="18" charset="0"/>
            </a:endParaRPr>
          </a:p>
          <a:p>
            <a:pPr marL="114840">
              <a:lnSpc>
                <a:spcPct val="115000"/>
              </a:lnSpc>
              <a:buClr>
                <a:srgbClr val="000000"/>
              </a:buClr>
            </a:pPr>
            <a:r>
              <a:rPr lang="en-US" sz="1700" dirty="0" smtClean="0">
                <a:latin typeface="Times New Roman" panose="02020603050405020304" pitchFamily="18" charset="0"/>
                <a:cs typeface="Times New Roman" panose="02020603050405020304" pitchFamily="18" charset="0"/>
              </a:rPr>
              <a:t>As </a:t>
            </a:r>
            <a:r>
              <a:rPr lang="en-US" sz="1700" dirty="0">
                <a:latin typeface="Times New Roman" panose="02020603050405020304" pitchFamily="18" charset="0"/>
                <a:cs typeface="Times New Roman" panose="02020603050405020304" pitchFamily="18" charset="0"/>
              </a:rPr>
              <a:t>a result, a holistic system for housing rentals and relocation services was constructed, consisting of multiple components, such as</a:t>
            </a:r>
            <a:r>
              <a:rPr lang="en-US" sz="1700" dirty="0" smtClean="0">
                <a:latin typeface="Times New Roman" panose="02020603050405020304" pitchFamily="18" charset="0"/>
                <a:cs typeface="Times New Roman" panose="02020603050405020304" pitchFamily="18" charset="0"/>
              </a:rPr>
              <a:t>:</a:t>
            </a:r>
          </a:p>
          <a:p>
            <a:pPr marL="114840">
              <a:lnSpc>
                <a:spcPct val="115000"/>
              </a:lnSpc>
              <a:buClr>
                <a:srgbClr val="000000"/>
              </a:buClr>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Displaying all rental properties based on the tenant’s preference using content </a:t>
            </a:r>
            <a:r>
              <a:rPr lang="en-US" sz="1700" dirty="0" smtClean="0">
                <a:latin typeface="Times New Roman" panose="02020603050405020304" pitchFamily="18" charset="0"/>
                <a:cs typeface="Times New Roman" panose="02020603050405020304" pitchFamily="18" charset="0"/>
              </a:rPr>
              <a:t>based filtering</a:t>
            </a:r>
          </a:p>
          <a:p>
            <a:pPr marL="114840">
              <a:lnSpc>
                <a:spcPct val="115000"/>
              </a:lnSpc>
              <a:buClr>
                <a:srgbClr val="000000"/>
              </a:buClr>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Locate resources using Geocoding Maps API </a:t>
            </a:r>
            <a:endParaRPr lang="en-US" sz="1700" dirty="0" smtClean="0">
              <a:latin typeface="Times New Roman" panose="02020603050405020304" pitchFamily="18" charset="0"/>
              <a:cs typeface="Times New Roman" panose="02020603050405020304" pitchFamily="18" charset="0"/>
            </a:endParaRPr>
          </a:p>
          <a:p>
            <a:pPr marL="114840">
              <a:lnSpc>
                <a:spcPct val="115000"/>
              </a:lnSpc>
              <a:buClr>
                <a:srgbClr val="000000"/>
              </a:buClr>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Searching for homes through Filtering </a:t>
            </a:r>
            <a:endParaRPr lang="en-US" sz="1700" dirty="0" smtClean="0">
              <a:latin typeface="Times New Roman" panose="02020603050405020304" pitchFamily="18" charset="0"/>
              <a:cs typeface="Times New Roman" panose="02020603050405020304" pitchFamily="18" charset="0"/>
            </a:endParaRPr>
          </a:p>
          <a:p>
            <a:pPr marL="114840">
              <a:lnSpc>
                <a:spcPct val="115000"/>
              </a:lnSpc>
              <a:buClr>
                <a:srgbClr val="000000"/>
              </a:buClr>
            </a:pP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Geofencing</a:t>
            </a:r>
            <a:r>
              <a:rPr lang="en-US" sz="1700" dirty="0">
                <a:latin typeface="Times New Roman" panose="02020603050405020304" pitchFamily="18" charset="0"/>
                <a:cs typeface="Times New Roman" panose="02020603050405020304" pitchFamily="18" charset="0"/>
              </a:rPr>
              <a:t> the desired location to get precise understanding of surrounding and facilities. </a:t>
            </a:r>
            <a:endParaRPr lang="en-IN" sz="17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93000"/>
              </a:lnSpc>
              <a:spcAft>
                <a:spcPts val="1413"/>
              </a:spcAft>
              <a:buClr>
                <a:srgbClr val="000000"/>
              </a:buClr>
              <a:buSzPct val="100000"/>
              <a:buFont typeface="Wingdings" panose="05000000000000000000" pitchFamily="2" charset="2"/>
              <a:buChar char=""/>
              <a:defRPr/>
            </a:pPr>
            <a:r>
              <a:rPr lang="en-IN" altLang="en-US" sz="1600" u="sng" dirty="0">
                <a:latin typeface="Times New Roman" panose="02020603050405020304" pitchFamily="18" charset="0"/>
                <a:cs typeface="Times New Roman" panose="02020603050405020304" pitchFamily="18" charset="0"/>
              </a:rPr>
              <a:t>Feature </a:t>
            </a:r>
            <a:r>
              <a:rPr lang="en-IN" altLang="en-US" sz="1600" u="sng" dirty="0" smtClean="0">
                <a:latin typeface="Times New Roman" panose="02020603050405020304" pitchFamily="18" charset="0"/>
                <a:cs typeface="Times New Roman" panose="02020603050405020304" pitchFamily="18" charset="0"/>
              </a:rPr>
              <a:t>1</a:t>
            </a:r>
            <a:r>
              <a:rPr lang="en-IN" altLang="en-US" sz="1600" dirty="0" smtClean="0">
                <a:latin typeface="Times New Roman" panose="02020603050405020304" pitchFamily="18" charset="0"/>
                <a:cs typeface="Times New Roman" panose="02020603050405020304" pitchFamily="18" charset="0"/>
              </a:rPr>
              <a:t> :  </a:t>
            </a:r>
            <a:r>
              <a:rPr lang="en-IN" altLang="en-US" sz="1600" dirty="0">
                <a:latin typeface="Times New Roman" panose="02020603050405020304" pitchFamily="18" charset="0"/>
                <a:cs typeface="Times New Roman" panose="02020603050405020304" pitchFamily="18" charset="0"/>
              </a:rPr>
              <a:t>Web framework which is user friendly for the renters and tenants to navigate the </a:t>
            </a:r>
            <a:r>
              <a:rPr lang="en-IN" altLang="en-US" sz="1600" dirty="0" smtClean="0">
                <a:latin typeface="Times New Roman" panose="02020603050405020304" pitchFamily="18" charset="0"/>
                <a:cs typeface="Times New Roman" panose="02020603050405020304" pitchFamily="18" charset="0"/>
              </a:rPr>
              <a:t>area smoothly.</a:t>
            </a:r>
            <a:endParaRPr lang="en-IN" altLang="en-US" sz="1600" dirty="0">
              <a:latin typeface="Times New Roman" panose="02020603050405020304" pitchFamily="18" charset="0"/>
              <a:cs typeface="Times New Roman" panose="02020603050405020304" pitchFamily="18" charset="0"/>
            </a:endParaRPr>
          </a:p>
          <a:p>
            <a:pPr>
              <a:lnSpc>
                <a:spcPct val="93000"/>
              </a:lnSpc>
              <a:spcAft>
                <a:spcPts val="1413"/>
              </a:spcAft>
              <a:buClr>
                <a:srgbClr val="000000"/>
              </a:buClr>
              <a:buSzPct val="100000"/>
              <a:buFont typeface="Wingdings" panose="05000000000000000000" pitchFamily="2" charset="2"/>
              <a:buChar char=""/>
              <a:defRPr/>
            </a:pPr>
            <a:r>
              <a:rPr lang="en-IN" altLang="en-US" sz="1600" u="sng" dirty="0">
                <a:latin typeface="Times New Roman" panose="02020603050405020304" pitchFamily="18" charset="0"/>
                <a:cs typeface="Times New Roman" panose="02020603050405020304" pitchFamily="18" charset="0"/>
              </a:rPr>
              <a:t>Feature 2</a:t>
            </a:r>
            <a:r>
              <a:rPr lang="en-IN" altLang="en-US" sz="1600" dirty="0">
                <a:latin typeface="Times New Roman" panose="02020603050405020304" pitchFamily="18" charset="0"/>
                <a:cs typeface="Times New Roman" panose="02020603050405020304" pitchFamily="18" charset="0"/>
              </a:rPr>
              <a:t> : With the help of Geo-Fencing the tenants will get information about the surroundings. </a:t>
            </a:r>
          </a:p>
          <a:p>
            <a:pPr>
              <a:lnSpc>
                <a:spcPct val="93000"/>
              </a:lnSpc>
              <a:spcAft>
                <a:spcPts val="1413"/>
              </a:spcAft>
              <a:buClr>
                <a:srgbClr val="000000"/>
              </a:buClr>
              <a:buSzPct val="100000"/>
              <a:buFont typeface="Wingdings" panose="05000000000000000000" pitchFamily="2" charset="2"/>
              <a:buChar char=""/>
              <a:defRPr/>
            </a:pPr>
            <a:r>
              <a:rPr lang="en-IN" altLang="en-US" sz="1600" u="sng" dirty="0">
                <a:latin typeface="Times New Roman" panose="02020603050405020304" pitchFamily="18" charset="0"/>
                <a:cs typeface="Times New Roman" panose="02020603050405020304" pitchFamily="18" charset="0"/>
              </a:rPr>
              <a:t>Feature 3</a:t>
            </a:r>
            <a:r>
              <a:rPr lang="en-IN" altLang="en-US" sz="1600" dirty="0">
                <a:latin typeface="Times New Roman" panose="02020603050405020304" pitchFamily="18" charset="0"/>
                <a:cs typeface="Times New Roman" panose="02020603050405020304" pitchFamily="18" charset="0"/>
              </a:rPr>
              <a:t> : To authorise the renters and tenants by submitting and validating the documents required</a:t>
            </a:r>
            <a:r>
              <a:rPr lang="en-IN" altLang="en-US" sz="1600" dirty="0" smtClean="0">
                <a:latin typeface="Times New Roman" panose="02020603050405020304" pitchFamily="18" charset="0"/>
                <a:cs typeface="Times New Roman" panose="02020603050405020304" pitchFamily="18" charset="0"/>
              </a:rPr>
              <a:t>.</a:t>
            </a:r>
            <a:endParaRPr lang="en-IN" altLang="en-US" sz="1600" dirty="0">
              <a:latin typeface="Times New Roman" panose="02020603050405020304" pitchFamily="18" charset="0"/>
              <a:cs typeface="Times New Roman" panose="02020603050405020304" pitchFamily="18" charset="0"/>
            </a:endParaRPr>
          </a:p>
          <a:p>
            <a:pPr>
              <a:lnSpc>
                <a:spcPct val="93000"/>
              </a:lnSpc>
              <a:spcAft>
                <a:spcPts val="1413"/>
              </a:spcAft>
              <a:buClr>
                <a:srgbClr val="000000"/>
              </a:buClr>
              <a:buSzPct val="100000"/>
              <a:buFont typeface="Wingdings" panose="05000000000000000000" pitchFamily="2" charset="2"/>
              <a:buChar char=""/>
              <a:defRPr/>
            </a:pPr>
            <a:r>
              <a:rPr lang="en-IN" altLang="en-US" sz="1600" u="sng" dirty="0">
                <a:latin typeface="Times New Roman" panose="02020603050405020304" pitchFamily="18" charset="0"/>
                <a:cs typeface="Times New Roman" panose="02020603050405020304" pitchFamily="18" charset="0"/>
              </a:rPr>
              <a:t>Feature 4</a:t>
            </a:r>
            <a:r>
              <a:rPr lang="en-IN" altLang="en-US" sz="1600" dirty="0">
                <a:latin typeface="Times New Roman" panose="02020603050405020304" pitchFamily="18" charset="0"/>
                <a:cs typeface="Times New Roman" panose="02020603050405020304" pitchFamily="18" charset="0"/>
              </a:rPr>
              <a:t>: To create a dashboard for the tenants and renters to enter their preferences and filter out the </a:t>
            </a:r>
            <a:r>
              <a:rPr lang="en-IN" altLang="en-US" sz="1600" dirty="0" smtClean="0">
                <a:latin typeface="Times New Roman" panose="02020603050405020304" pitchFamily="18" charset="0"/>
                <a:cs typeface="Times New Roman" panose="02020603050405020304" pitchFamily="18" charset="0"/>
              </a:rPr>
              <a:t>houses.</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sp>
        <p:nvSpPr>
          <p:cNvPr id="103" name="CustomShape 2"/>
          <p:cNvSpPr/>
          <p:nvPr/>
        </p:nvSpPr>
        <p:spPr>
          <a:xfrm>
            <a:off x="311760" y="1171439"/>
            <a:ext cx="8519760" cy="370341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US" dirty="0" smtClean="0">
                <a:latin typeface="Times New Roman" panose="02020603050405020304" pitchFamily="18" charset="0"/>
                <a:cs typeface="Times New Roman" panose="02020603050405020304" pitchFamily="18" charset="0"/>
              </a:rPr>
              <a:t>The flow of our system is- </a:t>
            </a:r>
          </a:p>
          <a:p>
            <a:pPr marL="400590" indent="-285750">
              <a:lnSpc>
                <a:spcPct val="115000"/>
              </a:lnSpc>
              <a:buClr>
                <a:srgbClr val="000000"/>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start of system process from the login and signup of the user towards their journey to find a house. </a:t>
            </a:r>
            <a:endParaRPr lang="en-US" dirty="0" smtClean="0">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can register through E-mail or Username and password after validating the PAN card of a individual. </a:t>
            </a:r>
            <a:endParaRPr lang="en-US" dirty="0" smtClean="0">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renter can add property from their profile page listing the amenities</a:t>
            </a:r>
            <a:r>
              <a:rPr lang="en-US" dirty="0" smtClean="0">
                <a:latin typeface="Times New Roman" panose="02020603050405020304" pitchFamily="18" charset="0"/>
                <a:cs typeface="Times New Roman" panose="02020603050405020304" pitchFamily="18" charset="0"/>
              </a:rPr>
              <a:t>, address, essentials </a:t>
            </a:r>
            <a:r>
              <a:rPr lang="en-US" dirty="0">
                <a:latin typeface="Times New Roman" panose="02020603050405020304" pitchFamily="18" charset="0"/>
                <a:cs typeface="Times New Roman" panose="02020603050405020304" pitchFamily="18" charset="0"/>
              </a:rPr>
              <a:t>regarding the property whilst adding the location to map the area. </a:t>
            </a:r>
            <a:endParaRPr lang="en-US" dirty="0" smtClean="0">
              <a:latin typeface="Times New Roman" panose="02020603050405020304" pitchFamily="18" charset="0"/>
              <a:cs typeface="Times New Roman" panose="02020603050405020304" pitchFamily="18" charset="0"/>
            </a:endParaRPr>
          </a:p>
          <a:p>
            <a:pPr marL="400590" indent="-285750">
              <a:lnSpc>
                <a:spcPct val="115000"/>
              </a:lnSpc>
              <a:buClr>
                <a:srgbClr val="000000"/>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playing the role of tenant can </a:t>
            </a:r>
            <a:r>
              <a:rPr lang="en-US" dirty="0" smtClean="0">
                <a:latin typeface="Times New Roman" panose="02020603050405020304" pitchFamily="18" charset="0"/>
                <a:cs typeface="Times New Roman" panose="02020603050405020304" pitchFamily="18" charset="0"/>
              </a:rPr>
              <a:t>GeoFence </a:t>
            </a:r>
            <a:r>
              <a:rPr lang="en-US" dirty="0">
                <a:latin typeface="Times New Roman" panose="02020603050405020304" pitchFamily="18" charset="0"/>
                <a:cs typeface="Times New Roman" panose="02020603050405020304" pitchFamily="18" charset="0"/>
              </a:rPr>
              <a:t>an area to get better directions and knowledge of surroundings and can send a quick enquiry mail to the landlord</a:t>
            </a:r>
            <a:r>
              <a:rPr lang="en-US" dirty="0" smtClean="0">
                <a:latin typeface="Times New Roman" panose="02020603050405020304" pitchFamily="18" charset="0"/>
                <a:cs typeface="Times New Roman" panose="02020603050405020304" pitchFamily="18" charset="0"/>
              </a:rPr>
              <a:t>. By </a:t>
            </a:r>
            <a:r>
              <a:rPr lang="en-US" dirty="0">
                <a:latin typeface="Times New Roman" panose="02020603050405020304" pitchFamily="18" charset="0"/>
                <a:cs typeface="Times New Roman" panose="02020603050405020304" pitchFamily="18" charset="0"/>
              </a:rPr>
              <a:t>applying the desired filters the system can recommend various properties as per the user preference. </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2.3 Description Of Use Case</a:t>
            </a:r>
            <a:endParaRPr lang="en-IN" sz="3000" b="0" strike="noStrike" spc="-1">
              <a:latin typeface="Arial"/>
            </a:endParaRPr>
          </a:p>
        </p:txBody>
      </p:sp>
      <p:sp>
        <p:nvSpPr>
          <p:cNvPr id="2" name="Rectangle 1"/>
          <p:cNvSpPr/>
          <p:nvPr/>
        </p:nvSpPr>
        <p:spPr>
          <a:xfrm>
            <a:off x="380112" y="1409086"/>
            <a:ext cx="8383056" cy="230832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use case </a:t>
            </a:r>
            <a:r>
              <a:rPr lang="en-US" dirty="0" smtClean="0">
                <a:latin typeface="Times New Roman" panose="02020603050405020304" pitchFamily="18" charset="0"/>
                <a:cs typeface="Times New Roman" panose="02020603050405020304" pitchFamily="18" charset="0"/>
              </a:rPr>
              <a:t>of our system </a:t>
            </a:r>
            <a:r>
              <a:rPr lang="en-US" dirty="0">
                <a:latin typeface="Times New Roman" panose="02020603050405020304" pitchFamily="18" charset="0"/>
                <a:cs typeface="Times New Roman" panose="02020603050405020304" pitchFamily="18" charset="0"/>
              </a:rPr>
              <a:t>shows different actors as Tenants and Landlords. The relation between actors and what they can do with the system.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preferences will be evaluated and the results based on the applied filters are given as output</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Our use case </a:t>
            </a:r>
            <a:r>
              <a:rPr lang="en-US" dirty="0">
                <a:latin typeface="Times New Roman" panose="02020603050405020304" pitchFamily="18" charset="0"/>
                <a:cs typeface="Times New Roman" panose="02020603050405020304" pitchFamily="18" charset="0"/>
              </a:rPr>
              <a:t>shows various use cases and different types of users the system has and will often be accompanied by other types of diagrams as well. Use case diagrams are used to gather the requirements of a system including internal and external influences. </a:t>
            </a:r>
            <a:r>
              <a:rPr lang="en-US" dirty="0" smtClean="0">
                <a:latin typeface="Times New Roman" panose="02020603050405020304" pitchFamily="18" charset="0"/>
                <a:cs typeface="Times New Roman" panose="02020603050405020304" pitchFamily="18" charset="0"/>
              </a:rPr>
              <a:t>These requirements that we need </a:t>
            </a:r>
            <a:r>
              <a:rPr lang="en-US" dirty="0">
                <a:latin typeface="Times New Roman" panose="02020603050405020304" pitchFamily="18" charset="0"/>
                <a:cs typeface="Times New Roman" panose="02020603050405020304" pitchFamily="18" charset="0"/>
              </a:rPr>
              <a:t>are mostly design requirements.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2.4 Activity diagram</a:t>
            </a:r>
            <a:endParaRPr lang="en-IN" sz="3000" b="0" strike="noStrike" spc="-1">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stretch>
            <a:fillRect/>
          </a:stretch>
        </p:blipFill>
        <p:spPr>
          <a:xfrm>
            <a:off x="1772396" y="1057320"/>
            <a:ext cx="5598488" cy="362807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2.5 Class Diagram</a:t>
            </a:r>
            <a:endParaRPr lang="en-IN" sz="3000" b="0" strike="noStrike" spc="-1">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AutoShape 2" descr="blob:https://web.whatsapp.com/1a480e5e-7166-41a9-9a5a-e23fb947d3c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rotWithShape="1">
          <a:blip r:embed="rId2"/>
          <a:srcRect l="-18770" t="-31931" r="-18770" b="-31931"/>
          <a:stretch/>
        </p:blipFill>
        <p:spPr>
          <a:xfrm>
            <a:off x="2968265" y="-1473986"/>
            <a:ext cx="6436925" cy="766871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latin typeface="Times New Roman"/>
                <a:ea typeface="Times New Roman"/>
              </a:rPr>
              <a:t>                                                    A Project Report on</a:t>
            </a:r>
            <a:r>
              <a:rPr dirty="0"/>
              <a:t/>
            </a:r>
            <a:br>
              <a:rPr dirty="0"/>
            </a:br>
            <a:r>
              <a:rPr lang="en-IN" sz="2400" b="1" spc="-1" dirty="0" smtClean="0">
                <a:latin typeface="Times New Roman"/>
              </a:rPr>
              <a:t>ML Based Comprehensive Web Framework Facilitating Paying Guests.</a:t>
            </a:r>
            <a:r>
              <a:rPr dirty="0"/>
              <a:t/>
            </a:r>
            <a:br>
              <a:rPr dirty="0"/>
            </a:br>
            <a:r>
              <a:rPr lang="en-IN" sz="1800" b="0" strike="noStrike" spc="-1" dirty="0">
                <a:latin typeface="Times New Roman"/>
                <a:ea typeface="Times New Roman"/>
              </a:rPr>
              <a:t>Submitted in partial </a:t>
            </a:r>
            <a:r>
              <a:rPr lang="en-IN" sz="1800" b="0" strike="noStrike" spc="-1" dirty="0" err="1">
                <a:latin typeface="Times New Roman"/>
                <a:ea typeface="Times New Roman"/>
              </a:rPr>
              <a:t>fulfillment</a:t>
            </a:r>
            <a:r>
              <a:rPr lang="en-IN" sz="1800" b="0" strike="noStrike" spc="-1" dirty="0">
                <a:latin typeface="Times New Roman"/>
                <a:ea typeface="Times New Roman"/>
              </a:rPr>
              <a:t> of the degree </a:t>
            </a:r>
            <a:r>
              <a:rPr lang="en-IN" sz="1800" b="0" strike="noStrike" spc="-1" dirty="0" smtClean="0">
                <a:latin typeface="Times New Roman"/>
                <a:ea typeface="Times New Roman"/>
              </a:rPr>
              <a:t>of</a:t>
            </a:r>
          </a:p>
          <a:p>
            <a:pPr>
              <a:lnSpc>
                <a:spcPct val="100000"/>
              </a:lnSpc>
            </a:pPr>
            <a:r>
              <a:rPr dirty="0"/>
              <a:t/>
            </a:r>
            <a:br>
              <a:rPr dirty="0"/>
            </a:br>
            <a:r>
              <a:rPr lang="en-IN" sz="1800" b="0" strike="noStrike" spc="-1" dirty="0">
                <a:solidFill>
                  <a:schemeClr val="bg1"/>
                </a:solidFill>
                <a:latin typeface="Times New Roman"/>
                <a:ea typeface="Times New Roman"/>
              </a:rPr>
              <a:t>Bachelor of Engineering(Sem-8)</a:t>
            </a:r>
            <a:r>
              <a:rPr dirty="0">
                <a:solidFill>
                  <a:schemeClr val="bg1"/>
                </a:solidFill>
              </a:rPr>
              <a:t/>
            </a:r>
            <a:br>
              <a:rPr dirty="0">
                <a:solidFill>
                  <a:schemeClr val="bg1"/>
                </a:solidFill>
              </a:rPr>
            </a:br>
            <a:r>
              <a:rPr lang="en-IN" sz="1800" b="0" strike="noStrike" spc="-1" dirty="0">
                <a:solidFill>
                  <a:schemeClr val="bg1"/>
                </a:solidFill>
                <a:latin typeface="Times New Roman"/>
                <a:ea typeface="Times New Roman"/>
              </a:rPr>
              <a:t>in</a:t>
            </a:r>
            <a:r>
              <a:rPr dirty="0"/>
              <a:t/>
            </a:r>
            <a:br>
              <a:rPr dirty="0"/>
            </a:br>
            <a:r>
              <a:rPr lang="en-IN" sz="1800" b="1" strike="noStrike" spc="-1" dirty="0">
                <a:solidFill>
                  <a:srgbClr val="FFFBF0"/>
                </a:solidFill>
                <a:latin typeface="Times New Roman"/>
                <a:ea typeface="Times New Roman"/>
              </a:rPr>
              <a:t>INFORMATION </a:t>
            </a:r>
            <a:r>
              <a:rPr lang="en-IN" sz="1800" b="1" strike="noStrike" spc="-1" dirty="0" smtClean="0">
                <a:solidFill>
                  <a:srgbClr val="FFFBF0"/>
                </a:solidFill>
                <a:latin typeface="Times New Roman"/>
                <a:ea typeface="Times New Roman"/>
              </a:rPr>
              <a:t>TECHNOLOGY</a:t>
            </a:r>
          </a:p>
          <a:p>
            <a:pPr>
              <a:lnSpc>
                <a:spcPct val="100000"/>
              </a:lnSpc>
            </a:pPr>
            <a:r>
              <a:rPr dirty="0"/>
              <a:t/>
            </a:r>
            <a:br>
              <a:rPr dirty="0"/>
            </a:br>
            <a:r>
              <a:rPr lang="en-IN" sz="1800" b="0" strike="noStrike" spc="-1" dirty="0" smtClean="0">
                <a:solidFill>
                  <a:srgbClr val="FFFBF0"/>
                </a:solidFill>
                <a:latin typeface="Times New Roman"/>
                <a:ea typeface="Times New Roman"/>
              </a:rPr>
              <a:t>By-</a:t>
            </a:r>
            <a:r>
              <a:rPr dirty="0"/>
              <a:t/>
            </a:r>
            <a:br>
              <a:rPr dirty="0"/>
            </a:br>
            <a:r>
              <a:rPr lang="en-IN" spc="-1" dirty="0" err="1" smtClean="0">
                <a:solidFill>
                  <a:srgbClr val="FFFBF0"/>
                </a:solidFill>
                <a:latin typeface="Times New Roman"/>
              </a:rPr>
              <a:t>Samiksha</a:t>
            </a:r>
            <a:r>
              <a:rPr lang="en-IN" spc="-1" dirty="0" smtClean="0">
                <a:solidFill>
                  <a:srgbClr val="FFFBF0"/>
                </a:solidFill>
                <a:latin typeface="Times New Roman"/>
              </a:rPr>
              <a:t> </a:t>
            </a:r>
            <a:r>
              <a:rPr lang="en-IN" spc="-1" dirty="0" err="1" smtClean="0">
                <a:solidFill>
                  <a:srgbClr val="FFFBF0"/>
                </a:solidFill>
                <a:latin typeface="Times New Roman"/>
              </a:rPr>
              <a:t>Pawar</a:t>
            </a:r>
            <a:r>
              <a:rPr lang="en-IN" spc="-1" dirty="0" smtClean="0">
                <a:solidFill>
                  <a:srgbClr val="FFFBF0"/>
                </a:solidFill>
                <a:latin typeface="Times New Roman"/>
              </a:rPr>
              <a:t> </a:t>
            </a:r>
            <a:r>
              <a:rPr lang="en-IN" sz="1800" b="0" strike="noStrike" spc="-1" dirty="0" smtClean="0">
                <a:solidFill>
                  <a:srgbClr val="FFFBF0"/>
                </a:solidFill>
                <a:latin typeface="Times New Roman"/>
                <a:ea typeface="Times New Roman"/>
              </a:rPr>
              <a:t>(19104020)</a:t>
            </a:r>
            <a:r>
              <a:rPr dirty="0"/>
              <a:t/>
            </a:r>
            <a:br>
              <a:rPr dirty="0"/>
            </a:br>
            <a:r>
              <a:rPr lang="en-IN" spc="-1" dirty="0" err="1" smtClean="0">
                <a:solidFill>
                  <a:srgbClr val="FFFBF0"/>
                </a:solidFill>
                <a:latin typeface="Times New Roman"/>
              </a:rPr>
              <a:t>Shreyasha</a:t>
            </a:r>
            <a:r>
              <a:rPr lang="en-IN" spc="-1" dirty="0" smtClean="0">
                <a:solidFill>
                  <a:srgbClr val="FFFBF0"/>
                </a:solidFill>
                <a:latin typeface="Times New Roman"/>
              </a:rPr>
              <a:t> Vinerkar </a:t>
            </a:r>
            <a:r>
              <a:rPr lang="en-IN" sz="1800" b="0" strike="noStrike" spc="-1" dirty="0" smtClean="0">
                <a:solidFill>
                  <a:srgbClr val="FFFBF0"/>
                </a:solidFill>
                <a:latin typeface="Times New Roman"/>
                <a:ea typeface="Times New Roman"/>
              </a:rPr>
              <a:t>(19104032)</a:t>
            </a:r>
            <a:r>
              <a:rPr dirty="0"/>
              <a:t/>
            </a:r>
            <a:br>
              <a:rPr dirty="0"/>
            </a:br>
            <a:r>
              <a:rPr lang="en-IN" spc="-1" dirty="0" err="1" smtClean="0">
                <a:solidFill>
                  <a:srgbClr val="FFFBF0"/>
                </a:solidFill>
                <a:latin typeface="Times New Roman"/>
              </a:rPr>
              <a:t>Ragini</a:t>
            </a:r>
            <a:r>
              <a:rPr lang="en-IN" spc="-1" dirty="0" smtClean="0">
                <a:solidFill>
                  <a:srgbClr val="FFFBF0"/>
                </a:solidFill>
                <a:latin typeface="Times New Roman"/>
              </a:rPr>
              <a:t> Pandey </a:t>
            </a:r>
            <a:r>
              <a:rPr lang="en-IN" sz="1800" b="0" strike="noStrike" spc="-1" dirty="0" smtClean="0">
                <a:solidFill>
                  <a:srgbClr val="FFFBF0"/>
                </a:solidFill>
                <a:latin typeface="Times New Roman"/>
                <a:ea typeface="Times New Roman"/>
              </a:rPr>
              <a:t>(19104032)</a:t>
            </a:r>
            <a:r>
              <a:rPr dirty="0"/>
              <a:t/>
            </a:r>
            <a:br>
              <a:rPr dirty="0"/>
            </a:br>
            <a:r>
              <a:rPr dirty="0"/>
              <a:t/>
            </a:r>
            <a:br>
              <a:rPr dirty="0"/>
            </a:br>
            <a:r>
              <a:rPr lang="en-IN" sz="1800" b="0" strike="noStrike" spc="-1" dirty="0">
                <a:solidFill>
                  <a:srgbClr val="FFFBF0"/>
                </a:solidFill>
                <a:latin typeface="Times New Roman"/>
                <a:ea typeface="Times New Roman"/>
              </a:rPr>
              <a:t>Under the Guidance of</a:t>
            </a:r>
            <a:r>
              <a:rPr dirty="0"/>
              <a:t/>
            </a:r>
            <a:br>
              <a:rPr dirty="0"/>
            </a:br>
            <a:r>
              <a:rPr lang="en-IN" spc="-1" dirty="0" err="1" smtClean="0">
                <a:solidFill>
                  <a:schemeClr val="bg1"/>
                </a:solidFill>
                <a:latin typeface="Times New Roman"/>
              </a:rPr>
              <a:t>Prof.</a:t>
            </a:r>
            <a:r>
              <a:rPr lang="en-IN" spc="-1" dirty="0" smtClean="0">
                <a:solidFill>
                  <a:schemeClr val="bg1"/>
                </a:solidFill>
                <a:latin typeface="Times New Roman"/>
              </a:rPr>
              <a:t> </a:t>
            </a:r>
            <a:r>
              <a:rPr lang="en-IN" spc="-1" dirty="0" err="1" smtClean="0">
                <a:solidFill>
                  <a:schemeClr val="bg1"/>
                </a:solidFill>
                <a:latin typeface="Times New Roman"/>
              </a:rPr>
              <a:t>Mandar</a:t>
            </a:r>
            <a:r>
              <a:rPr lang="en-IN" spc="-1" dirty="0" smtClean="0">
                <a:solidFill>
                  <a:schemeClr val="bg1"/>
                </a:solidFill>
                <a:latin typeface="Times New Roman"/>
              </a:rPr>
              <a:t> </a:t>
            </a:r>
            <a:r>
              <a:rPr lang="en-IN" spc="-1" dirty="0" err="1" smtClean="0">
                <a:solidFill>
                  <a:schemeClr val="bg1"/>
                </a:solidFill>
                <a:latin typeface="Times New Roman"/>
              </a:rPr>
              <a:t>Ganjapurkar</a:t>
            </a:r>
            <a:r>
              <a:rPr dirty="0"/>
              <a:t/>
            </a:r>
            <a:br>
              <a:rPr dirty="0"/>
            </a:br>
            <a:r>
              <a:rPr dirty="0"/>
              <a:t/>
            </a:r>
            <a:br>
              <a:rPr dirty="0"/>
            </a:br>
            <a:r>
              <a:rPr dirty="0"/>
              <a:t/>
            </a:r>
            <a:br>
              <a:rPr dirty="0"/>
            </a:br>
            <a:r>
              <a:rPr dirty="0"/>
              <a:t/>
            </a:r>
            <a:br>
              <a:rPr dirty="0"/>
            </a:br>
            <a:r>
              <a:rPr dirty="0"/>
              <a:t/>
            </a: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4. Testing</a:t>
            </a:r>
            <a:endParaRPr lang="en-IN" sz="4200" b="0" strike="noStrike" spc="-1">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400" dirty="0"/>
              <a:t>[1] </a:t>
            </a:r>
            <a:r>
              <a:rPr lang="en-IN" sz="1400" dirty="0" err="1"/>
              <a:t>Castelblanco</a:t>
            </a:r>
            <a:r>
              <a:rPr lang="en-IN" sz="1400" dirty="0"/>
              <a:t>, A., </a:t>
            </a:r>
            <a:r>
              <a:rPr lang="en-IN" sz="1400" dirty="0" err="1"/>
              <a:t>Solano</a:t>
            </a:r>
            <a:r>
              <a:rPr lang="en-IN" sz="1400" dirty="0"/>
              <a:t>, J., Lopez, C., Rivera, E., </a:t>
            </a:r>
            <a:r>
              <a:rPr lang="en-IN" sz="1400" dirty="0" err="1"/>
              <a:t>Tengana</a:t>
            </a:r>
            <a:r>
              <a:rPr lang="en-IN" sz="1400" dirty="0"/>
              <a:t>, L., Ochoa, M. (2020). Machine Learning Techniques for Identity Document Verification in Uncontrolled Environments: A Case Study. In: Figueroa Mora, K., </a:t>
            </a:r>
            <a:r>
              <a:rPr lang="en-IN" sz="1400" dirty="0" err="1"/>
              <a:t>Anzurez</a:t>
            </a:r>
            <a:r>
              <a:rPr lang="en-IN" sz="1400" dirty="0"/>
              <a:t> </a:t>
            </a:r>
            <a:r>
              <a:rPr lang="en-IN" sz="1400" dirty="0" err="1"/>
              <a:t>Mar´ın</a:t>
            </a:r>
            <a:r>
              <a:rPr lang="en-IN" sz="1400" dirty="0"/>
              <a:t>, J., Cerda, J., </a:t>
            </a:r>
            <a:r>
              <a:rPr lang="en-IN" sz="1400" dirty="0" err="1"/>
              <a:t>CarrascoOchoa</a:t>
            </a:r>
            <a:r>
              <a:rPr lang="en-IN" sz="1400" dirty="0"/>
              <a:t>, J., </a:t>
            </a:r>
            <a:r>
              <a:rPr lang="en-IN" sz="1400" dirty="0" err="1"/>
              <a:t>Mart´ınez</a:t>
            </a:r>
            <a:r>
              <a:rPr lang="en-IN" sz="1400" dirty="0"/>
              <a:t>-Trinidad, J., Olvera-</a:t>
            </a:r>
            <a:r>
              <a:rPr lang="en-IN" sz="1400" dirty="0" err="1"/>
              <a:t>L´opez</a:t>
            </a:r>
            <a:r>
              <a:rPr lang="en-IN" sz="1400" dirty="0"/>
              <a:t>, J. (</a:t>
            </a:r>
            <a:r>
              <a:rPr lang="en-IN" sz="1400" dirty="0" err="1"/>
              <a:t>eds</a:t>
            </a:r>
            <a:r>
              <a:rPr lang="en-IN" sz="1400" dirty="0"/>
              <a:t>) Pattern Recognition. MCPR 2020. Lecture Notes in Computer Science(), </a:t>
            </a:r>
            <a:r>
              <a:rPr lang="en-IN" sz="1400" dirty="0" err="1"/>
              <a:t>vol</a:t>
            </a:r>
            <a:r>
              <a:rPr lang="en-IN" sz="1400" dirty="0"/>
              <a:t> 12088</a:t>
            </a:r>
            <a:r>
              <a:rPr lang="en-IN" sz="1400" dirty="0" smtClean="0"/>
              <a:t>.</a:t>
            </a:r>
          </a:p>
          <a:p>
            <a:pPr marL="114840">
              <a:lnSpc>
                <a:spcPct val="115000"/>
              </a:lnSpc>
              <a:buClr>
                <a:srgbClr val="000000"/>
              </a:buClr>
            </a:pPr>
            <a:endParaRPr lang="en-IN" sz="1400" dirty="0" smtClean="0"/>
          </a:p>
          <a:p>
            <a:pPr marL="114840">
              <a:lnSpc>
                <a:spcPct val="115000"/>
              </a:lnSpc>
              <a:buClr>
                <a:srgbClr val="000000"/>
              </a:buClr>
            </a:pPr>
            <a:r>
              <a:rPr lang="en-IN" sz="1400" dirty="0" smtClean="0"/>
              <a:t>[2] </a:t>
            </a:r>
            <a:r>
              <a:rPr lang="en-IN" sz="1400" dirty="0" err="1"/>
              <a:t>Alrawhani</a:t>
            </a:r>
            <a:r>
              <a:rPr lang="en-IN" sz="1400" dirty="0"/>
              <a:t> E.M., </a:t>
            </a:r>
            <a:r>
              <a:rPr lang="en-IN" sz="1400" dirty="0" err="1"/>
              <a:t>Basirona</a:t>
            </a:r>
            <a:r>
              <a:rPr lang="en-IN" sz="1400" dirty="0"/>
              <a:t> H, </a:t>
            </a:r>
            <a:r>
              <a:rPr lang="en-IN" sz="1400" dirty="0" err="1"/>
              <a:t>Sa’ayaa</a:t>
            </a:r>
            <a:r>
              <a:rPr lang="en-IN" sz="1400" dirty="0"/>
              <a:t> </a:t>
            </a:r>
            <a:r>
              <a:rPr lang="en-IN" sz="1400" dirty="0" err="1"/>
              <a:t>Z.Real</a:t>
            </a:r>
            <a:r>
              <a:rPr lang="en-IN" sz="1400" dirty="0"/>
              <a:t> estate recommender system using case-based reasoning approach Journal of Telecommunication, Electronic and Computer Engineering (JTEC), 8 (2) (2016) </a:t>
            </a:r>
            <a:endParaRPr lang="en-IN" sz="1400" dirty="0" smtClean="0"/>
          </a:p>
          <a:p>
            <a:pPr marL="114840">
              <a:lnSpc>
                <a:spcPct val="115000"/>
              </a:lnSpc>
              <a:buClr>
                <a:srgbClr val="000000"/>
              </a:buClr>
            </a:pPr>
            <a:endParaRPr lang="en-IN" sz="1400" dirty="0" smtClean="0"/>
          </a:p>
          <a:p>
            <a:pPr marL="114840">
              <a:lnSpc>
                <a:spcPct val="115000"/>
              </a:lnSpc>
              <a:buClr>
                <a:srgbClr val="000000"/>
              </a:buClr>
            </a:pPr>
            <a:r>
              <a:rPr lang="en-US" sz="1400" dirty="0" smtClean="0"/>
              <a:t>[3] </a:t>
            </a:r>
            <a:r>
              <a:rPr lang="en-US" sz="1400" dirty="0" err="1"/>
              <a:t>Jinhao</a:t>
            </a:r>
            <a:r>
              <a:rPr lang="en-US" sz="1400" dirty="0"/>
              <a:t>, X., </a:t>
            </a:r>
            <a:r>
              <a:rPr lang="en-US" sz="1400" dirty="0" err="1"/>
              <a:t>Arefin</a:t>
            </a:r>
            <a:r>
              <a:rPr lang="en-US" sz="1400" dirty="0"/>
              <a:t>, M.S., </a:t>
            </a:r>
            <a:r>
              <a:rPr lang="en-US" sz="1400" dirty="0" err="1"/>
              <a:t>Zhiming</a:t>
            </a:r>
            <a:r>
              <a:rPr lang="en-US" sz="1400" dirty="0"/>
              <a:t>, C., Morimoto, Y.. Real estate recommender: Location query for selecting spatial objects. In: 2012 Third International Conference on Networking and Computing. IEEE; 2012 </a:t>
            </a:r>
            <a:endParaRPr lang="en-IN"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0" strike="noStrike" spc="-1">
                <a:solidFill>
                  <a:srgbClr val="000000"/>
                </a:solidFill>
                <a:latin typeface="Old Standard TT"/>
              </a:rPr>
              <a:t>Paper Publication</a:t>
            </a:r>
            <a:endParaRPr lang="en-IN" sz="3000" b="0" strike="noStrike" spc="-1">
              <a:latin typeface="Arial"/>
            </a:endParaRP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372749" y="1386161"/>
            <a:ext cx="8351908" cy="92333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Paper entitled “ML Based Comprehensive Web Framework for facilitating Paying Guest” is under process to be published by “</a:t>
            </a:r>
            <a:r>
              <a:rPr lang="en-IN" dirty="0" err="1">
                <a:latin typeface="Times New Roman" panose="02020603050405020304" pitchFamily="18" charset="0"/>
                <a:cs typeface="Times New Roman" panose="02020603050405020304" pitchFamily="18" charset="0"/>
              </a:rPr>
              <a:t>Samiksha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Sakharam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Pawar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Ragini</a:t>
            </a:r>
            <a:r>
              <a:rPr lang="en-IN" dirty="0">
                <a:latin typeface="Times New Roman" panose="02020603050405020304" pitchFamily="18" charset="0"/>
                <a:cs typeface="Times New Roman" panose="02020603050405020304" pitchFamily="18" charset="0"/>
              </a:rPr>
              <a:t> Santosh Pandey”, ”</a:t>
            </a:r>
            <a:r>
              <a:rPr lang="en-IN" dirty="0" err="1" smtClean="0">
                <a:latin typeface="Times New Roman" panose="02020603050405020304" pitchFamily="18" charset="0"/>
                <a:cs typeface="Times New Roman" panose="02020603050405020304" pitchFamily="18" charset="0"/>
              </a:rPr>
              <a:t>Shreyasha</a:t>
            </a:r>
            <a:r>
              <a:rPr lang="en-IN" dirty="0" smtClean="0">
                <a:latin typeface="Times New Roman" panose="02020603050405020304" pitchFamily="18" charset="0"/>
                <a:cs typeface="Times New Roman" panose="02020603050405020304" pitchFamily="18" charset="0"/>
              </a:rPr>
              <a:t> Suresh </a:t>
            </a:r>
            <a:r>
              <a:rPr lang="en-IN" dirty="0">
                <a:latin typeface="Times New Roman" panose="02020603050405020304" pitchFamily="18" charset="0"/>
                <a:cs typeface="Times New Roman" panose="02020603050405020304" pitchFamily="18" charset="0"/>
              </a:rPr>
              <a:t>Vinerkar”.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dirty="0">
                <a:solidFill>
                  <a:srgbClr val="FFFBF0"/>
                </a:solidFill>
                <a:latin typeface="Times New Roman"/>
                <a:ea typeface="Times New Roman"/>
              </a:rPr>
              <a:t>1.Project Conception and Initiation</a:t>
            </a:r>
            <a:endParaRPr lang="en-IN" sz="4000" b="0" strike="noStrike" spc="-1" dirty="0">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Abstract</a:t>
            </a:r>
            <a:endParaRPr lang="en-IN" sz="3000" b="0" strike="noStrike" spc="-1" dirty="0">
              <a:latin typeface="Arial"/>
            </a:endParaRPr>
          </a:p>
        </p:txBody>
      </p:sp>
      <p:sp>
        <p:nvSpPr>
          <p:cNvPr id="8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Internet has various rental and paying guests system for smooth transition of a student or a corporate fellow in a new city</a:t>
            </a:r>
            <a:r>
              <a:rPr lang="en-US" sz="1600" dirty="0" smtClean="0">
                <a:latin typeface="Times New Roman" panose="02020603050405020304" pitchFamily="18" charset="0"/>
                <a:cs typeface="Times New Roman" panose="02020603050405020304" pitchFamily="18" charset="0"/>
              </a:rPr>
              <a:t>.</a:t>
            </a:r>
          </a:p>
          <a:p>
            <a:pPr marL="400590" indent="-285750">
              <a:lnSpc>
                <a:spcPct val="115000"/>
              </a:lnSpc>
              <a:buClr>
                <a:srgbClr val="000000"/>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important to validate the documents and also go through various recommendations before accommodating a living area for an individual, considering the amount of time and cost invested by an individual to find a suitable locality. The project includes document validation of government document like PAN card through Convolutional Neural Network(CNN) </a:t>
            </a:r>
            <a:r>
              <a:rPr lang="en-US" sz="1600" dirty="0" smtClean="0">
                <a:latin typeface="Times New Roman" panose="02020603050405020304" pitchFamily="18" charset="0"/>
                <a:cs typeface="Times New Roman" panose="02020603050405020304" pitchFamily="18" charset="0"/>
              </a:rPr>
              <a:t>model.</a:t>
            </a:r>
          </a:p>
          <a:p>
            <a:pPr marL="400590" indent="-285750">
              <a:lnSpc>
                <a:spcPct val="115000"/>
              </a:lnSpc>
              <a:buClr>
                <a:srgbClr val="000000"/>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project aims to recommend a suitable house to a user based on their preferences and requirements. The recommendation system uses the K-Nearest Neighbors (KNN) algorithm to find the houses that are most similar to the user’s preferences. </a:t>
            </a:r>
            <a:r>
              <a:rPr lang="en-IN" sz="16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p>
          <a:p>
            <a:pPr marL="400590" indent="-285750">
              <a:lnSpc>
                <a:spcPct val="115000"/>
              </a:lnSpc>
              <a:buClr>
                <a:srgbClr val="000000"/>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enables the user to </a:t>
            </a:r>
            <a:r>
              <a:rPr lang="en-US" sz="1600" dirty="0" err="1">
                <a:latin typeface="Times New Roman" panose="02020603050405020304" pitchFamily="18" charset="0"/>
                <a:cs typeface="Times New Roman" panose="02020603050405020304" pitchFamily="18" charset="0"/>
              </a:rPr>
              <a:t>geofence</a:t>
            </a:r>
            <a:r>
              <a:rPr lang="en-US" sz="1600" dirty="0">
                <a:latin typeface="Times New Roman" panose="02020603050405020304" pitchFamily="18" charset="0"/>
                <a:cs typeface="Times New Roman" panose="02020603050405020304" pitchFamily="18" charset="0"/>
              </a:rPr>
              <a:t> the area for better navigation while also carving out the desired area if </a:t>
            </a:r>
            <a:r>
              <a:rPr lang="en-US" sz="1600" dirty="0" smtClean="0">
                <a:latin typeface="Times New Roman" panose="02020603050405020304" pitchFamily="18" charset="0"/>
                <a:cs typeface="Times New Roman" panose="02020603050405020304" pitchFamily="18" charset="0"/>
              </a:rPr>
              <a:t>required by using Google </a:t>
            </a:r>
            <a:r>
              <a:rPr lang="en-US" sz="1600" dirty="0" err="1" smtClean="0">
                <a:latin typeface="Times New Roman" panose="02020603050405020304" pitchFamily="18" charset="0"/>
                <a:cs typeface="Times New Roman" panose="02020603050405020304" pitchFamily="18" charset="0"/>
              </a:rPr>
              <a:t>Geolocation</a:t>
            </a:r>
            <a:r>
              <a:rPr lang="en-US" sz="1600" dirty="0" smtClean="0">
                <a:latin typeface="Times New Roman" panose="02020603050405020304" pitchFamily="18" charset="0"/>
                <a:cs typeface="Times New Roman" panose="02020603050405020304" pitchFamily="18" charset="0"/>
              </a:rPr>
              <a:t> API.</a:t>
            </a:r>
            <a:r>
              <a:rPr lang="en-IN" sz="16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600" b="0" strike="noStrike" spc="-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87" name="CustomShape 2"/>
          <p:cNvSpPr/>
          <p:nvPr/>
        </p:nvSpPr>
        <p:spPr>
          <a:xfrm>
            <a:off x="311760" y="1057320"/>
            <a:ext cx="8519760" cy="351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ensure the authorized and validated users are granted access to the rental portal by </a:t>
            </a:r>
            <a:r>
              <a:rPr lang="en-US" dirty="0" smtClean="0">
                <a:latin typeface="Times New Roman" panose="02020603050405020304" pitchFamily="18" charset="0"/>
                <a:cs typeface="Times New Roman" panose="02020603050405020304" pitchFamily="18" charset="0"/>
              </a:rPr>
              <a:t>practicing </a:t>
            </a:r>
            <a:r>
              <a:rPr lang="en-US" dirty="0">
                <a:latin typeface="Times New Roman" panose="02020603050405020304" pitchFamily="18" charset="0"/>
                <a:cs typeface="Times New Roman" panose="02020603050405020304" pitchFamily="18" charset="0"/>
              </a:rPr>
              <a:t>Google Authentication and SVM model for document validation</a:t>
            </a:r>
            <a:r>
              <a:rPr lang="en-US" dirty="0" smtClean="0">
                <a:latin typeface="Times New Roman" panose="02020603050405020304" pitchFamily="18" charset="0"/>
                <a:cs typeface="Times New Roman" panose="02020603050405020304" pitchFamily="18" charset="0"/>
              </a:rPr>
              <a:t>.</a:t>
            </a:r>
            <a:r>
              <a:rPr lang="en-I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p>
          <a:p>
            <a:pPr marL="400590" indent="-28575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aid the user in finding the intended location through </a:t>
            </a:r>
            <a:r>
              <a:rPr lang="en-US" dirty="0" smtClean="0">
                <a:latin typeface="Times New Roman" panose="02020603050405020304" pitchFamily="18" charset="0"/>
                <a:cs typeface="Times New Roman" panose="02020603050405020304" pitchFamily="18" charset="0"/>
              </a:rPr>
              <a:t>navigation.</a:t>
            </a:r>
          </a:p>
          <a:p>
            <a:pPr marL="400590" indent="-28575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make a user-friendly web framework that utilizes </a:t>
            </a:r>
            <a:r>
              <a:rPr lang="en-US" dirty="0" smtClean="0">
                <a:latin typeface="Times New Roman" panose="02020603050405020304" pitchFamily="18" charset="0"/>
                <a:cs typeface="Times New Roman" panose="02020603050405020304" pitchFamily="18" charset="0"/>
              </a:rPr>
              <a:t>Geo-fencing.</a:t>
            </a:r>
          </a:p>
          <a:p>
            <a:pPr marL="400590" indent="-285750">
              <a:lnSpc>
                <a:spcPct val="115000"/>
              </a:lnSpc>
              <a:buClr>
                <a:srgbClr val="00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create a user-friendly method that allows the tenant to choose property of their </a:t>
            </a:r>
            <a:r>
              <a:rPr lang="en-US" dirty="0" smtClean="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a:t>
            </a:r>
            <a:r>
              <a:rPr lang="en-I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4" name="Group 3"/>
          <p:cNvGraphicFramePr>
            <a:graphicFrameLocks noGrp="1"/>
          </p:cNvGraphicFramePr>
          <p:nvPr>
            <p:extLst>
              <p:ext uri="{D42A27DB-BD31-4B8C-83A1-F6EECF244321}">
                <p14:modId xmlns:p14="http://schemas.microsoft.com/office/powerpoint/2010/main" val="2295754359"/>
              </p:ext>
            </p:extLst>
          </p:nvPr>
        </p:nvGraphicFramePr>
        <p:xfrm>
          <a:off x="719137" y="1112423"/>
          <a:ext cx="6887273" cy="3393024"/>
        </p:xfrm>
        <a:graphic>
          <a:graphicData uri="http://schemas.openxmlformats.org/drawingml/2006/table">
            <a:tbl>
              <a:tblPr/>
              <a:tblGrid>
                <a:gridCol w="811511"/>
                <a:gridCol w="2213360"/>
                <a:gridCol w="3862402"/>
              </a:tblGrid>
              <a:tr h="228358">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dirty="0" err="1" smtClean="0">
                          <a:ln>
                            <a:noFill/>
                          </a:ln>
                          <a:solidFill>
                            <a:srgbClr val="000000"/>
                          </a:solidFill>
                          <a:effectLst/>
                          <a:latin typeface="Trebuchet MS" panose="020B0603020202020204" pitchFamily="34" charset="0"/>
                          <a:ea typeface="Noto Sans CJK SC Regular" charset="0"/>
                          <a:cs typeface="Noto Sans CJK SC Regular" charset="0"/>
                        </a:rPr>
                        <a:t>S.No</a:t>
                      </a:r>
                      <a:r>
                        <a:rPr kumimoji="0" lang="en-IN" altLang="en-US" sz="1600" b="0" i="0" u="none" strike="noStrike" cap="none" normalizeH="0" baseline="0" dirty="0" smtClean="0">
                          <a:ln>
                            <a:noFill/>
                          </a:ln>
                          <a:solidFill>
                            <a:srgbClr val="000000"/>
                          </a:solidFill>
                          <a:effectLst/>
                          <a:latin typeface="Trebuchet MS" panose="020B0603020202020204" pitchFamily="34" charset="0"/>
                          <a:ea typeface="Noto Sans CJK SC Regular" charset="0"/>
                          <a:cs typeface="Noto Sans CJK SC Regular" charset="0"/>
                        </a:rPr>
                        <a:t>.</a:t>
                      </a:r>
                    </a:p>
                  </a:txBody>
                  <a:tcPr marT="50792" marB="45712"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Paper Name</a:t>
                      </a:r>
                    </a:p>
                  </a:txBody>
                  <a:tcPr marT="63490" marB="45712"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Description</a:t>
                      </a:r>
                    </a:p>
                  </a:txBody>
                  <a:tcPr marT="63490" marB="45712"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2683744">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dirty="0" smtClean="0">
                          <a:ln>
                            <a:noFill/>
                          </a:ln>
                          <a:solidFill>
                            <a:srgbClr val="000000"/>
                          </a:solidFill>
                          <a:effectLst/>
                          <a:latin typeface="Trebuchet MS" panose="020B0603020202020204" pitchFamily="34" charset="0"/>
                          <a:ea typeface="Noto Sans CJK SC Regular" charset="0"/>
                          <a:cs typeface="Noto Sans CJK SC Regular" charset="0"/>
                        </a:rPr>
                        <a:t>1.</a:t>
                      </a:r>
                    </a:p>
                  </a:txBody>
                  <a:tcPr marT="50792" marB="45712"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428625" marR="0" lvl="0" indent="0" algn="l" defTabSz="449263" rtl="0" eaLnBrk="1" fontAlgn="base" latinLnBrk="0" hangingPunct="0">
                        <a:lnSpc>
                          <a:spcPct val="93000"/>
                        </a:lnSpc>
                        <a:spcBef>
                          <a:spcPts val="145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Guy, N.N..</a:t>
                      </a:r>
                    </a:p>
                    <a:p>
                      <a:pPr marL="428625" marR="0" lvl="0" indent="0" algn="l" defTabSz="449263" rtl="0" eaLnBrk="1" fontAlgn="base" latinLnBrk="0" hangingPunct="0">
                        <a:lnSpc>
                          <a:spcPct val="93000"/>
                        </a:lnSpc>
                        <a:spcBef>
                          <a:spcPts val="145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Recommender system for rental properties</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Ph.D. thesis; Strathmore University; 2017</a:t>
                      </a:r>
                    </a:p>
                  </a:txBody>
                  <a:tcPr marT="63490" marB="45712"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recommender system that enables users to carry out a preference-based search on rental properties and enables them to refine those preferences using example-critiquing in case they are not satisfied with initial search results. This recommendation approach has been shown to provide more accurate search results. The system was developed as a Web application using the Ruby on Rails framework. Furthermore, the system was tested to ascertain that it performed as designed.</a:t>
                      </a:r>
                    </a:p>
                    <a:p>
                      <a:pPr marL="0" marR="0" lvl="0" indent="0" algn="l" defTabSz="449263" rtl="0" eaLnBrk="1" fontAlgn="base" latinLnBrk="0" hangingPunct="1">
                        <a:lnSpc>
                          <a:spcPct val="93000"/>
                        </a:lnSpc>
                        <a:spcBef>
                          <a:spcPct val="0"/>
                        </a:spcBef>
                        <a:spcAft>
                          <a:spcPct val="0"/>
                        </a:spcAft>
                        <a:buClrTx/>
                        <a:buSzPct val="100000"/>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endPar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T="63490" marB="45712"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5" name="Group 2"/>
          <p:cNvGraphicFramePr>
            <a:graphicFrameLocks noGrp="1"/>
          </p:cNvGraphicFramePr>
          <p:nvPr>
            <p:extLst>
              <p:ext uri="{D42A27DB-BD31-4B8C-83A1-F6EECF244321}">
                <p14:modId xmlns:p14="http://schemas.microsoft.com/office/powerpoint/2010/main" val="1546044509"/>
              </p:ext>
            </p:extLst>
          </p:nvPr>
        </p:nvGraphicFramePr>
        <p:xfrm>
          <a:off x="576263" y="1171441"/>
          <a:ext cx="6999287" cy="3396600"/>
        </p:xfrm>
        <a:graphic>
          <a:graphicData uri="http://schemas.openxmlformats.org/drawingml/2006/table">
            <a:tbl>
              <a:tblPr/>
              <a:tblGrid>
                <a:gridCol w="863600"/>
                <a:gridCol w="2281237"/>
                <a:gridCol w="3854450"/>
              </a:tblGrid>
              <a:tr h="3396600">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dirty="0" smtClean="0">
                          <a:ln>
                            <a:noFill/>
                          </a:ln>
                          <a:solidFill>
                            <a:srgbClr val="000000"/>
                          </a:solidFill>
                          <a:effectLst/>
                          <a:latin typeface="Trebuchet MS" panose="020B0603020202020204" pitchFamily="34" charset="0"/>
                          <a:ea typeface="Noto Sans CJK SC Regular" charset="0"/>
                          <a:cs typeface="Noto Sans CJK SC Regular" charset="0"/>
                        </a:rPr>
                        <a:t>2.</a:t>
                      </a:r>
                    </a:p>
                  </a:txBody>
                  <a:tcPr marL="90000" marR="90000" marT="50804" marB="45724"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428625" marR="0" lvl="0" indent="0" algn="l" defTabSz="449263" rtl="0" eaLnBrk="1" fontAlgn="base" latinLnBrk="0" hangingPunct="0">
                        <a:lnSpc>
                          <a:spcPct val="93000"/>
                        </a:lnSpc>
                        <a:spcBef>
                          <a:spcPts val="145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pP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Alrawhani</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E.M., </a:t>
                      </a: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Basirona</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H, </a:t>
                      </a: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Sa’ayaa</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Z.Real</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estate recommender system using case-based reasoning approach</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Journal of Telecommunication, Electronic and Computer Engineering (JTEC), 8 (2) (2016)</a:t>
                      </a:r>
                    </a:p>
                  </a:txBody>
                  <a:tcPr marL="90000" marR="90000" marT="63505" marB="45724"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Real Estate Recommender System using Case-Based Reasoning Approach which can help customers to find a desired property. This proposed system uses a recommendation approach during search for property which assists the customers to find appropriate property and make decisions where they need the required knowledge to judge a particular </a:t>
                      </a:r>
                      <a:r>
                        <a:rPr kumimoji="0" lang="en-US" altLang="en-US" sz="16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property.Furthermore</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information available is very huge, so the recommender system assists the user to filter the available dataset according to user needs. </a:t>
                      </a:r>
                    </a:p>
                  </a:txBody>
                  <a:tcPr marL="90000" marR="90000" marT="63505" marB="45724"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64591914"/>
      </p:ext>
    </p:extLst>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5" name="Group 2"/>
          <p:cNvGraphicFramePr>
            <a:graphicFrameLocks noGrp="1"/>
          </p:cNvGraphicFramePr>
          <p:nvPr>
            <p:extLst>
              <p:ext uri="{D42A27DB-BD31-4B8C-83A1-F6EECF244321}">
                <p14:modId xmlns:p14="http://schemas.microsoft.com/office/powerpoint/2010/main" val="165382140"/>
              </p:ext>
            </p:extLst>
          </p:nvPr>
        </p:nvGraphicFramePr>
        <p:xfrm>
          <a:off x="792163" y="1171440"/>
          <a:ext cx="6999287" cy="3074405"/>
        </p:xfrm>
        <a:graphic>
          <a:graphicData uri="http://schemas.openxmlformats.org/drawingml/2006/table">
            <a:tbl>
              <a:tblPr/>
              <a:tblGrid>
                <a:gridCol w="912812"/>
                <a:gridCol w="2665413"/>
                <a:gridCol w="3421062"/>
              </a:tblGrid>
              <a:tr h="3074405">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dirty="0" smtClean="0">
                          <a:ln>
                            <a:noFill/>
                          </a:ln>
                          <a:solidFill>
                            <a:srgbClr val="000000"/>
                          </a:solidFill>
                          <a:effectLst/>
                          <a:latin typeface="Trebuchet MS" panose="020B0603020202020204" pitchFamily="34" charset="0"/>
                          <a:ea typeface="Noto Sans CJK SC Regular" charset="0"/>
                          <a:cs typeface="Noto Sans CJK SC Regular" charset="0"/>
                        </a:rPr>
                        <a:t>3.</a:t>
                      </a:r>
                    </a:p>
                  </a:txBody>
                  <a:tcPr marL="90000" marR="90000" marT="50789" marB="45713"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428625" marR="0" lvl="0" indent="0" algn="l" defTabSz="449263" rtl="0" eaLnBrk="1" fontAlgn="base" latinLnBrk="0" hangingPunct="0">
                        <a:lnSpc>
                          <a:spcPct val="93000"/>
                        </a:lnSpc>
                        <a:spcBef>
                          <a:spcPts val="145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pPr>
                      <a:r>
                        <a:rPr kumimoji="0" lang="en-US" altLang="en-US"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Jinhao, X., Arefin, M.S., Zhiming, C., Morimoto, Y.. Real estate recommender: Location query for selecting spatial objects. In: </a:t>
                      </a:r>
                      <a:r>
                        <a:rPr kumimoji="0" lang="en-US" altLang="en-US" sz="16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2012 Third International Conference on Networking and Computing</a:t>
                      </a:r>
                      <a:r>
                        <a:rPr kumimoji="0" lang="en-US" altLang="en-US"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IEEE; 2012</a:t>
                      </a:r>
                    </a:p>
                  </a:txBody>
                  <a:tcPr marL="90000" marR="90000" marT="63488" marB="45713"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700">
                          <a:solidFill>
                            <a:srgbClr val="404040"/>
                          </a:solidFill>
                          <a:latin typeface="Trebuchet MS" panose="020B0603020202020204" pitchFamily="34" charset="0"/>
                          <a:ea typeface="Noto Sans CJK SC Regular" charset="0"/>
                          <a:cs typeface="Noto Sans CJK SC Regular"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500">
                          <a:solidFill>
                            <a:srgbClr val="404040"/>
                          </a:solidFill>
                          <a:latin typeface="Trebuchet MS" panose="020B0603020202020204" pitchFamily="34" charset="0"/>
                          <a:ea typeface="Noto Sans CJK SC Regular" charset="0"/>
                          <a:cs typeface="Noto Sans CJK SC Regular"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300">
                          <a:solidFill>
                            <a:srgbClr val="404040"/>
                          </a:solidFill>
                          <a:latin typeface="Trebuchet MS" panose="020B0603020202020204" pitchFamily="34" charset="0"/>
                          <a:ea typeface="Noto Sans CJK SC Regular" charset="0"/>
                          <a:cs typeface="Noto Sans CJK SC Regular"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1100">
                          <a:solidFill>
                            <a:srgbClr val="404040"/>
                          </a:solidFill>
                          <a:latin typeface="Trebuchet MS" panose="020B0603020202020204" pitchFamily="34" charset="0"/>
                          <a:ea typeface="Noto Sans CJK SC Regular" charset="0"/>
                          <a:cs typeface="Noto Sans CJK SC Regular" charset="0"/>
                        </a:defRPr>
                      </a:lvl9pPr>
                    </a:lstStyle>
                    <a:p>
                      <a:pPr marL="0" marR="0" lvl="0" indent="0" algn="l" defTabSz="449263" rtl="0" eaLnBrk="1" fontAlgn="base" latinLnBrk="0" hangingPunct="0">
                        <a:lnSpc>
                          <a:spcPct val="93000"/>
                        </a:lnSpc>
                        <a:spcBef>
                          <a:spcPts val="1138"/>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 the proposed method, a user specifies a list of </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favorable </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surrounding facilities within a specified distance in his preferred location. We evaluate each real estate based on how many </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favorable </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surrounding facilities are there within the specified distance.</a:t>
                      </a:r>
                    </a:p>
                  </a:txBody>
                  <a:tcPr marL="90000" marR="90000" marT="63488" marB="45713"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5008218"/>
      </p:ext>
    </p:extLst>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US" altLang="en-US" dirty="0" smtClean="0">
                <a:solidFill>
                  <a:srgbClr val="000000"/>
                </a:solidFill>
                <a:latin typeface="Times New Roman" panose="02020603050405020304" pitchFamily="18" charset="0"/>
                <a:cs typeface="Times New Roman" panose="02020603050405020304" pitchFamily="18" charset="0"/>
              </a:rPr>
              <a:t>A </a:t>
            </a:r>
            <a:r>
              <a:rPr lang="en-US" altLang="en-US" dirty="0">
                <a:solidFill>
                  <a:srgbClr val="000000"/>
                </a:solidFill>
                <a:latin typeface="Times New Roman" panose="02020603050405020304" pitchFamily="18" charset="0"/>
                <a:cs typeface="Times New Roman" panose="02020603050405020304" pitchFamily="18" charset="0"/>
              </a:rPr>
              <a:t>student will face difficulty to find house for rent as they do not know the nearest house that available to their respective college</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400590" indent="-285750">
              <a:lnSpc>
                <a:spcPct val="115000"/>
              </a:lnSpc>
              <a:buClr>
                <a:srgbClr val="000000"/>
              </a:buClr>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Even if a students finds a house for rent , they may have location issues related as well</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400590" indent="-285750">
              <a:lnSpc>
                <a:spcPct val="115000"/>
              </a:lnSpc>
              <a:buClr>
                <a:srgbClr val="000000"/>
              </a:buClr>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Users may also fall into the trap of frauds and to prevent fraud, the users must be authorized and should complete certain criteria of requirements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400590" indent="-285750">
              <a:lnSpc>
                <a:spcPct val="115000"/>
              </a:lnSpc>
              <a:buClr>
                <a:srgbClr val="000000"/>
              </a:buClr>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Many students are click-baited or mislead to unauthentic properties or false claims.</a:t>
            </a:r>
          </a:p>
          <a:p>
            <a:pPr marL="114840">
              <a:lnSpc>
                <a:spcPct val="115000"/>
              </a:lnSpc>
              <a:buClr>
                <a:srgbClr val="000000"/>
              </a:buClr>
            </a:pPr>
            <a:endParaRPr lang="en-IN" b="0" strike="noStrike" spc="-1" dirty="0" smtClean="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docProps/app.xml><?xml version="1.0" encoding="utf-8"?>
<Properties xmlns="http://schemas.openxmlformats.org/officeDocument/2006/extended-properties" xmlns:vt="http://schemas.openxmlformats.org/officeDocument/2006/docPropsVTypes">
  <Template/>
  <TotalTime>112</TotalTime>
  <Words>1462</Words>
  <Application>Microsoft Office PowerPoint</Application>
  <PresentationFormat>On-screen Show (16:9)</PresentationFormat>
  <Paragraphs>94</Paragraphs>
  <Slides>25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DejaVu Sans</vt:lpstr>
      <vt:lpstr>Noto Sans CJK SC Regular</vt:lpstr>
      <vt:lpstr>Old Standard TT</vt:lpstr>
      <vt:lpstr>Symbol</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Suresh</cp:lastModifiedBy>
  <cp:revision>12</cp:revision>
  <dcterms:modified xsi:type="dcterms:W3CDTF">2023-05-03T18:08:07Z</dcterms:modified>
  <dc:language>en-IN</dc:language>
</cp:coreProperties>
</file>