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7559675" cy="10691800"/>
  <p:embeddedFontLst>
    <p:embeddedFont>
      <p:font typeface="Old Standard TT"/>
      <p:regular r:id="rId33"/>
      <p:bold r:id="rId34"/>
      <p: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594D9E-E0E2-491B-890E-BA6640C8416A}">
  <a:tblStyle styleId="{02594D9E-E0E2-491B-890E-BA6640C8416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ldStandardTT-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OldStandardTT-italic.fntdata"/><Relationship Id="rId12" Type="http://schemas.openxmlformats.org/officeDocument/2006/relationships/slide" Target="slides/slide6.xml"/><Relationship Id="rId34" Type="http://schemas.openxmlformats.org/officeDocument/2006/relationships/font" Target="fonts/OldStandardTT-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1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3d89ccddc_0_1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f3d89ccddc_0_1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5: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2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6: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7: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2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8: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2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9: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2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0: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p3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0" name="Shape 10"/>
        <p:cNvGrpSpPr/>
        <p:nvPr/>
      </p:nvGrpSpPr>
      <p:grpSpPr>
        <a:xfrm>
          <a:off x="0" y="0"/>
          <a:ext cx="0" cy="0"/>
          <a:chOff x="0" y="0"/>
          <a:chExt cx="0" cy="0"/>
        </a:xfrm>
      </p:grpSpPr>
      <p:sp>
        <p:nvSpPr>
          <p:cNvPr id="11" name="Google Shape;11;p2"/>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 name="Google Shape;12;p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1"/>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 name="Google Shape;43;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4" name="Shape 44"/>
        <p:cNvGrpSpPr/>
        <p:nvPr/>
      </p:nvGrpSpPr>
      <p:grpSpPr>
        <a:xfrm>
          <a:off x="0" y="0"/>
          <a:ext cx="0" cy="0"/>
          <a:chOff x="0" y="0"/>
          <a:chExt cx="0" cy="0"/>
        </a:xfrm>
      </p:grpSpPr>
      <p:sp>
        <p:nvSpPr>
          <p:cNvPr id="45" name="Google Shape;45;p12"/>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7" name="Google Shape;47;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8" name="Google Shape;48;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9" name="Google Shape;49;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0" name="Shape 50"/>
        <p:cNvGrpSpPr/>
        <p:nvPr/>
      </p:nvGrpSpPr>
      <p:grpSpPr>
        <a:xfrm>
          <a:off x="0" y="0"/>
          <a:ext cx="0" cy="0"/>
          <a:chOff x="0" y="0"/>
          <a:chExt cx="0" cy="0"/>
        </a:xfrm>
      </p:grpSpPr>
      <p:sp>
        <p:nvSpPr>
          <p:cNvPr id="51" name="Google Shape;51;p13"/>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3" name="Google Shape;53;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4" name="Google Shape;54;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5" name="Google Shape;55;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6" name="Google Shape;56;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7" name="Google Shape;57;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6"/>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6" name="Shape 66"/>
        <p:cNvGrpSpPr/>
        <p:nvPr/>
      </p:nvGrpSpPr>
      <p:grpSpPr>
        <a:xfrm>
          <a:off x="0" y="0"/>
          <a:ext cx="0" cy="0"/>
          <a:chOff x="0" y="0"/>
          <a:chExt cx="0" cy="0"/>
        </a:xfrm>
      </p:grpSpPr>
      <p:sp>
        <p:nvSpPr>
          <p:cNvPr id="67" name="Google Shape;67;p17"/>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9" name="Shape 69"/>
        <p:cNvGrpSpPr/>
        <p:nvPr/>
      </p:nvGrpSpPr>
      <p:grpSpPr>
        <a:xfrm>
          <a:off x="0" y="0"/>
          <a:ext cx="0" cy="0"/>
          <a:chOff x="0" y="0"/>
          <a:chExt cx="0" cy="0"/>
        </a:xfrm>
      </p:grpSpPr>
      <p:sp>
        <p:nvSpPr>
          <p:cNvPr id="70" name="Google Shape;70;p18"/>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2" name="Google Shape;72;p1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9"/>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5" name="Shape 75"/>
        <p:cNvGrpSpPr/>
        <p:nvPr/>
      </p:nvGrpSpPr>
      <p:grpSpPr>
        <a:xfrm>
          <a:off x="0" y="0"/>
          <a:ext cx="0" cy="0"/>
          <a:chOff x="0" y="0"/>
          <a:chExt cx="0" cy="0"/>
        </a:xfrm>
      </p:grpSpPr>
      <p:sp>
        <p:nvSpPr>
          <p:cNvPr id="76" name="Google Shape;76;p20"/>
          <p:cNvSpPr txBox="1"/>
          <p:nvPr>
            <p:ph idx="1" type="subTitle"/>
          </p:nvPr>
        </p:nvSpPr>
        <p:spPr>
          <a:xfrm>
            <a:off x="512640" y="1893240"/>
            <a:ext cx="8118000" cy="705672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7" name="Shape 77"/>
        <p:cNvGrpSpPr/>
        <p:nvPr/>
      </p:nvGrpSpPr>
      <p:grpSpPr>
        <a:xfrm>
          <a:off x="0" y="0"/>
          <a:ext cx="0" cy="0"/>
          <a:chOff x="0" y="0"/>
          <a:chExt cx="0" cy="0"/>
        </a:xfrm>
      </p:grpSpPr>
      <p:sp>
        <p:nvSpPr>
          <p:cNvPr id="78" name="Google Shape;78;p21"/>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0" name="Google Shape;80;p2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1" name="Google Shape;81;p2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2" name="Shape 82"/>
        <p:cNvGrpSpPr/>
        <p:nvPr/>
      </p:nvGrpSpPr>
      <p:grpSpPr>
        <a:xfrm>
          <a:off x="0" y="0"/>
          <a:ext cx="0" cy="0"/>
          <a:chOff x="0" y="0"/>
          <a:chExt cx="0" cy="0"/>
        </a:xfrm>
      </p:grpSpPr>
      <p:sp>
        <p:nvSpPr>
          <p:cNvPr id="83" name="Google Shape;83;p22"/>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5" name="Google Shape;85;p2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6" name="Google Shape;86;p22"/>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7" name="Shape 87"/>
        <p:cNvGrpSpPr/>
        <p:nvPr/>
      </p:nvGrpSpPr>
      <p:grpSpPr>
        <a:xfrm>
          <a:off x="0" y="0"/>
          <a:ext cx="0" cy="0"/>
          <a:chOff x="0" y="0"/>
          <a:chExt cx="0" cy="0"/>
        </a:xfrm>
      </p:grpSpPr>
      <p:sp>
        <p:nvSpPr>
          <p:cNvPr id="88" name="Google Shape;88;p23"/>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0" name="Google Shape;90;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1" name="Google Shape;91;p23"/>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2" name="Shape 92"/>
        <p:cNvGrpSpPr/>
        <p:nvPr/>
      </p:nvGrpSpPr>
      <p:grpSpPr>
        <a:xfrm>
          <a:off x="0" y="0"/>
          <a:ext cx="0" cy="0"/>
          <a:chOff x="0" y="0"/>
          <a:chExt cx="0" cy="0"/>
        </a:xfrm>
      </p:grpSpPr>
      <p:sp>
        <p:nvSpPr>
          <p:cNvPr id="93" name="Google Shape;93;p24"/>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4"/>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5" name="Google Shape;95;p24"/>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6" name="Shape 96"/>
        <p:cNvGrpSpPr/>
        <p:nvPr/>
      </p:nvGrpSpPr>
      <p:grpSpPr>
        <a:xfrm>
          <a:off x="0" y="0"/>
          <a:ext cx="0" cy="0"/>
          <a:chOff x="0" y="0"/>
          <a:chExt cx="0" cy="0"/>
        </a:xfrm>
      </p:grpSpPr>
      <p:sp>
        <p:nvSpPr>
          <p:cNvPr id="97" name="Google Shape;97;p25"/>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9" name="Google Shape;99;p2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0" name="Google Shape;100;p2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1" name="Google Shape;101;p25"/>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2" name="Shape 102"/>
        <p:cNvGrpSpPr/>
        <p:nvPr/>
      </p:nvGrpSpPr>
      <p:grpSpPr>
        <a:xfrm>
          <a:off x="0" y="0"/>
          <a:ext cx="0" cy="0"/>
          <a:chOff x="0" y="0"/>
          <a:chExt cx="0" cy="0"/>
        </a:xfrm>
      </p:grpSpPr>
      <p:sp>
        <p:nvSpPr>
          <p:cNvPr id="103" name="Google Shape;103;p26"/>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6"/>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5" name="Google Shape;105;p26"/>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6" name="Google Shape;106;p26"/>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7" name="Google Shape;107;p26"/>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8" name="Google Shape;108;p26"/>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9" name="Google Shape;109;p26"/>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 name="Google Shape;20;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 name="Shape 23"/>
        <p:cNvGrpSpPr/>
        <p:nvPr/>
      </p:nvGrpSpPr>
      <p:grpSpPr>
        <a:xfrm>
          <a:off x="0" y="0"/>
          <a:ext cx="0" cy="0"/>
          <a:chOff x="0" y="0"/>
          <a:chExt cx="0" cy="0"/>
        </a:xfrm>
      </p:grpSpPr>
      <p:sp>
        <p:nvSpPr>
          <p:cNvPr id="24" name="Google Shape;24;p7"/>
          <p:cNvSpPr txBox="1"/>
          <p:nvPr>
            <p:ph idx="1" type="subTitle"/>
          </p:nvPr>
        </p:nvSpPr>
        <p:spPr>
          <a:xfrm>
            <a:off x="512640" y="1893240"/>
            <a:ext cx="8118000" cy="705672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8"/>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 name="Google Shape;28;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 name="Google Shape;29;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3" name="Google Shape;33;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4" name="Google Shape;34;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10"/>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 name="Google Shape;38;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 name="Shape 5"/>
        <p:cNvGrpSpPr/>
        <p:nvPr/>
      </p:nvGrpSpPr>
      <p:grpSpPr>
        <a:xfrm>
          <a:off x="0" y="0"/>
          <a:ext cx="0" cy="0"/>
          <a:chOff x="0" y="0"/>
          <a:chExt cx="0" cy="0"/>
        </a:xfrm>
      </p:grpSpPr>
      <p:sp>
        <p:nvSpPr>
          <p:cNvPr id="6" name="Google Shape;6;p1"/>
          <p:cNvSpPr/>
          <p:nvPr/>
        </p:nvSpPr>
        <p:spPr>
          <a:xfrm>
            <a:off x="0" y="0"/>
            <a:ext cx="9143280" cy="171108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
          <p:cNvSpPr/>
          <p:nvPr/>
        </p:nvSpPr>
        <p:spPr>
          <a:xfrm>
            <a:off x="641880" y="3597480"/>
            <a:ext cx="389520" cy="360"/>
          </a:xfrm>
          <a:custGeom>
            <a:rect b="b" l="l" r="r" t="t"/>
            <a:pathLst>
              <a:path extrusionOk="0" h="21600" w="21600">
                <a:moveTo>
                  <a:pt x="0" y="0"/>
                </a:moveTo>
                <a:lnTo>
                  <a:pt x="21600" y="21600"/>
                </a:lnTo>
              </a:path>
            </a:pathLst>
          </a:custGeom>
          <a:noFill/>
          <a:ln cap="flat" cmpd="sng" w="28425">
            <a:solidFill>
              <a:schemeClr val="accent1"/>
            </a:solidFill>
            <a:prstDash val="solid"/>
            <a:round/>
            <a:headEnd len="sm" w="sm" type="none"/>
            <a:tailEnd len="sm" w="sm" type="none"/>
          </a:ln>
        </p:spPr>
      </p:sp>
      <p:sp>
        <p:nvSpPr>
          <p:cNvPr id="8" name="Google Shape;8;p1"/>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58" name="Shape 58"/>
        <p:cNvGrpSpPr/>
        <p:nvPr/>
      </p:nvGrpSpPr>
      <p:grpSpPr>
        <a:xfrm>
          <a:off x="0" y="0"/>
          <a:ext cx="0" cy="0"/>
          <a:chOff x="0" y="0"/>
          <a:chExt cx="0" cy="0"/>
        </a:xfrm>
      </p:grpSpPr>
      <p:sp>
        <p:nvSpPr>
          <p:cNvPr id="59" name="Google Shape;59;p14"/>
          <p:cNvSpPr/>
          <p:nvPr/>
        </p:nvSpPr>
        <p:spPr>
          <a:xfrm>
            <a:off x="0" y="5045760"/>
            <a:ext cx="9143280" cy="97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1" name="Google Shape;61;p14"/>
          <p:cNvSpPr txBox="1"/>
          <p:nvPr>
            <p:ph idx="1" type="body"/>
          </p:nvPr>
        </p:nvSpPr>
        <p:spPr>
          <a:xfrm>
            <a:off x="457200" y="1203480"/>
            <a:ext cx="8228880" cy="298260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7"/>
          <p:cNvPicPr preferRelativeResize="0"/>
          <p:nvPr/>
        </p:nvPicPr>
        <p:blipFill rotWithShape="1">
          <a:blip r:embed="rId3">
            <a:alphaModFix/>
          </a:blip>
          <a:srcRect b="0" l="0" r="0" t="0"/>
          <a:stretch/>
        </p:blipFill>
        <p:spPr>
          <a:xfrm>
            <a:off x="3071880" y="170640"/>
            <a:ext cx="2999160" cy="1993320"/>
          </a:xfrm>
          <a:prstGeom prst="rect">
            <a:avLst/>
          </a:prstGeom>
          <a:noFill/>
          <a:ln>
            <a:noFill/>
          </a:ln>
        </p:spPr>
      </p:pic>
      <p:sp>
        <p:nvSpPr>
          <p:cNvPr id="115" name="Google Shape;115;p27"/>
          <p:cNvSpPr/>
          <p:nvPr/>
        </p:nvSpPr>
        <p:spPr>
          <a:xfrm>
            <a:off x="512640" y="2230200"/>
            <a:ext cx="8118000" cy="234756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IN" sz="3000" u="none" cap="none" strike="noStrike">
                <a:solidFill>
                  <a:srgbClr val="FFFBF0"/>
                </a:solidFill>
                <a:latin typeface="Times New Roman"/>
                <a:ea typeface="Times New Roman"/>
                <a:cs typeface="Times New Roman"/>
                <a:sym typeface="Times New Roman"/>
              </a:rPr>
              <a:t>Department of Information Technology</a:t>
            </a:r>
            <a:endParaRPr b="0"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i="0" lang="en-IN" sz="3000" u="none" cap="none" strike="noStrike">
                <a:solidFill>
                  <a:srgbClr val="FFFBF0"/>
                </a:solidFill>
                <a:latin typeface="Times New Roman"/>
                <a:ea typeface="Times New Roman"/>
                <a:cs typeface="Times New Roman"/>
                <a:sym typeface="Times New Roman"/>
              </a:rPr>
              <a:t>NBA Accredited</a:t>
            </a:r>
            <a:br>
              <a:rPr b="0" i="0" lang="en-IN" sz="1800" u="none" cap="none" strike="noStrike">
                <a:solidFill>
                  <a:srgbClr val="000000"/>
                </a:solidFill>
                <a:latin typeface="Arial"/>
                <a:ea typeface="Arial"/>
                <a:cs typeface="Arial"/>
                <a:sym typeface="Arial"/>
              </a:rPr>
            </a:br>
            <a:r>
              <a:rPr b="0" i="0" lang="en-IN" sz="2400" u="none" cap="none" strike="noStrike">
                <a:solidFill>
                  <a:srgbClr val="FFFBF0"/>
                </a:solidFill>
                <a:latin typeface="Times New Roman"/>
                <a:ea typeface="Times New Roman"/>
                <a:cs typeface="Times New Roman"/>
                <a:sym typeface="Times New Roman"/>
              </a:rPr>
              <a:t>A.P. Shah Institute of Technology</a:t>
            </a:r>
            <a:br>
              <a:rPr b="0" i="0" lang="en-IN" sz="1800" u="none" cap="none" strike="noStrike">
                <a:solidFill>
                  <a:srgbClr val="000000"/>
                </a:solidFill>
                <a:latin typeface="Arial"/>
                <a:ea typeface="Arial"/>
                <a:cs typeface="Arial"/>
                <a:sym typeface="Arial"/>
              </a:rPr>
            </a:br>
            <a:r>
              <a:rPr b="0" i="0" lang="en-IN" sz="2400" u="none" cap="none" strike="noStrike">
                <a:solidFill>
                  <a:srgbClr val="FFFBF0"/>
                </a:solidFill>
                <a:latin typeface="Times New Roman"/>
                <a:ea typeface="Times New Roman"/>
                <a:cs typeface="Times New Roman"/>
                <a:sym typeface="Times New Roman"/>
              </a:rPr>
              <a:t>G.B.Road, Kasarvadavli, Thane(W), Mumbai-400615</a:t>
            </a:r>
            <a:br>
              <a:rPr b="0" i="0" lang="en-IN" sz="1800" u="none" cap="none" strike="noStrike">
                <a:solidFill>
                  <a:srgbClr val="000000"/>
                </a:solidFill>
                <a:latin typeface="Arial"/>
                <a:ea typeface="Arial"/>
                <a:cs typeface="Arial"/>
                <a:sym typeface="Arial"/>
              </a:rPr>
            </a:br>
            <a:r>
              <a:rPr b="0" i="0" lang="en-IN" sz="2400" u="none" cap="none" strike="noStrike">
                <a:solidFill>
                  <a:srgbClr val="FFFBF0"/>
                </a:solidFill>
                <a:latin typeface="Times New Roman"/>
                <a:ea typeface="Times New Roman"/>
                <a:cs typeface="Times New Roman"/>
                <a:sym typeface="Times New Roman"/>
              </a:rPr>
              <a:t>UNIVERSITY OF MUMBAI</a:t>
            </a:r>
            <a:br>
              <a:rPr b="0" i="0" lang="en-IN" sz="1800" u="none" cap="none" strike="noStrike">
                <a:solidFill>
                  <a:srgbClr val="000000"/>
                </a:solidFill>
                <a:latin typeface="Arial"/>
                <a:ea typeface="Arial"/>
                <a:cs typeface="Arial"/>
                <a:sym typeface="Arial"/>
              </a:rPr>
            </a:br>
            <a:r>
              <a:rPr b="0" i="0" lang="en-IN" sz="2400" u="none" cap="none" strike="noStrike">
                <a:solidFill>
                  <a:srgbClr val="FFFBF0"/>
                </a:solidFill>
                <a:latin typeface="Times New Roman"/>
                <a:ea typeface="Times New Roman"/>
                <a:cs typeface="Times New Roman"/>
                <a:sym typeface="Times New Roman"/>
              </a:rPr>
              <a:t>Academic Year 202</a:t>
            </a:r>
            <a:r>
              <a:rPr lang="en-IN" sz="2400">
                <a:solidFill>
                  <a:srgbClr val="FFFBF0"/>
                </a:solidFill>
                <a:latin typeface="Times New Roman"/>
                <a:ea typeface="Times New Roman"/>
                <a:cs typeface="Times New Roman"/>
                <a:sym typeface="Times New Roman"/>
              </a:rPr>
              <a:t>1</a:t>
            </a:r>
            <a:r>
              <a:rPr b="0" i="0" lang="en-IN" sz="2400" u="none" cap="none" strike="noStrike">
                <a:solidFill>
                  <a:srgbClr val="FFFBF0"/>
                </a:solidFill>
                <a:latin typeface="Times New Roman"/>
                <a:ea typeface="Times New Roman"/>
                <a:cs typeface="Times New Roman"/>
                <a:sym typeface="Times New Roman"/>
              </a:rPr>
              <a:t>-202</a:t>
            </a:r>
            <a:r>
              <a:rPr lang="en-IN" sz="2400">
                <a:solidFill>
                  <a:srgbClr val="FFFBF0"/>
                </a:solidFill>
                <a:latin typeface="Times New Roman"/>
                <a:ea typeface="Times New Roman"/>
                <a:cs typeface="Times New Roman"/>
                <a:sym typeface="Times New Roman"/>
              </a:rPr>
              <a:t>2</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6"/>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IN" sz="3000" u="none" cap="none" strike="noStrike">
                <a:solidFill>
                  <a:srgbClr val="000000"/>
                </a:solidFill>
                <a:latin typeface="Times New Roman"/>
                <a:ea typeface="Times New Roman"/>
                <a:cs typeface="Times New Roman"/>
                <a:sym typeface="Times New Roman"/>
              </a:rPr>
              <a:t>1.7 Technology stack</a:t>
            </a:r>
            <a:endParaRPr b="0" i="0" sz="3000" u="none" cap="none" strike="noStrike">
              <a:solidFill>
                <a:srgbClr val="000000"/>
              </a:solidFill>
              <a:latin typeface="Arial"/>
              <a:ea typeface="Arial"/>
              <a:cs typeface="Arial"/>
              <a:sym typeface="Arial"/>
            </a:endParaRPr>
          </a:p>
        </p:txBody>
      </p:sp>
      <p:sp>
        <p:nvSpPr>
          <p:cNvPr id="169" name="Google Shape;169;p36"/>
          <p:cNvSpPr/>
          <p:nvPr/>
        </p:nvSpPr>
        <p:spPr>
          <a:xfrm>
            <a:off x="254085" y="1125315"/>
            <a:ext cx="8519700" cy="3396600"/>
          </a:xfrm>
          <a:prstGeom prst="rect">
            <a:avLst/>
          </a:prstGeom>
          <a:noFill/>
          <a:ln>
            <a:noFill/>
          </a:ln>
        </p:spPr>
        <p:txBody>
          <a:bodyPr anchorCtr="0" anchor="t" bIns="91425" lIns="90000" spcFirstLastPara="1" rIns="90000" wrap="square" tIns="91425">
            <a:noAutofit/>
          </a:bodyPr>
          <a:lstStyle/>
          <a:p>
            <a:pPr indent="-342900" lvl="0" marL="457200" marR="0" rtl="0" algn="l">
              <a:lnSpc>
                <a:spcPct val="115000"/>
              </a:lnSpc>
              <a:spcBef>
                <a:spcPts val="0"/>
              </a:spcBef>
              <a:spcAft>
                <a:spcPts val="0"/>
              </a:spcAft>
              <a:buSzPts val="1800"/>
              <a:buFont typeface="Old Standard TT"/>
              <a:buChar char="●"/>
            </a:pPr>
            <a:r>
              <a:rPr lang="en-IN" sz="1800">
                <a:solidFill>
                  <a:schemeClr val="dk1"/>
                </a:solidFill>
                <a:latin typeface="Old Standard TT"/>
                <a:ea typeface="Old Standard TT"/>
                <a:cs typeface="Old Standard TT"/>
                <a:sym typeface="Old Standard TT"/>
              </a:rPr>
              <a:t>Python (pyqrcode, NumPy</a:t>
            </a:r>
            <a:r>
              <a:rPr lang="en-IN" sz="1800">
                <a:solidFill>
                  <a:schemeClr val="dk1"/>
                </a:solidFill>
                <a:latin typeface="Old Standard TT"/>
                <a:ea typeface="Old Standard TT"/>
                <a:cs typeface="Old Standard TT"/>
                <a:sym typeface="Old Standard TT"/>
              </a:rPr>
              <a:t>)</a:t>
            </a:r>
            <a:endParaRPr sz="1800">
              <a:solidFill>
                <a:schemeClr val="dk1"/>
              </a:solidFill>
              <a:latin typeface="Old Standard TT"/>
              <a:ea typeface="Old Standard TT"/>
              <a:cs typeface="Old Standard TT"/>
              <a:sym typeface="Old Standard TT"/>
            </a:endParaRPr>
          </a:p>
          <a:p>
            <a:pPr indent="-342900" lvl="0" marL="457200" marR="0" rtl="0" algn="l">
              <a:lnSpc>
                <a:spcPct val="115000"/>
              </a:lnSpc>
              <a:spcBef>
                <a:spcPts val="0"/>
              </a:spcBef>
              <a:spcAft>
                <a:spcPts val="0"/>
              </a:spcAft>
              <a:buSzPts val="1800"/>
              <a:buFont typeface="Old Standard TT"/>
              <a:buChar char="●"/>
            </a:pPr>
            <a:r>
              <a:rPr lang="en-IN" sz="1800">
                <a:solidFill>
                  <a:schemeClr val="dk1"/>
                </a:solidFill>
                <a:latin typeface="Old Standard TT"/>
                <a:ea typeface="Old Standard TT"/>
                <a:cs typeface="Old Standard TT"/>
                <a:sym typeface="Old Standard TT"/>
              </a:rPr>
              <a:t>CNN (Keras, Tenserflow, Re</a:t>
            </a:r>
            <a:r>
              <a:rPr lang="en-IN" sz="1800">
                <a:solidFill>
                  <a:schemeClr val="dk1"/>
                </a:solidFill>
                <a:latin typeface="Old Standard TT"/>
                <a:ea typeface="Old Standard TT"/>
                <a:cs typeface="Old Standard TT"/>
                <a:sym typeface="Old Standard TT"/>
              </a:rPr>
              <a:t>lu, Pandas, NumPy, Matplotlib)</a:t>
            </a:r>
            <a:endParaRPr sz="1800">
              <a:solidFill>
                <a:schemeClr val="dk1"/>
              </a:solidFill>
              <a:latin typeface="Old Standard TT"/>
              <a:ea typeface="Old Standard TT"/>
              <a:cs typeface="Old Standard TT"/>
              <a:sym typeface="Old Standard TT"/>
            </a:endParaRPr>
          </a:p>
          <a:p>
            <a:pPr indent="-342900" lvl="0" marL="457200" marR="0" rtl="0" algn="l">
              <a:lnSpc>
                <a:spcPct val="115000"/>
              </a:lnSpc>
              <a:spcBef>
                <a:spcPts val="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OpenCV</a:t>
            </a:r>
            <a:endParaRPr sz="1800">
              <a:solidFill>
                <a:schemeClr val="dk1"/>
              </a:solidFill>
              <a:latin typeface="Old Standard TT"/>
              <a:ea typeface="Old Standard TT"/>
              <a:cs typeface="Old Standard TT"/>
              <a:sym typeface="Old Standard TT"/>
            </a:endParaRPr>
          </a:p>
          <a:p>
            <a:pPr indent="0" lvl="0" marL="457200" marR="0" rtl="0" algn="l">
              <a:lnSpc>
                <a:spcPct val="115000"/>
              </a:lnSpc>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2788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7"/>
          <p:cNvSpPr/>
          <p:nvPr/>
        </p:nvSpPr>
        <p:spPr>
          <a:xfrm>
            <a:off x="512640" y="1893240"/>
            <a:ext cx="4167360" cy="152208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Clr>
                <a:srgbClr val="000000"/>
              </a:buClr>
              <a:buSzPts val="4200"/>
              <a:buFont typeface="Arial"/>
              <a:buNone/>
            </a:pPr>
            <a:r>
              <a:rPr b="1" i="0" lang="en-IN" sz="4200" u="none" cap="none" strike="noStrike">
                <a:solidFill>
                  <a:srgbClr val="FFFBF0"/>
                </a:solidFill>
                <a:latin typeface="Times New Roman"/>
                <a:ea typeface="Times New Roman"/>
                <a:cs typeface="Times New Roman"/>
                <a:sym typeface="Times New Roman"/>
              </a:rPr>
              <a:t>2. Project Design</a:t>
            </a:r>
            <a:endParaRPr b="0" i="0" sz="4200" u="none" cap="none" strike="noStrike">
              <a:solidFill>
                <a:srgbClr val="000000"/>
              </a:solidFill>
              <a:latin typeface="Arial"/>
              <a:ea typeface="Arial"/>
              <a:cs typeface="Arial"/>
              <a:sym typeface="Arial"/>
            </a:endParaRPr>
          </a:p>
        </p:txBody>
      </p:sp>
      <p:sp>
        <p:nvSpPr>
          <p:cNvPr id="175" name="Google Shape;175;p37"/>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8"/>
          <p:cNvSpPr/>
          <p:nvPr/>
        </p:nvSpPr>
        <p:spPr>
          <a:xfrm>
            <a:off x="252185" y="137135"/>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IN" sz="3000" u="none" cap="none" strike="noStrike">
                <a:solidFill>
                  <a:srgbClr val="000000"/>
                </a:solidFill>
                <a:latin typeface="Times New Roman"/>
                <a:ea typeface="Times New Roman"/>
                <a:cs typeface="Times New Roman"/>
                <a:sym typeface="Times New Roman"/>
              </a:rPr>
              <a:t>2.1 Proposed System</a:t>
            </a:r>
            <a:endParaRPr b="0" i="0" sz="3000" u="none" cap="none" strike="noStrike">
              <a:solidFill>
                <a:srgbClr val="000000"/>
              </a:solidFill>
              <a:latin typeface="Arial"/>
              <a:ea typeface="Arial"/>
              <a:cs typeface="Arial"/>
              <a:sym typeface="Arial"/>
            </a:endParaRPr>
          </a:p>
        </p:txBody>
      </p:sp>
      <p:sp>
        <p:nvSpPr>
          <p:cNvPr id="181" name="Google Shape;181;p38"/>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0" lvl="0" marL="457200" marR="0" rtl="0" algn="l">
              <a:lnSpc>
                <a:spcPct val="115000"/>
              </a:lnSpc>
              <a:spcBef>
                <a:spcPts val="0"/>
              </a:spcBef>
              <a:spcAft>
                <a:spcPts val="0"/>
              </a:spcAft>
              <a:buClr>
                <a:srgbClr val="000000"/>
              </a:buClr>
              <a:buSzPts val="1800"/>
              <a:buFont typeface="Arial"/>
              <a:buNone/>
            </a:pP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22788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82" name="Google Shape;182;p38"/>
          <p:cNvPicPr preferRelativeResize="0"/>
          <p:nvPr/>
        </p:nvPicPr>
        <p:blipFill rotWithShape="1">
          <a:blip r:embed="rId3">
            <a:alphaModFix/>
          </a:blip>
          <a:srcRect b="0" l="0" r="0" t="0"/>
          <a:stretch/>
        </p:blipFill>
        <p:spPr>
          <a:xfrm>
            <a:off x="1600200" y="749425"/>
            <a:ext cx="6095100" cy="4116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9"/>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IN" sz="3000" u="none" cap="none" strike="noStrike">
                <a:solidFill>
                  <a:srgbClr val="000000"/>
                </a:solidFill>
                <a:latin typeface="Times New Roman"/>
                <a:ea typeface="Times New Roman"/>
                <a:cs typeface="Times New Roman"/>
                <a:sym typeface="Times New Roman"/>
              </a:rPr>
              <a:t>2.2 Design(Flow Of Modules)</a:t>
            </a:r>
            <a:endParaRPr b="0" i="0" sz="3000" u="none" cap="none" strike="noStrike">
              <a:solidFill>
                <a:srgbClr val="000000"/>
              </a:solidFill>
              <a:latin typeface="Arial"/>
              <a:ea typeface="Arial"/>
              <a:cs typeface="Arial"/>
              <a:sym typeface="Arial"/>
            </a:endParaRPr>
          </a:p>
        </p:txBody>
      </p:sp>
      <p:sp>
        <p:nvSpPr>
          <p:cNvPr id="188" name="Google Shape;188;p39"/>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42900" lvl="0" marL="457200" marR="0" rtl="0" algn="l">
              <a:lnSpc>
                <a:spcPct val="115000"/>
              </a:lnSpc>
              <a:spcBef>
                <a:spcPts val="0"/>
              </a:spcBef>
              <a:spcAft>
                <a:spcPts val="0"/>
              </a:spcAft>
              <a:buClr>
                <a:schemeClr val="dk1"/>
              </a:buClr>
              <a:buSzPts val="1800"/>
              <a:buFont typeface="Old Standard TT"/>
              <a:buChar char="●"/>
            </a:pPr>
            <a:r>
              <a:rPr b="0" i="0" lang="en-IN" sz="1800" u="none" cap="none" strike="noStrike">
                <a:solidFill>
                  <a:schemeClr val="dk1"/>
                </a:solidFill>
                <a:latin typeface="Old Standard TT"/>
                <a:ea typeface="Old Standard TT"/>
                <a:cs typeface="Old Standard TT"/>
                <a:sym typeface="Old Standard TT"/>
              </a:rPr>
              <a:t>The </a:t>
            </a:r>
            <a:r>
              <a:rPr lang="en-IN" sz="1800">
                <a:solidFill>
                  <a:schemeClr val="dk1"/>
                </a:solidFill>
                <a:latin typeface="Old Standard TT"/>
                <a:ea typeface="Old Standard TT"/>
                <a:cs typeface="Old Standard TT"/>
                <a:sym typeface="Old Standard TT"/>
              </a:rPr>
              <a:t>QR code generator</a:t>
            </a:r>
            <a:r>
              <a:rPr b="0" i="0" lang="en-IN" sz="1800" u="none" cap="none" strike="noStrike">
                <a:solidFill>
                  <a:schemeClr val="dk1"/>
                </a:solidFill>
                <a:latin typeface="Old Standard TT"/>
                <a:ea typeface="Old Standard TT"/>
                <a:cs typeface="Old Standard TT"/>
                <a:sym typeface="Old Standard TT"/>
              </a:rPr>
              <a:t> takes user data as input in the form of </a:t>
            </a:r>
            <a:r>
              <a:rPr lang="en-IN" sz="1800">
                <a:solidFill>
                  <a:schemeClr val="dk1"/>
                </a:solidFill>
                <a:latin typeface="Old Standard TT"/>
                <a:ea typeface="Old Standard TT"/>
                <a:cs typeface="Old Standard TT"/>
                <a:sym typeface="Old Standard TT"/>
              </a:rPr>
              <a:t>text</a:t>
            </a:r>
            <a:endParaRPr b="0" i="0" sz="1800" u="none" cap="none" strike="noStrike">
              <a:solidFill>
                <a:schemeClr val="dk1"/>
              </a:solidFill>
              <a:latin typeface="Old Standard TT"/>
              <a:ea typeface="Old Standard TT"/>
              <a:cs typeface="Old Standard TT"/>
              <a:sym typeface="Old Standard TT"/>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800">
                <a:solidFill>
                  <a:schemeClr val="dk1"/>
                </a:solidFill>
                <a:latin typeface="Old Standard TT"/>
                <a:ea typeface="Old Standard TT"/>
                <a:cs typeface="Old Standard TT"/>
                <a:sym typeface="Old Standard TT"/>
              </a:rPr>
              <a:t>The QR code generates a QR code using user info.</a:t>
            </a:r>
            <a:endParaRPr b="0" i="0" sz="1800" u="none" cap="none" strike="noStrike">
              <a:solidFill>
                <a:schemeClr val="dk1"/>
              </a:solidFill>
              <a:latin typeface="Old Standard TT"/>
              <a:ea typeface="Old Standard TT"/>
              <a:cs typeface="Old Standard TT"/>
              <a:sym typeface="Old Standard TT"/>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The QR code image and the user image is given as input to the Encoder CNN.</a:t>
            </a: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Encoder CNN embeds the QR image into the user such that QR is invisible to the naked eyes.</a:t>
            </a:r>
            <a:endParaRPr b="0" i="0" sz="1800" u="none" cap="none" strike="noStrike">
              <a:solidFill>
                <a:srgbClr val="000000"/>
              </a:solidFill>
              <a:latin typeface="Old Standard TT"/>
              <a:ea typeface="Old Standard TT"/>
              <a:cs typeface="Old Standard TT"/>
              <a:sym typeface="Old Standard TT"/>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The output of the Encoder CNN is given as input to decoder CNN.</a:t>
            </a:r>
            <a:endParaRPr b="0" i="0" sz="1800" u="none" cap="none" strike="noStrike">
              <a:solidFill>
                <a:srgbClr val="000000"/>
              </a:solidFill>
              <a:latin typeface="Old Standard TT"/>
              <a:ea typeface="Old Standard TT"/>
              <a:cs typeface="Old Standard TT"/>
              <a:sym typeface="Old Standard TT"/>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Decoder CNN gives us the decoded QR code as output.</a:t>
            </a:r>
            <a:endParaRPr sz="1800">
              <a:latin typeface="Old Standard TT"/>
              <a:ea typeface="Old Standard TT"/>
              <a:cs typeface="Old Standard TT"/>
              <a:sym typeface="Old Standard TT"/>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The decoded QR code is scanned and user information is </a:t>
            </a:r>
            <a:r>
              <a:rPr lang="en-IN" sz="1800">
                <a:latin typeface="Old Standard TT"/>
                <a:ea typeface="Old Standard TT"/>
                <a:cs typeface="Old Standard TT"/>
                <a:sym typeface="Old Standard TT"/>
              </a:rPr>
              <a:t>retrieved.</a:t>
            </a: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22788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0"/>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IN" sz="3000" u="none" cap="none" strike="noStrike">
                <a:solidFill>
                  <a:srgbClr val="000000"/>
                </a:solidFill>
                <a:latin typeface="Times New Roman"/>
                <a:ea typeface="Times New Roman"/>
                <a:cs typeface="Times New Roman"/>
                <a:sym typeface="Times New Roman"/>
              </a:rPr>
              <a:t>2.2 Design(Flow Of Modules)</a:t>
            </a:r>
            <a:endParaRPr b="0" i="0" sz="3000" u="none" cap="none" strike="noStrike">
              <a:solidFill>
                <a:srgbClr val="000000"/>
              </a:solidFill>
              <a:latin typeface="Arial"/>
              <a:ea typeface="Arial"/>
              <a:cs typeface="Arial"/>
              <a:sym typeface="Arial"/>
            </a:endParaRPr>
          </a:p>
        </p:txBody>
      </p:sp>
      <p:sp>
        <p:nvSpPr>
          <p:cNvPr id="194" name="Google Shape;194;p40"/>
          <p:cNvSpPr/>
          <p:nvPr/>
        </p:nvSpPr>
        <p:spPr>
          <a:xfrm>
            <a:off x="311760" y="1171440"/>
            <a:ext cx="8519700" cy="3396600"/>
          </a:xfrm>
          <a:prstGeom prst="rect">
            <a:avLst/>
          </a:prstGeom>
          <a:noFill/>
          <a:ln>
            <a:noFill/>
          </a:ln>
        </p:spPr>
        <p:txBody>
          <a:bodyPr anchorCtr="0" anchor="t" bIns="91425" lIns="90000" spcFirstLastPara="1" rIns="90000" wrap="square" tIns="91425">
            <a:noAutofit/>
          </a:bodyPr>
          <a:lstStyle/>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27879"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95" name="Google Shape;195;p40"/>
          <p:cNvPicPr preferRelativeResize="0"/>
          <p:nvPr/>
        </p:nvPicPr>
        <p:blipFill>
          <a:blip r:embed="rId3">
            <a:alphaModFix/>
          </a:blip>
          <a:stretch>
            <a:fillRect/>
          </a:stretch>
        </p:blipFill>
        <p:spPr>
          <a:xfrm>
            <a:off x="794500" y="1171450"/>
            <a:ext cx="6354774" cy="3396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1"/>
          <p:cNvSpPr/>
          <p:nvPr/>
        </p:nvSpPr>
        <p:spPr>
          <a:xfrm>
            <a:off x="369360" y="2762640"/>
            <a:ext cx="5534640" cy="6213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200"/>
              <a:buFont typeface="Arial"/>
              <a:buNone/>
            </a:pPr>
            <a:r>
              <a:rPr b="1" i="0" lang="en-IN" sz="4200" u="none" cap="none" strike="noStrike">
                <a:solidFill>
                  <a:srgbClr val="FFFBF0"/>
                </a:solidFill>
                <a:latin typeface="Old Standard TT"/>
                <a:ea typeface="Old Standard TT"/>
                <a:cs typeface="Old Standard TT"/>
                <a:sym typeface="Old Standard TT"/>
              </a:rPr>
              <a:t>3. Implementation</a:t>
            </a:r>
            <a:endParaRPr b="1" i="0" sz="4200" u="none" cap="none" strike="noStrike">
              <a:solidFill>
                <a:srgbClr val="FFFBF0"/>
              </a:solidFill>
              <a:latin typeface="Old Standard TT"/>
              <a:ea typeface="Old Standard TT"/>
              <a:cs typeface="Old Standard TT"/>
              <a:sym typeface="Old Standard TT"/>
            </a:endParaRPr>
          </a:p>
        </p:txBody>
      </p:sp>
      <p:sp>
        <p:nvSpPr>
          <p:cNvPr id="201" name="Google Shape;201;p41"/>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2"/>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IN" sz="3000" u="none" cap="none" strike="noStrike">
                <a:solidFill>
                  <a:srgbClr val="000000"/>
                </a:solidFill>
                <a:latin typeface="Times New Roman"/>
                <a:ea typeface="Times New Roman"/>
                <a:cs typeface="Times New Roman"/>
                <a:sym typeface="Times New Roman"/>
              </a:rPr>
              <a:t>3.1 Impleme</a:t>
            </a:r>
            <a:r>
              <a:rPr b="1" lang="en-IN" sz="3000">
                <a:latin typeface="Times New Roman"/>
                <a:ea typeface="Times New Roman"/>
                <a:cs typeface="Times New Roman"/>
                <a:sym typeface="Times New Roman"/>
              </a:rPr>
              <a:t>ntation of QR code Generator</a:t>
            </a:r>
            <a:r>
              <a:rPr b="1" i="0" lang="en-IN" sz="3000" u="none" cap="none" strike="noStrike">
                <a:solidFill>
                  <a:srgbClr val="000000"/>
                </a:solidFill>
                <a:latin typeface="Times New Roman"/>
                <a:ea typeface="Times New Roman"/>
                <a:cs typeface="Times New Roman"/>
                <a:sym typeface="Times New Roman"/>
              </a:rPr>
              <a:t>	</a:t>
            </a:r>
            <a:endParaRPr b="0" i="0" sz="3000" u="none" cap="none" strike="noStrike">
              <a:solidFill>
                <a:srgbClr val="000000"/>
              </a:solidFill>
              <a:latin typeface="Arial"/>
              <a:ea typeface="Arial"/>
              <a:cs typeface="Arial"/>
              <a:sym typeface="Arial"/>
            </a:endParaRPr>
          </a:p>
        </p:txBody>
      </p:sp>
      <p:sp>
        <p:nvSpPr>
          <p:cNvPr id="207" name="Google Shape;207;p42"/>
          <p:cNvSpPr/>
          <p:nvPr/>
        </p:nvSpPr>
        <p:spPr>
          <a:xfrm>
            <a:off x="343360" y="904840"/>
            <a:ext cx="8519700" cy="3396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42"/>
          <p:cNvSpPr txBox="1"/>
          <p:nvPr/>
        </p:nvSpPr>
        <p:spPr>
          <a:xfrm>
            <a:off x="1508000" y="1106650"/>
            <a:ext cx="6127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209" name="Google Shape;209;p42"/>
          <p:cNvPicPr preferRelativeResize="0"/>
          <p:nvPr/>
        </p:nvPicPr>
        <p:blipFill rotWithShape="1">
          <a:blip r:embed="rId3">
            <a:alphaModFix/>
          </a:blip>
          <a:srcRect b="2486" l="1514" r="752" t="0"/>
          <a:stretch/>
        </p:blipFill>
        <p:spPr>
          <a:xfrm>
            <a:off x="1255550" y="1106650"/>
            <a:ext cx="6310751" cy="37189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3"/>
          <p:cNvSpPr/>
          <p:nvPr/>
        </p:nvSpPr>
        <p:spPr>
          <a:xfrm>
            <a:off x="312160" y="97435"/>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IN" sz="2800" u="none" cap="none" strike="noStrike">
                <a:solidFill>
                  <a:srgbClr val="000000"/>
                </a:solidFill>
                <a:latin typeface="Times New Roman"/>
                <a:ea typeface="Times New Roman"/>
                <a:cs typeface="Times New Roman"/>
                <a:sym typeface="Times New Roman"/>
              </a:rPr>
              <a:t>3.2 </a:t>
            </a:r>
            <a:r>
              <a:rPr b="1" i="0" lang="en-IN" sz="2800" u="none" cap="none" strike="noStrike">
                <a:solidFill>
                  <a:schemeClr val="dk1"/>
                </a:solidFill>
                <a:latin typeface="Times New Roman"/>
                <a:ea typeface="Times New Roman"/>
                <a:cs typeface="Times New Roman"/>
                <a:sym typeface="Times New Roman"/>
              </a:rPr>
              <a:t>Implementation </a:t>
            </a:r>
            <a:r>
              <a:rPr b="1" i="0" lang="en-IN" sz="2800" u="none" cap="none" strike="noStrike">
                <a:solidFill>
                  <a:srgbClr val="000000"/>
                </a:solidFill>
                <a:latin typeface="Times New Roman"/>
                <a:ea typeface="Times New Roman"/>
                <a:cs typeface="Times New Roman"/>
                <a:sym typeface="Times New Roman"/>
              </a:rPr>
              <a:t>of </a:t>
            </a:r>
            <a:r>
              <a:rPr b="1" lang="en-IN" sz="2800">
                <a:latin typeface="Times New Roman"/>
                <a:ea typeface="Times New Roman"/>
                <a:cs typeface="Times New Roman"/>
                <a:sym typeface="Times New Roman"/>
              </a:rPr>
              <a:t>CNN for Tiny-ImageNet dataset</a:t>
            </a:r>
            <a:endParaRPr b="0" i="0" sz="2800" u="none" cap="none" strike="noStrike">
              <a:solidFill>
                <a:srgbClr val="000000"/>
              </a:solidFill>
              <a:latin typeface="Arial"/>
              <a:ea typeface="Arial"/>
              <a:cs typeface="Arial"/>
              <a:sym typeface="Arial"/>
            </a:endParaRPr>
          </a:p>
        </p:txBody>
      </p:sp>
      <p:sp>
        <p:nvSpPr>
          <p:cNvPr id="215" name="Google Shape;215;p43"/>
          <p:cNvSpPr txBox="1"/>
          <p:nvPr/>
        </p:nvSpPr>
        <p:spPr>
          <a:xfrm>
            <a:off x="1114200" y="4003375"/>
            <a:ext cx="2060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6" name="Google Shape;216;p43"/>
          <p:cNvPicPr preferRelativeResize="0"/>
          <p:nvPr/>
        </p:nvPicPr>
        <p:blipFill rotWithShape="1">
          <a:blip r:embed="rId3">
            <a:alphaModFix/>
          </a:blip>
          <a:srcRect b="0" l="0" r="0" t="0"/>
          <a:stretch/>
        </p:blipFill>
        <p:spPr>
          <a:xfrm>
            <a:off x="2011700" y="569850"/>
            <a:ext cx="4482224" cy="4176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4"/>
          <p:cNvSpPr/>
          <p:nvPr/>
        </p:nvSpPr>
        <p:spPr>
          <a:xfrm>
            <a:off x="312160" y="97435"/>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IN" sz="2800" u="none" cap="none" strike="noStrike">
                <a:solidFill>
                  <a:srgbClr val="000000"/>
                </a:solidFill>
                <a:latin typeface="Times New Roman"/>
                <a:ea typeface="Times New Roman"/>
                <a:cs typeface="Times New Roman"/>
                <a:sym typeface="Times New Roman"/>
              </a:rPr>
              <a:t>3.2 </a:t>
            </a:r>
            <a:r>
              <a:rPr b="1" i="0" lang="en-IN" sz="2800" u="none" cap="none" strike="noStrike">
                <a:solidFill>
                  <a:schemeClr val="dk1"/>
                </a:solidFill>
                <a:latin typeface="Times New Roman"/>
                <a:ea typeface="Times New Roman"/>
                <a:cs typeface="Times New Roman"/>
                <a:sym typeface="Times New Roman"/>
              </a:rPr>
              <a:t>Implementation </a:t>
            </a:r>
            <a:r>
              <a:rPr b="1" i="0" lang="en-IN" sz="2800" u="none" cap="none" strike="noStrike">
                <a:solidFill>
                  <a:srgbClr val="000000"/>
                </a:solidFill>
                <a:latin typeface="Times New Roman"/>
                <a:ea typeface="Times New Roman"/>
                <a:cs typeface="Times New Roman"/>
                <a:sym typeface="Times New Roman"/>
              </a:rPr>
              <a:t>of</a:t>
            </a:r>
            <a:r>
              <a:rPr b="1" lang="en-IN" sz="2800">
                <a:latin typeface="Times New Roman"/>
                <a:ea typeface="Times New Roman"/>
                <a:cs typeface="Times New Roman"/>
                <a:sym typeface="Times New Roman"/>
              </a:rPr>
              <a:t> Encoder &amp; Decoder CNN</a:t>
            </a:r>
            <a:endParaRPr b="0" i="0" sz="2800" u="none" cap="none" strike="noStrike">
              <a:solidFill>
                <a:srgbClr val="000000"/>
              </a:solidFill>
              <a:latin typeface="Arial"/>
              <a:ea typeface="Arial"/>
              <a:cs typeface="Arial"/>
              <a:sym typeface="Arial"/>
            </a:endParaRPr>
          </a:p>
        </p:txBody>
      </p:sp>
      <p:sp>
        <p:nvSpPr>
          <p:cNvPr id="222" name="Google Shape;222;p44"/>
          <p:cNvSpPr txBox="1"/>
          <p:nvPr/>
        </p:nvSpPr>
        <p:spPr>
          <a:xfrm>
            <a:off x="1114200" y="4003375"/>
            <a:ext cx="2060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3" name="Google Shape;223;p44"/>
          <p:cNvPicPr preferRelativeResize="0"/>
          <p:nvPr/>
        </p:nvPicPr>
        <p:blipFill rotWithShape="1">
          <a:blip r:embed="rId3">
            <a:alphaModFix/>
          </a:blip>
          <a:srcRect b="0" l="0" r="0" t="0"/>
          <a:stretch/>
        </p:blipFill>
        <p:spPr>
          <a:xfrm>
            <a:off x="2291625" y="709725"/>
            <a:ext cx="4159450" cy="4289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5"/>
          <p:cNvSpPr/>
          <p:nvPr/>
        </p:nvSpPr>
        <p:spPr>
          <a:xfrm>
            <a:off x="512640" y="1893240"/>
            <a:ext cx="8118000" cy="152208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Clr>
                <a:srgbClr val="000000"/>
              </a:buClr>
              <a:buSzPts val="4200"/>
              <a:buFont typeface="Arial"/>
              <a:buNone/>
            </a:pPr>
            <a:r>
              <a:rPr b="1" i="0" lang="en-IN" sz="4200" u="none" cap="none" strike="noStrike">
                <a:solidFill>
                  <a:srgbClr val="FFFBF0"/>
                </a:solidFill>
                <a:latin typeface="Old Standard TT"/>
                <a:ea typeface="Old Standard TT"/>
                <a:cs typeface="Old Standard TT"/>
                <a:sym typeface="Old Standard TT"/>
              </a:rPr>
              <a:t>5. Result</a:t>
            </a:r>
            <a:endParaRPr b="0" i="0" sz="4200" u="none" cap="none" strike="noStrike">
              <a:solidFill>
                <a:srgbClr val="000000"/>
              </a:solidFill>
              <a:latin typeface="Arial"/>
              <a:ea typeface="Arial"/>
              <a:cs typeface="Arial"/>
              <a:sym typeface="Arial"/>
            </a:endParaRPr>
          </a:p>
        </p:txBody>
      </p:sp>
      <p:sp>
        <p:nvSpPr>
          <p:cNvPr id="229" name="Google Shape;229;p45"/>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p:nvPr/>
        </p:nvSpPr>
        <p:spPr>
          <a:xfrm>
            <a:off x="512640" y="275400"/>
            <a:ext cx="8118000" cy="4761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Times New Roman"/>
                <a:ea typeface="Times New Roman"/>
                <a:cs typeface="Times New Roman"/>
                <a:sym typeface="Times New Roman"/>
              </a:rPr>
              <a:t>                                                    A Project Report on</a:t>
            </a:r>
            <a:br>
              <a:rPr b="0" i="0" lang="en-IN" sz="1800" u="none" cap="none" strike="noStrike">
                <a:solidFill>
                  <a:schemeClr val="dk1"/>
                </a:solidFill>
                <a:latin typeface="Arial"/>
                <a:ea typeface="Arial"/>
                <a:cs typeface="Arial"/>
                <a:sym typeface="Arial"/>
              </a:rPr>
            </a:br>
            <a:r>
              <a:rPr b="1" lang="en-IN" sz="2200">
                <a:solidFill>
                  <a:schemeClr val="dk1"/>
                </a:solidFill>
                <a:latin typeface="Times New Roman"/>
                <a:ea typeface="Times New Roman"/>
                <a:cs typeface="Times New Roman"/>
                <a:sym typeface="Times New Roman"/>
              </a:rPr>
              <a:t>Using AI for Designing ID Cards Embedded with Invisible QR Code</a:t>
            </a:r>
            <a:r>
              <a:rPr b="1" i="0" lang="en-IN" sz="2200" u="none" cap="none" strike="noStrike">
                <a:solidFill>
                  <a:schemeClr val="dk1"/>
                </a:solidFill>
                <a:latin typeface="Times New Roman"/>
                <a:ea typeface="Times New Roman"/>
                <a:cs typeface="Times New Roman"/>
                <a:sym typeface="Times New Roman"/>
              </a:rPr>
              <a:t> </a:t>
            </a:r>
            <a:br>
              <a:rPr b="0" i="0" lang="en-IN" sz="1800" u="none" cap="none" strike="noStrike">
                <a:solidFill>
                  <a:schemeClr val="dk1"/>
                </a:solidFill>
                <a:latin typeface="Arial"/>
                <a:ea typeface="Arial"/>
                <a:cs typeface="Arial"/>
                <a:sym typeface="Arial"/>
              </a:rPr>
            </a:br>
            <a:r>
              <a:rPr b="0" i="0" lang="en-IN" sz="1800" u="none" cap="none" strike="noStrike">
                <a:solidFill>
                  <a:schemeClr val="dk1"/>
                </a:solidFill>
                <a:highlight>
                  <a:srgbClr val="D9D9D9"/>
                </a:highlight>
                <a:latin typeface="Times New Roman"/>
                <a:ea typeface="Times New Roman"/>
                <a:cs typeface="Times New Roman"/>
                <a:sym typeface="Times New Roman"/>
              </a:rPr>
              <a:t>Submitted in partial fulfillment of the degree of</a:t>
            </a:r>
            <a:br>
              <a:rPr b="0" i="0" lang="en-IN" sz="1800" u="none" cap="none" strike="noStrike">
                <a:solidFill>
                  <a:schemeClr val="dk1"/>
                </a:solidFill>
                <a:highlight>
                  <a:srgbClr val="D9D9D9"/>
                </a:highlight>
                <a:latin typeface="Arial"/>
                <a:ea typeface="Arial"/>
                <a:cs typeface="Arial"/>
                <a:sym typeface="Arial"/>
              </a:rPr>
            </a:br>
            <a:r>
              <a:rPr b="0" i="0" lang="en-IN" sz="1800" u="none" cap="none" strike="noStrike">
                <a:solidFill>
                  <a:schemeClr val="dk1"/>
                </a:solidFill>
                <a:highlight>
                  <a:srgbClr val="D9D9D9"/>
                </a:highlight>
                <a:latin typeface="Times New Roman"/>
                <a:ea typeface="Times New Roman"/>
                <a:cs typeface="Times New Roman"/>
                <a:sym typeface="Times New Roman"/>
              </a:rPr>
              <a:t>Bachelor of Engineering(Sem-8)</a:t>
            </a:r>
            <a:br>
              <a:rPr b="0" i="0" lang="en-IN" sz="1800" u="none" cap="none" strike="noStrike">
                <a:solidFill>
                  <a:srgbClr val="000000"/>
                </a:solidFill>
                <a:highlight>
                  <a:srgbClr val="D9D9D9"/>
                </a:highlight>
                <a:latin typeface="Arial"/>
                <a:ea typeface="Arial"/>
                <a:cs typeface="Arial"/>
                <a:sym typeface="Arial"/>
              </a:rPr>
            </a:br>
            <a:endParaRPr b="0" i="0" sz="1800" u="none" cap="none" strike="noStrike">
              <a:solidFill>
                <a:srgbClr val="000000"/>
              </a:solidFill>
              <a:highlight>
                <a:srgbClr val="D9D9D9"/>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FFFBF0"/>
                </a:solidFill>
                <a:latin typeface="Times New Roman"/>
                <a:ea typeface="Times New Roman"/>
                <a:cs typeface="Times New Roman"/>
                <a:sym typeface="Times New Roman"/>
              </a:rPr>
              <a:t>in</a:t>
            </a:r>
            <a:br>
              <a:rPr b="0" i="0" lang="en-IN" sz="1800" u="none" cap="none" strike="noStrike">
                <a:solidFill>
                  <a:srgbClr val="000000"/>
                </a:solidFill>
                <a:latin typeface="Arial"/>
                <a:ea typeface="Arial"/>
                <a:cs typeface="Arial"/>
                <a:sym typeface="Arial"/>
              </a:rPr>
            </a:br>
            <a:r>
              <a:rPr b="1" i="0" lang="en-IN" sz="1800" u="none" cap="none" strike="noStrike">
                <a:solidFill>
                  <a:srgbClr val="FFFBF0"/>
                </a:solidFill>
                <a:latin typeface="Times New Roman"/>
                <a:ea typeface="Times New Roman"/>
                <a:cs typeface="Times New Roman"/>
                <a:sym typeface="Times New Roman"/>
              </a:rPr>
              <a:t>INFORMATION TECHNOLOGY</a:t>
            </a:r>
            <a:br>
              <a:rPr b="0" i="0" lang="en-IN" sz="1800" u="none" cap="none" strike="noStrike">
                <a:solidFill>
                  <a:srgbClr val="000000"/>
                </a:solidFill>
                <a:latin typeface="Arial"/>
                <a:ea typeface="Arial"/>
                <a:cs typeface="Arial"/>
                <a:sym typeface="Arial"/>
              </a:rPr>
            </a:br>
            <a:r>
              <a:rPr b="0" i="0" lang="en-IN" sz="1800" u="none" cap="none" strike="noStrike">
                <a:solidFill>
                  <a:srgbClr val="FFFBF0"/>
                </a:solidFill>
                <a:latin typeface="Times New Roman"/>
                <a:ea typeface="Times New Roman"/>
                <a:cs typeface="Times New Roman"/>
                <a:sym typeface="Times New Roman"/>
              </a:rPr>
              <a:t>By</a:t>
            </a:r>
            <a:br>
              <a:rPr b="0" i="0" lang="en-IN" sz="1800" u="none" cap="none" strike="noStrike">
                <a:solidFill>
                  <a:srgbClr val="000000"/>
                </a:solidFill>
                <a:latin typeface="Arial"/>
                <a:ea typeface="Arial"/>
                <a:cs typeface="Arial"/>
                <a:sym typeface="Arial"/>
              </a:rPr>
            </a:br>
            <a:r>
              <a:rPr lang="en-IN" sz="1800">
                <a:solidFill>
                  <a:srgbClr val="FFFBF0"/>
                </a:solidFill>
                <a:latin typeface="Times New Roman"/>
                <a:ea typeface="Times New Roman"/>
                <a:cs typeface="Times New Roman"/>
                <a:sym typeface="Times New Roman"/>
              </a:rPr>
              <a:t>Dhruva Mhatre</a:t>
            </a:r>
            <a:r>
              <a:rPr b="0" i="0" lang="en-IN" sz="1800" u="none" cap="none" strike="noStrike">
                <a:solidFill>
                  <a:srgbClr val="FFFBF0"/>
                </a:solidFill>
                <a:latin typeface="Times New Roman"/>
                <a:ea typeface="Times New Roman"/>
                <a:cs typeface="Times New Roman"/>
                <a:sym typeface="Times New Roman"/>
              </a:rPr>
              <a:t>(181040</a:t>
            </a:r>
            <a:r>
              <a:rPr lang="en-IN" sz="1800">
                <a:solidFill>
                  <a:srgbClr val="FFFBF0"/>
                </a:solidFill>
                <a:latin typeface="Times New Roman"/>
                <a:ea typeface="Times New Roman"/>
                <a:cs typeface="Times New Roman"/>
                <a:sym typeface="Times New Roman"/>
              </a:rPr>
              <a:t>45</a:t>
            </a:r>
            <a:r>
              <a:rPr b="0" i="0" lang="en-IN" sz="1800" u="none" cap="none" strike="noStrike">
                <a:solidFill>
                  <a:srgbClr val="FFFBF0"/>
                </a:solidFill>
                <a:latin typeface="Times New Roman"/>
                <a:ea typeface="Times New Roman"/>
                <a:cs typeface="Times New Roman"/>
                <a:sym typeface="Times New Roman"/>
              </a:rPr>
              <a:t>)</a:t>
            </a:r>
            <a:br>
              <a:rPr b="0" i="0" lang="en-IN" sz="1800" u="none" cap="none" strike="noStrike">
                <a:solidFill>
                  <a:srgbClr val="000000"/>
                </a:solidFill>
                <a:latin typeface="Arial"/>
                <a:ea typeface="Arial"/>
                <a:cs typeface="Arial"/>
                <a:sym typeface="Arial"/>
              </a:rPr>
            </a:br>
            <a:r>
              <a:rPr lang="en-IN" sz="1800">
                <a:solidFill>
                  <a:srgbClr val="FFFBF0"/>
                </a:solidFill>
                <a:latin typeface="Times New Roman"/>
                <a:ea typeface="Times New Roman"/>
                <a:cs typeface="Times New Roman"/>
                <a:sym typeface="Times New Roman"/>
              </a:rPr>
              <a:t>Chirag Jain</a:t>
            </a:r>
            <a:r>
              <a:rPr b="0" i="0" lang="en-IN" sz="1800" u="none" cap="none" strike="noStrike">
                <a:solidFill>
                  <a:srgbClr val="FFFBF0"/>
                </a:solidFill>
                <a:latin typeface="Times New Roman"/>
                <a:ea typeface="Times New Roman"/>
                <a:cs typeface="Times New Roman"/>
                <a:sym typeface="Times New Roman"/>
              </a:rPr>
              <a:t>(181040</a:t>
            </a:r>
            <a:r>
              <a:rPr lang="en-IN" sz="1800">
                <a:solidFill>
                  <a:srgbClr val="FFFBF0"/>
                </a:solidFill>
                <a:latin typeface="Times New Roman"/>
                <a:ea typeface="Times New Roman"/>
                <a:cs typeface="Times New Roman"/>
                <a:sym typeface="Times New Roman"/>
              </a:rPr>
              <a:t>02</a:t>
            </a:r>
            <a:r>
              <a:rPr b="0" i="0" lang="en-IN" sz="1800" u="none" cap="none" strike="noStrike">
                <a:solidFill>
                  <a:srgbClr val="FFFBF0"/>
                </a:solidFill>
                <a:latin typeface="Times New Roman"/>
                <a:ea typeface="Times New Roman"/>
                <a:cs typeface="Times New Roman"/>
                <a:sym typeface="Times New Roman"/>
              </a:rPr>
              <a:t>)</a:t>
            </a:r>
            <a:br>
              <a:rPr b="0" i="0" lang="en-IN" sz="1800" u="none" cap="none" strike="noStrike">
                <a:solidFill>
                  <a:srgbClr val="000000"/>
                </a:solidFill>
                <a:latin typeface="Arial"/>
                <a:ea typeface="Arial"/>
                <a:cs typeface="Arial"/>
                <a:sym typeface="Arial"/>
              </a:rPr>
            </a:br>
            <a:r>
              <a:rPr lang="en-IN" sz="1800">
                <a:solidFill>
                  <a:srgbClr val="FFFBF0"/>
                </a:solidFill>
                <a:latin typeface="Times New Roman"/>
                <a:ea typeface="Times New Roman"/>
                <a:cs typeface="Times New Roman"/>
                <a:sym typeface="Times New Roman"/>
              </a:rPr>
              <a:t>Prem Vispute</a:t>
            </a:r>
            <a:r>
              <a:rPr b="0" i="0" lang="en-IN" sz="1800" u="none" cap="none" strike="noStrike">
                <a:solidFill>
                  <a:srgbClr val="FFFBF0"/>
                </a:solidFill>
                <a:latin typeface="Times New Roman"/>
                <a:ea typeface="Times New Roman"/>
                <a:cs typeface="Times New Roman"/>
                <a:sym typeface="Times New Roman"/>
              </a:rPr>
              <a:t>(181040</a:t>
            </a:r>
            <a:r>
              <a:rPr lang="en-IN" sz="1800">
                <a:solidFill>
                  <a:srgbClr val="FFFBF0"/>
                </a:solidFill>
                <a:latin typeface="Times New Roman"/>
                <a:ea typeface="Times New Roman"/>
                <a:cs typeface="Times New Roman"/>
                <a:sym typeface="Times New Roman"/>
              </a:rPr>
              <a:t>59</a:t>
            </a:r>
            <a:r>
              <a:rPr b="0" i="0" lang="en-IN" sz="1800" u="none" cap="none" strike="noStrike">
                <a:solidFill>
                  <a:srgbClr val="FFFBF0"/>
                </a:solidFill>
                <a:latin typeface="Times New Roman"/>
                <a:ea typeface="Times New Roman"/>
                <a:cs typeface="Times New Roman"/>
                <a:sym typeface="Times New Roman"/>
              </a:rPr>
              <a:t>)</a:t>
            </a:r>
            <a:br>
              <a:rPr b="0" i="0" lang="en-IN" sz="1800" u="none" cap="none" strike="noStrike">
                <a:solidFill>
                  <a:srgbClr val="000000"/>
                </a:solidFill>
                <a:latin typeface="Arial"/>
                <a:ea typeface="Arial"/>
                <a:cs typeface="Arial"/>
                <a:sym typeface="Arial"/>
              </a:rPr>
            </a:br>
            <a:br>
              <a:rPr b="0" i="0" lang="en-IN" sz="1800" u="none" cap="none" strike="noStrike">
                <a:solidFill>
                  <a:srgbClr val="000000"/>
                </a:solidFill>
                <a:latin typeface="Arial"/>
                <a:ea typeface="Arial"/>
                <a:cs typeface="Arial"/>
                <a:sym typeface="Arial"/>
              </a:rPr>
            </a:br>
            <a:r>
              <a:rPr b="0" i="0" lang="en-IN" sz="1800" u="none" cap="none" strike="noStrike">
                <a:solidFill>
                  <a:srgbClr val="FFFBF0"/>
                </a:solidFill>
                <a:latin typeface="Times New Roman"/>
                <a:ea typeface="Times New Roman"/>
                <a:cs typeface="Times New Roman"/>
                <a:sym typeface="Times New Roman"/>
              </a:rPr>
              <a:t>Under the Guidance of</a:t>
            </a:r>
            <a:br>
              <a:rPr b="0" i="0" lang="en-IN" sz="1800" u="none" cap="none" strike="noStrike">
                <a:solidFill>
                  <a:srgbClr val="000000"/>
                </a:solidFill>
                <a:latin typeface="Arial"/>
                <a:ea typeface="Arial"/>
                <a:cs typeface="Arial"/>
                <a:sym typeface="Arial"/>
              </a:rPr>
            </a:br>
            <a:r>
              <a:rPr lang="en-IN" sz="1800">
                <a:solidFill>
                  <a:srgbClr val="FFFBF0"/>
                </a:solidFill>
                <a:latin typeface="Times New Roman"/>
                <a:ea typeface="Times New Roman"/>
                <a:cs typeface="Times New Roman"/>
                <a:sym typeface="Times New Roman"/>
              </a:rPr>
              <a:t>Prof. Kiran Deshpande</a:t>
            </a:r>
            <a:endParaRPr sz="1800">
              <a:solidFill>
                <a:srgbClr val="FFFBF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lang="en-IN" sz="1800">
                <a:solidFill>
                  <a:srgbClr val="FFFBF0"/>
                </a:solidFill>
                <a:latin typeface="Times New Roman"/>
                <a:ea typeface="Times New Roman"/>
                <a:cs typeface="Times New Roman"/>
                <a:sym typeface="Times New Roman"/>
              </a:rPr>
              <a:t>Prof. Kaushiki Upadhyaya</a:t>
            </a:r>
            <a:endParaRPr sz="1800">
              <a:solidFill>
                <a:srgbClr val="FFFBF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sz="1800">
              <a:solidFill>
                <a:srgbClr val="FFFBF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FFFBF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jjj</a:t>
            </a:r>
            <a:br>
              <a:rPr b="0" i="0" lang="en-IN" sz="1800" u="none" cap="none" strike="noStrike">
                <a:solidFill>
                  <a:srgbClr val="000000"/>
                </a:solidFill>
                <a:latin typeface="Arial"/>
                <a:ea typeface="Arial"/>
                <a:cs typeface="Arial"/>
                <a:sym typeface="Arial"/>
              </a:rPr>
            </a:br>
            <a:br>
              <a:rPr b="0" i="0" lang="en-IN" sz="1800" u="none" cap="none" strike="noStrike">
                <a:solidFill>
                  <a:srgbClr val="000000"/>
                </a:solidFill>
                <a:latin typeface="Arial"/>
                <a:ea typeface="Arial"/>
                <a:cs typeface="Arial"/>
                <a:sym typeface="Arial"/>
              </a:rPr>
            </a:br>
            <a:r>
              <a:rPr b="0" i="0" lang="en-IN" sz="1800" u="none" cap="none" strike="noStrike">
                <a:solidFill>
                  <a:srgbClr val="000000"/>
                </a:solidFill>
                <a:latin typeface="Arial"/>
                <a:ea typeface="Arial"/>
                <a:cs typeface="Arial"/>
                <a:sym typeface="Arial"/>
              </a:rPr>
              <a:t> </a:t>
            </a:r>
            <a:br>
              <a:rPr b="0" i="0" lang="en-IN" sz="1800" u="none" cap="none" strike="noStrike">
                <a:solidFill>
                  <a:srgbClr val="000000"/>
                </a:solidFill>
                <a:latin typeface="Arial"/>
                <a:ea typeface="Arial"/>
                <a:cs typeface="Arial"/>
                <a:sym typeface="Arial"/>
              </a:rPr>
            </a:br>
            <a:br>
              <a:rPr b="0" i="0" lang="en-IN" sz="1800" u="none" cap="none" strike="noStrike">
                <a:solidFill>
                  <a:srgbClr val="000000"/>
                </a:solidFill>
                <a:latin typeface="Arial"/>
                <a:ea typeface="Arial"/>
                <a:cs typeface="Arial"/>
                <a:sym typeface="Arial"/>
              </a:rPr>
            </a:br>
            <a:br>
              <a:rPr b="0" i="0" lang="en-IN"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6"/>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IN" sz="3000" u="none" cap="none" strike="noStrike">
                <a:solidFill>
                  <a:srgbClr val="000000"/>
                </a:solidFill>
                <a:latin typeface="Times New Roman"/>
                <a:ea typeface="Times New Roman"/>
                <a:cs typeface="Times New Roman"/>
                <a:sym typeface="Times New Roman"/>
              </a:rPr>
              <a:t>5. Result</a:t>
            </a:r>
            <a:endParaRPr b="0" i="0" sz="3000" u="none" cap="none" strike="noStrike">
              <a:solidFill>
                <a:srgbClr val="000000"/>
              </a:solidFill>
              <a:latin typeface="Arial"/>
              <a:ea typeface="Arial"/>
              <a:cs typeface="Arial"/>
              <a:sym typeface="Arial"/>
            </a:endParaRPr>
          </a:p>
        </p:txBody>
      </p:sp>
      <p:sp>
        <p:nvSpPr>
          <p:cNvPr id="235" name="Google Shape;235;p46"/>
          <p:cNvSpPr/>
          <p:nvPr/>
        </p:nvSpPr>
        <p:spPr>
          <a:xfrm>
            <a:off x="311760" y="1171440"/>
            <a:ext cx="8519700" cy="3396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Old Standard TT"/>
              <a:buChar char="●"/>
            </a:pPr>
            <a:r>
              <a:rPr b="0" i="0" lang="en-IN" sz="1800" u="none" cap="none" strike="noStrike">
                <a:solidFill>
                  <a:schemeClr val="dk1"/>
                </a:solidFill>
                <a:latin typeface="Old Standard TT"/>
                <a:ea typeface="Old Standard TT"/>
                <a:cs typeface="Old Standard TT"/>
                <a:sym typeface="Old Standard TT"/>
              </a:rPr>
              <a:t>We have created a model which </a:t>
            </a:r>
            <a:r>
              <a:rPr lang="en-IN" sz="1800">
                <a:solidFill>
                  <a:schemeClr val="dk1"/>
                </a:solidFill>
                <a:latin typeface="Old Standard TT"/>
                <a:ea typeface="Old Standard TT"/>
                <a:cs typeface="Old Standard TT"/>
                <a:sym typeface="Old Standard TT"/>
              </a:rPr>
              <a:t>embeds qr code into a image using </a:t>
            </a:r>
            <a:r>
              <a:rPr lang="en-IN" sz="1800">
                <a:solidFill>
                  <a:schemeClr val="dk1"/>
                </a:solidFill>
                <a:latin typeface="Old Standard TT"/>
                <a:ea typeface="Old Standard TT"/>
                <a:cs typeface="Old Standard TT"/>
                <a:sym typeface="Old Standard TT"/>
              </a:rPr>
              <a:t>convolutional</a:t>
            </a:r>
            <a:r>
              <a:rPr lang="en-IN" sz="1800">
                <a:solidFill>
                  <a:schemeClr val="dk1"/>
                </a:solidFill>
                <a:latin typeface="Old Standard TT"/>
                <a:ea typeface="Old Standard TT"/>
                <a:cs typeface="Old Standard TT"/>
                <a:sym typeface="Old Standard TT"/>
              </a:rPr>
              <a:t> neural networks.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7"/>
          <p:cNvSpPr/>
          <p:nvPr/>
        </p:nvSpPr>
        <p:spPr>
          <a:xfrm>
            <a:off x="512640" y="1893240"/>
            <a:ext cx="8118000" cy="152208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Clr>
                <a:srgbClr val="000000"/>
              </a:buClr>
              <a:buSzPts val="4200"/>
              <a:buFont typeface="Arial"/>
              <a:buNone/>
            </a:pPr>
            <a:r>
              <a:rPr b="1" i="0" lang="en-IN" sz="4200" u="none" cap="none" strike="noStrike">
                <a:solidFill>
                  <a:srgbClr val="FFFBF0"/>
                </a:solidFill>
                <a:latin typeface="Old Standard TT"/>
                <a:ea typeface="Old Standard TT"/>
                <a:cs typeface="Old Standard TT"/>
                <a:sym typeface="Old Standard TT"/>
              </a:rPr>
              <a:t>6. Conclusion and Future Scope</a:t>
            </a:r>
            <a:endParaRPr b="0" i="0" sz="4200" u="none" cap="none" strike="noStrike">
              <a:solidFill>
                <a:srgbClr val="000000"/>
              </a:solidFill>
              <a:latin typeface="Arial"/>
              <a:ea typeface="Arial"/>
              <a:cs typeface="Arial"/>
              <a:sym typeface="Arial"/>
            </a:endParaRPr>
          </a:p>
        </p:txBody>
      </p:sp>
      <p:sp>
        <p:nvSpPr>
          <p:cNvPr id="241" name="Google Shape;241;p47"/>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8"/>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IN" sz="3000" u="none" cap="none" strike="noStrike">
                <a:solidFill>
                  <a:srgbClr val="000000"/>
                </a:solidFill>
                <a:latin typeface="Times New Roman"/>
                <a:ea typeface="Times New Roman"/>
                <a:cs typeface="Times New Roman"/>
                <a:sym typeface="Times New Roman"/>
              </a:rPr>
              <a:t>6.1 Conclusion</a:t>
            </a:r>
            <a:endParaRPr b="0" i="0" sz="3000" u="none" cap="none" strike="noStrike">
              <a:solidFill>
                <a:srgbClr val="000000"/>
              </a:solidFill>
              <a:latin typeface="Arial"/>
              <a:ea typeface="Arial"/>
              <a:cs typeface="Arial"/>
              <a:sym typeface="Arial"/>
            </a:endParaRPr>
          </a:p>
        </p:txBody>
      </p:sp>
      <p:sp>
        <p:nvSpPr>
          <p:cNvPr id="247" name="Google Shape;247;p48"/>
          <p:cNvSpPr/>
          <p:nvPr/>
        </p:nvSpPr>
        <p:spPr>
          <a:xfrm>
            <a:off x="311760" y="1171440"/>
            <a:ext cx="8519700" cy="3396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This projects provides an adequate data hiding mechanism for protecting this sensitive data</a:t>
            </a:r>
            <a:r>
              <a:rPr b="0" i="0" lang="en-IN" sz="1800" u="none" cap="none" strike="noStrike">
                <a:solidFill>
                  <a:schemeClr val="dk1"/>
                </a:solidFill>
                <a:latin typeface="Old Standard TT"/>
                <a:ea typeface="Old Standard TT"/>
                <a:cs typeface="Old Standard TT"/>
                <a:sym typeface="Old Standard TT"/>
              </a:rPr>
              <a:t>. Here we are achieving data security by generating a QR code consisting of the user’s information, and then we will embed the generated QR are into the user’s image such that the very existence of the QR will be unknown, i.e., the QR code will be invisible to the naked eyes</a:t>
            </a:r>
            <a:endParaRPr b="0" i="0" sz="1800" u="none" cap="none" strike="noStrike">
              <a:solidFill>
                <a:schemeClr val="dk1"/>
              </a:solidFill>
              <a:latin typeface="Old Standard TT"/>
              <a:ea typeface="Old Standard TT"/>
              <a:cs typeface="Old Standard TT"/>
              <a:sym typeface="Old Standard TT"/>
            </a:endParaRPr>
          </a:p>
          <a:p>
            <a:pPr indent="0" lvl="0" marL="457200" marR="0" rtl="0" algn="l">
              <a:lnSpc>
                <a:spcPct val="115000"/>
              </a:lnSpc>
              <a:spcBef>
                <a:spcPts val="0"/>
              </a:spcBef>
              <a:spcAft>
                <a:spcPts val="0"/>
              </a:spcAft>
              <a:buNone/>
            </a:pPr>
            <a:r>
              <a:t/>
            </a:r>
            <a:endParaRPr b="0" i="0" sz="1800" u="none" cap="none" strike="noStrike">
              <a:solidFill>
                <a:schemeClr val="dk1"/>
              </a:solidFill>
              <a:latin typeface="Old Standard TT"/>
              <a:ea typeface="Old Standard TT"/>
              <a:cs typeface="Old Standard TT"/>
              <a:sym typeface="Old Standard TT"/>
            </a:endParaRPr>
          </a:p>
          <a:p>
            <a:pPr indent="-227879" lvl="0" marL="457200" marR="0" rtl="0" algn="l">
              <a:lnSpc>
                <a:spcPct val="115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9"/>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IN" sz="3000" u="none" cap="none" strike="noStrike">
                <a:solidFill>
                  <a:srgbClr val="000000"/>
                </a:solidFill>
                <a:latin typeface="Times New Roman"/>
                <a:ea typeface="Times New Roman"/>
                <a:cs typeface="Times New Roman"/>
                <a:sym typeface="Times New Roman"/>
              </a:rPr>
              <a:t>6.2 Future Scope</a:t>
            </a:r>
            <a:endParaRPr b="0" i="0" sz="3000" u="none" cap="none" strike="noStrike">
              <a:solidFill>
                <a:srgbClr val="000000"/>
              </a:solidFill>
              <a:latin typeface="Arial"/>
              <a:ea typeface="Arial"/>
              <a:cs typeface="Arial"/>
              <a:sym typeface="Arial"/>
            </a:endParaRPr>
          </a:p>
        </p:txBody>
      </p:sp>
      <p:sp>
        <p:nvSpPr>
          <p:cNvPr id="253" name="Google Shape;253;p49"/>
          <p:cNvSpPr/>
          <p:nvPr/>
        </p:nvSpPr>
        <p:spPr>
          <a:xfrm>
            <a:off x="311750" y="367402"/>
            <a:ext cx="8519700" cy="4200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Can be applied in attendance system for institution.</a:t>
            </a:r>
            <a:endParaRPr b="0" i="0" sz="1800" u="none" cap="none" strike="noStrike">
              <a:solidFill>
                <a:schemeClr val="dk1"/>
              </a:solidFill>
              <a:latin typeface="Old Standard TT"/>
              <a:ea typeface="Old Standard TT"/>
              <a:cs typeface="Old Standard TT"/>
              <a:sym typeface="Old Standard TT"/>
            </a:endParaRPr>
          </a:p>
          <a:p>
            <a:pPr indent="-342900" lvl="0" marL="457200" marR="0" rtl="0" algn="l">
              <a:lnSpc>
                <a:spcPct val="115000"/>
              </a:lnSpc>
              <a:spcBef>
                <a:spcPts val="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Can be applied for ticketing system for railways, buses, etc</a:t>
            </a:r>
            <a:r>
              <a:rPr b="0" i="0" lang="en-IN" sz="1800" u="none" cap="none" strike="noStrike">
                <a:solidFill>
                  <a:schemeClr val="dk1"/>
                </a:solidFill>
                <a:latin typeface="Old Standard TT"/>
                <a:ea typeface="Old Standard TT"/>
                <a:cs typeface="Old Standard TT"/>
                <a:sym typeface="Old Standard TT"/>
              </a:rPr>
              <a:t>.</a:t>
            </a:r>
            <a:endParaRPr b="0" i="0" sz="1800" u="none" cap="none" strike="noStrike">
              <a:solidFill>
                <a:schemeClr val="dk1"/>
              </a:solidFill>
              <a:latin typeface="Old Standard TT"/>
              <a:ea typeface="Old Standard TT"/>
              <a:cs typeface="Old Standard TT"/>
              <a:sym typeface="Old Standard TT"/>
            </a:endParaRPr>
          </a:p>
          <a:p>
            <a:pPr indent="0" lvl="0" marL="457200" marR="0" rtl="0" algn="l">
              <a:lnSpc>
                <a:spcPct val="115000"/>
              </a:lnSpc>
              <a:spcBef>
                <a:spcPts val="0"/>
              </a:spcBef>
              <a:spcAft>
                <a:spcPts val="0"/>
              </a:spcAft>
              <a:buNone/>
            </a:pPr>
            <a:r>
              <a:t/>
            </a:r>
            <a:endParaRPr b="0" i="0" sz="1800" u="none" cap="none" strike="noStrike">
              <a:solidFill>
                <a:schemeClr val="dk1"/>
              </a:solidFill>
              <a:latin typeface="Old Standard TT"/>
              <a:ea typeface="Old Standard TT"/>
              <a:cs typeface="Old Standard TT"/>
              <a:sym typeface="Old Standard TT"/>
            </a:endParaRPr>
          </a:p>
          <a:p>
            <a:pPr indent="-227878" lvl="0" marL="457200" marR="0" rtl="0" algn="l">
              <a:lnSpc>
                <a:spcPct val="115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0"/>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IN" sz="3000" u="none" cap="none" strike="noStrike">
                <a:solidFill>
                  <a:srgbClr val="000000"/>
                </a:solidFill>
                <a:latin typeface="Times New Roman"/>
                <a:ea typeface="Times New Roman"/>
                <a:cs typeface="Times New Roman"/>
                <a:sym typeface="Times New Roman"/>
              </a:rPr>
              <a:t> References</a:t>
            </a:r>
            <a:endParaRPr b="0" i="0" sz="3000" u="none" cap="none" strike="noStrike">
              <a:solidFill>
                <a:srgbClr val="000000"/>
              </a:solidFill>
              <a:latin typeface="Arial"/>
              <a:ea typeface="Arial"/>
              <a:cs typeface="Arial"/>
              <a:sym typeface="Arial"/>
            </a:endParaRPr>
          </a:p>
        </p:txBody>
      </p:sp>
      <p:sp>
        <p:nvSpPr>
          <p:cNvPr id="259" name="Google Shape;259;p50"/>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42360" lvl="0" marL="457200" marR="0" rtl="0" algn="l">
              <a:lnSpc>
                <a:spcPct val="115000"/>
              </a:lnSpc>
              <a:spcBef>
                <a:spcPts val="0"/>
              </a:spcBef>
              <a:spcAft>
                <a:spcPts val="0"/>
              </a:spcAft>
              <a:buClr>
                <a:srgbClr val="000000"/>
              </a:buClr>
              <a:buSzPts val="1800"/>
              <a:buFont typeface="Old Standard TT"/>
              <a:buChar char="●"/>
            </a:pPr>
            <a:r>
              <a:rPr lang="en-IN" sz="1200">
                <a:solidFill>
                  <a:schemeClr val="dk1"/>
                </a:solidFill>
                <a:latin typeface="Times New Roman"/>
                <a:ea typeface="Times New Roman"/>
                <a:cs typeface="Times New Roman"/>
                <a:sym typeface="Times New Roman"/>
              </a:rPr>
              <a:t>K. Yamauchi and H. Kobayashi, ”Invisible QR Code Generator Using Convolutional Neural Network,” IECON 2020 The 46th Annual Conference of the IEEE Industrial Electronics Society, 2020</a:t>
            </a: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342360" lvl="0" marL="457200" marR="0" rtl="0" algn="l">
              <a:lnSpc>
                <a:spcPct val="115000"/>
              </a:lnSpc>
              <a:spcBef>
                <a:spcPts val="0"/>
              </a:spcBef>
              <a:spcAft>
                <a:spcPts val="0"/>
              </a:spcAft>
              <a:buClr>
                <a:srgbClr val="000000"/>
              </a:buClr>
              <a:buSzPts val="1800"/>
              <a:buFont typeface="Arial"/>
              <a:buChar char="●"/>
            </a:pPr>
            <a:r>
              <a:rPr lang="en-IN" sz="1200">
                <a:solidFill>
                  <a:schemeClr val="dk1"/>
                </a:solidFill>
                <a:latin typeface="Times New Roman"/>
                <a:ea typeface="Times New Roman"/>
                <a:cs typeface="Times New Roman"/>
                <a:sym typeface="Times New Roman"/>
              </a:rPr>
              <a:t>S. Albawi, T. A. Mohammed and S. Al-Zawi, ”Understanding of a convolutional neural network,” 2017 International Conference on Engineering and Technology (ICET), 2017</a:t>
            </a:r>
            <a:endParaRPr b="0" i="0" sz="1800" u="none" cap="none" strike="noStrike">
              <a:solidFill>
                <a:srgbClr val="000000"/>
              </a:solidFill>
              <a:latin typeface="Arial"/>
              <a:ea typeface="Arial"/>
              <a:cs typeface="Arial"/>
              <a:sym typeface="Arial"/>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200">
                <a:solidFill>
                  <a:schemeClr val="dk1"/>
                </a:solidFill>
                <a:latin typeface="Times New Roman"/>
                <a:ea typeface="Times New Roman"/>
                <a:cs typeface="Times New Roman"/>
                <a:sym typeface="Times New Roman"/>
              </a:rPr>
              <a:t> Krenn, Robert. ”Steganography and steganalysis.” (2004): 2007</a:t>
            </a:r>
            <a:r>
              <a:rPr b="0" i="0" lang="en-IN" sz="1200" u="none" cap="none" strike="noStrike">
                <a:solidFill>
                  <a:schemeClr val="dk1"/>
                </a:solidFill>
                <a:latin typeface="Times New Roman"/>
                <a:ea typeface="Times New Roman"/>
                <a:cs typeface="Times New Roman"/>
                <a:sym typeface="Times New Roman"/>
              </a:rPr>
              <a:t>.</a:t>
            </a: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22788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1"/>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IN" sz="3000" u="none" cap="none" strike="noStrike">
                <a:solidFill>
                  <a:srgbClr val="000000"/>
                </a:solidFill>
                <a:latin typeface="Old Standard TT"/>
                <a:ea typeface="Old Standard TT"/>
                <a:cs typeface="Old Standard TT"/>
                <a:sym typeface="Old Standard TT"/>
              </a:rPr>
              <a:t>Paper Publication</a:t>
            </a:r>
            <a:endParaRPr b="0" i="0" sz="3000" u="none" cap="none" strike="noStrike">
              <a:solidFill>
                <a:srgbClr val="000000"/>
              </a:solidFill>
              <a:latin typeface="Arial"/>
              <a:ea typeface="Arial"/>
              <a:cs typeface="Arial"/>
              <a:sym typeface="Arial"/>
            </a:endParaRPr>
          </a:p>
        </p:txBody>
      </p:sp>
      <p:sp>
        <p:nvSpPr>
          <p:cNvPr id="265" name="Google Shape;265;p51"/>
          <p:cNvSpPr/>
          <p:nvPr/>
        </p:nvSpPr>
        <p:spPr>
          <a:xfrm>
            <a:off x="311750" y="99301"/>
            <a:ext cx="8519700" cy="3137700"/>
          </a:xfrm>
          <a:prstGeom prst="rect">
            <a:avLst/>
          </a:prstGeom>
          <a:noFill/>
          <a:ln>
            <a:noFill/>
          </a:ln>
        </p:spPr>
        <p:txBody>
          <a:bodyPr anchorCtr="0" anchor="ctr" bIns="91425" lIns="91425" spcFirstLastPara="1" rIns="91425" wrap="square" tIns="91425">
            <a:noAutofit/>
          </a:bodyPr>
          <a:lstStyle/>
          <a:p>
            <a:pPr indent="-342900" lvl="0" marL="342900" rtl="0" algn="l">
              <a:lnSpc>
                <a:spcPct val="93000"/>
              </a:lnSpc>
              <a:spcBef>
                <a:spcPts val="0"/>
              </a:spcBef>
              <a:spcAft>
                <a:spcPts val="0"/>
              </a:spcAft>
              <a:buClr>
                <a:schemeClr val="dk1"/>
              </a:buClr>
              <a:buSzPts val="2200"/>
              <a:buFont typeface="Times New Roman"/>
              <a:buAutoNum type="arabicPeriod"/>
            </a:pPr>
            <a:r>
              <a:rPr lang="en-IN" sz="2200">
                <a:solidFill>
                  <a:schemeClr val="dk1"/>
                </a:solidFill>
                <a:latin typeface="Times New Roman"/>
                <a:ea typeface="Times New Roman"/>
                <a:cs typeface="Times New Roman"/>
                <a:sym typeface="Times New Roman"/>
              </a:rPr>
              <a:t>International Conference on Computational Intelligence and Innovative Technologies (ICCIIT – 2022) – Elsevier SSRN series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2"/>
          <p:cNvSpPr/>
          <p:nvPr/>
        </p:nvSpPr>
        <p:spPr>
          <a:xfrm>
            <a:off x="512640" y="1893240"/>
            <a:ext cx="8118000" cy="152208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Clr>
                <a:srgbClr val="000000"/>
              </a:buClr>
              <a:buSzPts val="4200"/>
              <a:buFont typeface="Arial"/>
              <a:buNone/>
            </a:pPr>
            <a:r>
              <a:rPr b="1" i="0" lang="en-IN" sz="4200" u="none" cap="none" strike="noStrike">
                <a:solidFill>
                  <a:srgbClr val="FFFBF0"/>
                </a:solidFill>
                <a:latin typeface="Times New Roman"/>
                <a:ea typeface="Times New Roman"/>
                <a:cs typeface="Times New Roman"/>
                <a:sym typeface="Times New Roman"/>
              </a:rPr>
              <a:t>Thank You</a:t>
            </a:r>
            <a:endParaRPr b="0" i="0" sz="4200" u="none" cap="none" strike="noStrike">
              <a:solidFill>
                <a:srgbClr val="000000"/>
              </a:solidFill>
              <a:latin typeface="Arial"/>
              <a:ea typeface="Arial"/>
              <a:cs typeface="Arial"/>
              <a:sym typeface="Arial"/>
            </a:endParaRPr>
          </a:p>
        </p:txBody>
      </p:sp>
      <p:sp>
        <p:nvSpPr>
          <p:cNvPr id="271" name="Google Shape;271;p52"/>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p:nvPr/>
        </p:nvSpPr>
        <p:spPr>
          <a:xfrm>
            <a:off x="512640" y="1893240"/>
            <a:ext cx="8118000" cy="152208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1" i="0" lang="en-IN" sz="4000" u="none" cap="none" strike="noStrike">
                <a:solidFill>
                  <a:srgbClr val="FFFBF0"/>
                </a:solidFill>
                <a:latin typeface="Times New Roman"/>
                <a:ea typeface="Times New Roman"/>
                <a:cs typeface="Times New Roman"/>
                <a:sym typeface="Times New Roman"/>
              </a:rPr>
              <a:t>1.Project Conception and Initiation</a:t>
            </a:r>
            <a:endParaRPr b="0" i="0" sz="4000" u="none" cap="none" strike="noStrike">
              <a:solidFill>
                <a:srgbClr val="000000"/>
              </a:solidFill>
              <a:latin typeface="Arial"/>
              <a:ea typeface="Arial"/>
              <a:cs typeface="Arial"/>
              <a:sym typeface="Arial"/>
            </a:endParaRPr>
          </a:p>
        </p:txBody>
      </p:sp>
      <p:sp>
        <p:nvSpPr>
          <p:cNvPr id="126" name="Google Shape;126;p29"/>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0" name="Shape 130"/>
        <p:cNvGrpSpPr/>
        <p:nvPr/>
      </p:nvGrpSpPr>
      <p:grpSpPr>
        <a:xfrm>
          <a:off x="0" y="0"/>
          <a:ext cx="0" cy="0"/>
          <a:chOff x="0" y="0"/>
          <a:chExt cx="0" cy="0"/>
        </a:xfrm>
      </p:grpSpPr>
      <p:sp>
        <p:nvSpPr>
          <p:cNvPr id="131" name="Google Shape;131;p30"/>
          <p:cNvSpPr/>
          <p:nvPr/>
        </p:nvSpPr>
        <p:spPr>
          <a:xfrm>
            <a:off x="311760" y="1171440"/>
            <a:ext cx="8519700" cy="3396600"/>
          </a:xfrm>
          <a:prstGeom prst="rect">
            <a:avLst/>
          </a:prstGeom>
          <a:noFill/>
          <a:ln>
            <a:noFill/>
          </a:ln>
        </p:spPr>
        <p:txBody>
          <a:bodyPr anchorCtr="0" anchor="t" bIns="91425" lIns="90000" spcFirstLastPara="1" rIns="90000" wrap="square" tIns="91425">
            <a:noAutofit/>
          </a:bodyPr>
          <a:lstStyle/>
          <a:p>
            <a:pPr indent="-22788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360" lvl="0" marL="457200" marR="0" rtl="0" algn="l">
              <a:lnSpc>
                <a:spcPct val="115000"/>
              </a:lnSpc>
              <a:spcBef>
                <a:spcPts val="0"/>
              </a:spcBef>
              <a:spcAft>
                <a:spcPts val="0"/>
              </a:spcAft>
              <a:buSzPts val="1800"/>
              <a:buFont typeface="Old Standard TT"/>
              <a:buChar char="●"/>
            </a:pPr>
            <a:r>
              <a:rPr lang="en-IN" sz="1800">
                <a:latin typeface="Old Standard TT"/>
                <a:ea typeface="Old Standard TT"/>
                <a:cs typeface="Old Standard TT"/>
                <a:sym typeface="Old Standard TT"/>
              </a:rPr>
              <a:t>This project proposes an approach for obtaining a data hiding mechanism for personal information on ID cards by using user data to develop a QR (Quick Response) code and embedding that QR code into the user image using CNN, making the QR code invisible to the naked eye.</a:t>
            </a:r>
            <a:endParaRPr sz="1800">
              <a:latin typeface="Old Standard TT"/>
              <a:ea typeface="Old Standard TT"/>
              <a:cs typeface="Old Standard TT"/>
              <a:sym typeface="Old Standard TT"/>
            </a:endParaRPr>
          </a:p>
          <a:p>
            <a:pPr indent="0" lvl="0" marL="457200" marR="0" rtl="0" algn="l">
              <a:lnSpc>
                <a:spcPct val="115000"/>
              </a:lnSpc>
              <a:spcBef>
                <a:spcPts val="0"/>
              </a:spcBef>
              <a:spcAft>
                <a:spcPts val="0"/>
              </a:spcAft>
              <a:buNone/>
            </a:pPr>
            <a:r>
              <a:t/>
            </a:r>
            <a:endParaRPr sz="1800">
              <a:latin typeface="Old Standard TT"/>
              <a:ea typeface="Old Standard TT"/>
              <a:cs typeface="Old Standard TT"/>
              <a:sym typeface="Old Standard TT"/>
            </a:endParaRPr>
          </a:p>
          <a:p>
            <a:pPr indent="0" lvl="0" marL="457200" marR="0" rtl="0" algn="l">
              <a:lnSpc>
                <a:spcPct val="115000"/>
              </a:lnSpc>
              <a:spcBef>
                <a:spcPts val="0"/>
              </a:spcBef>
              <a:spcAft>
                <a:spcPts val="0"/>
              </a:spcAft>
              <a:buClr>
                <a:srgbClr val="000000"/>
              </a:buClr>
              <a:buSzPts val="1800"/>
              <a:buFont typeface="Arial"/>
              <a:buNone/>
            </a:pP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22788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2" name="Google Shape;132;p30"/>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IN" sz="3000" u="none" cap="none" strike="noStrike">
                <a:solidFill>
                  <a:srgbClr val="000000"/>
                </a:solidFill>
                <a:latin typeface="Times New Roman"/>
                <a:ea typeface="Times New Roman"/>
                <a:cs typeface="Times New Roman"/>
                <a:sym typeface="Times New Roman"/>
              </a:rPr>
              <a:t>1.1 Abstract</a:t>
            </a:r>
            <a:endParaRPr b="0" i="0" sz="3000" u="none" cap="none" strike="noStrike">
              <a:solidFill>
                <a:srgbClr val="000000"/>
              </a:solidFill>
              <a:latin typeface="Arial"/>
              <a:ea typeface="Arial"/>
              <a:cs typeface="Arial"/>
              <a:sym typeface="Arial"/>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1"/>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IN" sz="3000" u="none" cap="none" strike="noStrike">
                <a:solidFill>
                  <a:srgbClr val="000000"/>
                </a:solidFill>
                <a:latin typeface="Times New Roman"/>
                <a:ea typeface="Times New Roman"/>
                <a:cs typeface="Times New Roman"/>
                <a:sym typeface="Times New Roman"/>
              </a:rPr>
              <a:t>1.2 Objectives</a:t>
            </a:r>
            <a:endParaRPr b="0" i="0" sz="3000" u="none" cap="none" strike="noStrike">
              <a:solidFill>
                <a:srgbClr val="000000"/>
              </a:solidFill>
              <a:latin typeface="Arial"/>
              <a:ea typeface="Arial"/>
              <a:cs typeface="Arial"/>
              <a:sym typeface="Arial"/>
            </a:endParaRPr>
          </a:p>
        </p:txBody>
      </p:sp>
      <p:sp>
        <p:nvSpPr>
          <p:cNvPr id="138" name="Google Shape;138;p31"/>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42360" lvl="0" marL="457200" marR="0" rtl="0" algn="l">
              <a:lnSpc>
                <a:spcPct val="115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To provide data security by data hiding.</a:t>
            </a:r>
            <a:endParaRPr sz="1800">
              <a:latin typeface="Times New Roman"/>
              <a:ea typeface="Times New Roman"/>
              <a:cs typeface="Times New Roman"/>
              <a:sym typeface="Times New Roman"/>
            </a:endParaRPr>
          </a:p>
          <a:p>
            <a:pPr indent="-342360" lvl="0" marL="457200" marR="0" rtl="0" algn="l">
              <a:lnSpc>
                <a:spcPct val="115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To maintain integrity and readability of the ID card by hiding the QR code and  providing necessary information.</a:t>
            </a:r>
            <a:endParaRPr sz="1800">
              <a:latin typeface="Times New Roman"/>
              <a:ea typeface="Times New Roman"/>
              <a:cs typeface="Times New Roman"/>
              <a:sym typeface="Times New Roman"/>
            </a:endParaRPr>
          </a:p>
          <a:p>
            <a:pPr indent="-342360" lvl="0" marL="457200" marR="0" rtl="0" algn="l">
              <a:lnSpc>
                <a:spcPct val="115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To reduce data exposure and security threat.</a:t>
            </a:r>
            <a:endParaRPr sz="1800">
              <a:latin typeface="Times New Roman"/>
              <a:ea typeface="Times New Roman"/>
              <a:cs typeface="Times New Roman"/>
              <a:sym typeface="Times New Roman"/>
            </a:endParaRPr>
          </a:p>
          <a:p>
            <a:pPr indent="-342360" lvl="0" marL="457200" marR="0" rtl="0" algn="l">
              <a:lnSpc>
                <a:spcPct val="115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To develop a QR code generator using pyqrcode module in python.</a:t>
            </a:r>
            <a:endParaRPr sz="1800">
              <a:latin typeface="Times New Roman"/>
              <a:ea typeface="Times New Roman"/>
              <a:cs typeface="Times New Roman"/>
              <a:sym typeface="Times New Roman"/>
            </a:endParaRPr>
          </a:p>
          <a:p>
            <a:pPr indent="-342360" lvl="0" marL="457200" marR="0" rtl="0" algn="l">
              <a:lnSpc>
                <a:spcPct val="115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Embed the QR code generated in the required image using CNN.</a:t>
            </a:r>
            <a:endParaRPr sz="1800">
              <a:latin typeface="Times New Roman"/>
              <a:ea typeface="Times New Roman"/>
              <a:cs typeface="Times New Roman"/>
              <a:sym typeface="Times New Roman"/>
            </a:endParaRPr>
          </a:p>
          <a:p>
            <a:pPr indent="-342360" lvl="0" marL="457200" marR="0" rtl="0" algn="l">
              <a:lnSpc>
                <a:spcPct val="115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Retrieve the embedded QR code from the encoded image.</a:t>
            </a:r>
            <a:endParaRPr sz="1800">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800"/>
              <a:buFont typeface="Arial"/>
              <a:buNone/>
            </a:pPr>
            <a:r>
              <a:rPr b="0" i="0" lang="en-IN"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800"/>
              <a:buFont typeface="Arial"/>
              <a:buNone/>
            </a:pPr>
            <a:r>
              <a:rPr b="0" i="0" lang="en-IN"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800"/>
              <a:buFont typeface="Arial"/>
              <a:buNone/>
            </a:pPr>
            <a:r>
              <a:rPr b="0" i="0" lang="en-IN"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a:p>
            <a:pPr indent="-22788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 name="Shape 142"/>
        <p:cNvGrpSpPr/>
        <p:nvPr/>
      </p:nvGrpSpPr>
      <p:grpSpPr>
        <a:xfrm>
          <a:off x="0" y="0"/>
          <a:ext cx="0" cy="0"/>
          <a:chOff x="0" y="0"/>
          <a:chExt cx="0" cy="0"/>
        </a:xfrm>
      </p:grpSpPr>
      <p:sp>
        <p:nvSpPr>
          <p:cNvPr id="143" name="Google Shape;143;p32"/>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IN" sz="3000" u="none" cap="none" strike="noStrike">
                <a:solidFill>
                  <a:srgbClr val="434343"/>
                </a:solidFill>
                <a:latin typeface="Times New Roman"/>
                <a:ea typeface="Times New Roman"/>
                <a:cs typeface="Times New Roman"/>
                <a:sym typeface="Times New Roman"/>
              </a:rPr>
              <a:t>1.3 Literature Review</a:t>
            </a:r>
            <a:endParaRPr b="0" i="0" sz="3000" u="none" cap="none" strike="noStrike">
              <a:solidFill>
                <a:srgbClr val="000000"/>
              </a:solidFill>
              <a:latin typeface="Arial"/>
              <a:ea typeface="Arial"/>
              <a:cs typeface="Arial"/>
              <a:sym typeface="Arial"/>
            </a:endParaRPr>
          </a:p>
        </p:txBody>
      </p:sp>
      <p:sp>
        <p:nvSpPr>
          <p:cNvPr id="144" name="Google Shape;144;p32"/>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22788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aphicFrame>
        <p:nvGraphicFramePr>
          <p:cNvPr id="145" name="Google Shape;145;p32"/>
          <p:cNvGraphicFramePr/>
          <p:nvPr/>
        </p:nvGraphicFramePr>
        <p:xfrm>
          <a:off x="312125" y="1057325"/>
          <a:ext cx="3000000" cy="3000000"/>
        </p:xfrm>
        <a:graphic>
          <a:graphicData uri="http://schemas.openxmlformats.org/drawingml/2006/table">
            <a:tbl>
              <a:tblPr>
                <a:noFill/>
                <a:tableStyleId>{02594D9E-E0E2-491B-890E-BA6640C8416A}</a:tableStyleId>
              </a:tblPr>
              <a:tblGrid>
                <a:gridCol w="718275"/>
                <a:gridCol w="1777350"/>
                <a:gridCol w="1924150"/>
                <a:gridCol w="1898375"/>
                <a:gridCol w="2201600"/>
              </a:tblGrid>
              <a:tr h="563025">
                <a:tc>
                  <a:txBody>
                    <a:bodyPr/>
                    <a:lstStyle/>
                    <a:p>
                      <a:pPr indent="0" lvl="0" marL="0" rtl="0" algn="l">
                        <a:spcBef>
                          <a:spcPts val="0"/>
                        </a:spcBef>
                        <a:spcAft>
                          <a:spcPts val="0"/>
                        </a:spcAft>
                        <a:buNone/>
                      </a:pPr>
                      <a:r>
                        <a:rPr lang="en-IN"/>
                        <a:t>Sr. No.</a:t>
                      </a:r>
                      <a:endParaRPr/>
                    </a:p>
                  </a:txBody>
                  <a:tcPr marT="91425" marB="91425" marR="91425" marL="91425"/>
                </a:tc>
                <a:tc>
                  <a:txBody>
                    <a:bodyPr/>
                    <a:lstStyle/>
                    <a:p>
                      <a:pPr indent="0" lvl="0" marL="0" rtl="0" algn="l">
                        <a:spcBef>
                          <a:spcPts val="0"/>
                        </a:spcBef>
                        <a:spcAft>
                          <a:spcPts val="0"/>
                        </a:spcAft>
                        <a:buNone/>
                      </a:pPr>
                      <a:r>
                        <a:rPr lang="en-IN"/>
                        <a:t>Authors</a:t>
                      </a:r>
                      <a:endParaRPr/>
                    </a:p>
                  </a:txBody>
                  <a:tcPr marT="91425" marB="91425" marR="91425" marL="91425"/>
                </a:tc>
                <a:tc>
                  <a:txBody>
                    <a:bodyPr/>
                    <a:lstStyle/>
                    <a:p>
                      <a:pPr indent="0" lvl="0" marL="0" rtl="0" algn="l">
                        <a:spcBef>
                          <a:spcPts val="0"/>
                        </a:spcBef>
                        <a:spcAft>
                          <a:spcPts val="0"/>
                        </a:spcAft>
                        <a:buNone/>
                      </a:pPr>
                      <a:r>
                        <a:rPr lang="en-IN"/>
                        <a:t>Paper Title</a:t>
                      </a:r>
                      <a:endParaRPr/>
                    </a:p>
                  </a:txBody>
                  <a:tcPr marT="91425" marB="91425" marR="91425" marL="91425"/>
                </a:tc>
                <a:tc>
                  <a:txBody>
                    <a:bodyPr/>
                    <a:lstStyle/>
                    <a:p>
                      <a:pPr indent="0" lvl="0" marL="0" rtl="0" algn="l">
                        <a:spcBef>
                          <a:spcPts val="0"/>
                        </a:spcBef>
                        <a:spcAft>
                          <a:spcPts val="0"/>
                        </a:spcAft>
                        <a:buNone/>
                      </a:pPr>
                      <a:r>
                        <a:rPr lang="en-IN"/>
                        <a:t>Methodologies</a:t>
                      </a:r>
                      <a:endParaRPr/>
                    </a:p>
                  </a:txBody>
                  <a:tcPr marT="91425" marB="91425" marR="91425" marL="91425"/>
                </a:tc>
                <a:tc>
                  <a:txBody>
                    <a:bodyPr/>
                    <a:lstStyle/>
                    <a:p>
                      <a:pPr indent="0" lvl="0" marL="0" rtl="0" algn="l">
                        <a:spcBef>
                          <a:spcPts val="0"/>
                        </a:spcBef>
                        <a:spcAft>
                          <a:spcPts val="0"/>
                        </a:spcAft>
                        <a:buNone/>
                      </a:pPr>
                      <a:r>
                        <a:rPr lang="en-IN"/>
                        <a:t>Findings</a:t>
                      </a:r>
                      <a:endParaRPr/>
                    </a:p>
                  </a:txBody>
                  <a:tcPr marT="91425" marB="91425" marR="91425" marL="91425"/>
                </a:tc>
              </a:tr>
              <a:tr h="1374975">
                <a:tc>
                  <a:txBody>
                    <a:bodyPr/>
                    <a:lstStyle/>
                    <a:p>
                      <a:pPr indent="0" lvl="0" marL="0" rtl="0" algn="l">
                        <a:spcBef>
                          <a:spcPts val="0"/>
                        </a:spcBef>
                        <a:spcAft>
                          <a:spcPts val="0"/>
                        </a:spcAft>
                        <a:buNone/>
                      </a:pPr>
                      <a:r>
                        <a:rPr lang="en-IN"/>
                        <a:t>1.</a:t>
                      </a:r>
                      <a:endParaRPr/>
                    </a:p>
                  </a:txBody>
                  <a:tcPr marT="91425" marB="91425" marR="91425" marL="91425"/>
                </a:tc>
                <a:tc>
                  <a:txBody>
                    <a:bodyPr/>
                    <a:lstStyle/>
                    <a:p>
                      <a:pPr indent="0" lvl="0" marL="0" rtl="0" algn="l">
                        <a:spcBef>
                          <a:spcPts val="0"/>
                        </a:spcBef>
                        <a:spcAft>
                          <a:spcPts val="0"/>
                        </a:spcAft>
                        <a:buNone/>
                      </a:pPr>
                      <a:r>
                        <a:rPr lang="en-IN"/>
                        <a:t>K. Yamauchi and H. Kobayashi</a:t>
                      </a:r>
                      <a:endParaRPr/>
                    </a:p>
                  </a:txBody>
                  <a:tcPr marT="91425" marB="91425" marR="91425" marL="91425"/>
                </a:tc>
                <a:tc>
                  <a:txBody>
                    <a:bodyPr/>
                    <a:lstStyle/>
                    <a:p>
                      <a:pPr indent="0" lvl="0" marL="0" rtl="0" algn="l">
                        <a:spcBef>
                          <a:spcPts val="0"/>
                        </a:spcBef>
                        <a:spcAft>
                          <a:spcPts val="0"/>
                        </a:spcAft>
                        <a:buNone/>
                      </a:pPr>
                      <a:r>
                        <a:rPr lang="en-IN"/>
                        <a:t>”Invisible QR Code Generator Using Convolutional Neural Network</a:t>
                      </a:r>
                      <a:endParaRPr/>
                    </a:p>
                  </a:txBody>
                  <a:tcPr marT="91425" marB="91425" marR="91425" marL="91425"/>
                </a:tc>
                <a:tc>
                  <a:txBody>
                    <a:bodyPr/>
                    <a:lstStyle/>
                    <a:p>
                      <a:pPr indent="0" lvl="0" marL="0" rtl="0" algn="l">
                        <a:spcBef>
                          <a:spcPts val="0"/>
                        </a:spcBef>
                        <a:spcAft>
                          <a:spcPts val="0"/>
                        </a:spcAft>
                        <a:buNone/>
                      </a:pPr>
                      <a:r>
                        <a:rPr lang="en-IN"/>
                        <a:t>Using Convolutional Neural Networks(CNN), and FC DenseNet for embedding and restoring images</a:t>
                      </a:r>
                      <a:endParaRPr/>
                    </a:p>
                  </a:txBody>
                  <a:tcPr marT="91425" marB="91425" marR="91425" marL="91425"/>
                </a:tc>
                <a:tc>
                  <a:txBody>
                    <a:bodyPr/>
                    <a:lstStyle/>
                    <a:p>
                      <a:pPr indent="0" lvl="0" marL="0" rtl="0" algn="l">
                        <a:spcBef>
                          <a:spcPts val="0"/>
                        </a:spcBef>
                        <a:spcAft>
                          <a:spcPts val="0"/>
                        </a:spcAft>
                        <a:buNone/>
                      </a:pPr>
                      <a:r>
                        <a:rPr lang="en-IN"/>
                        <a:t>This model composes of 2 CNNs and was able to embed and restore </a:t>
                      </a:r>
                      <a:r>
                        <a:rPr lang="en-IN"/>
                        <a:t>arbitrary</a:t>
                      </a:r>
                      <a:r>
                        <a:rPr lang="en-IN"/>
                        <a:t> information in the image.</a:t>
                      </a:r>
                      <a:endParaRPr/>
                    </a:p>
                  </a:txBody>
                  <a:tcPr marT="91425" marB="91425" marR="91425" marL="91425"/>
                </a:tc>
              </a:tr>
              <a:tr h="1724975">
                <a:tc>
                  <a:txBody>
                    <a:bodyPr/>
                    <a:lstStyle/>
                    <a:p>
                      <a:pPr indent="0" lvl="0" marL="0" rtl="0" algn="l">
                        <a:spcBef>
                          <a:spcPts val="0"/>
                        </a:spcBef>
                        <a:spcAft>
                          <a:spcPts val="0"/>
                        </a:spcAft>
                        <a:buNone/>
                      </a:pPr>
                      <a:r>
                        <a:rPr lang="en-IN"/>
                        <a:t>2.</a:t>
                      </a:r>
                      <a:endParaRPr/>
                    </a:p>
                  </a:txBody>
                  <a:tcPr marT="91425" marB="91425" marR="91425" marL="91425"/>
                </a:tc>
                <a:tc>
                  <a:txBody>
                    <a:bodyPr/>
                    <a:lstStyle/>
                    <a:p>
                      <a:pPr indent="0" lvl="0" marL="0" rtl="0" algn="l">
                        <a:spcBef>
                          <a:spcPts val="0"/>
                        </a:spcBef>
                        <a:spcAft>
                          <a:spcPts val="0"/>
                        </a:spcAft>
                        <a:buNone/>
                      </a:pPr>
                      <a:r>
                        <a:rPr lang="en-IN"/>
                        <a:t>Krenn, Robert</a:t>
                      </a:r>
                      <a:endParaRPr/>
                    </a:p>
                  </a:txBody>
                  <a:tcPr marT="91425" marB="91425" marR="91425" marL="91425"/>
                </a:tc>
                <a:tc>
                  <a:txBody>
                    <a:bodyPr/>
                    <a:lstStyle/>
                    <a:p>
                      <a:pPr indent="0" lvl="0" marL="0" rtl="0" algn="l">
                        <a:spcBef>
                          <a:spcPts val="0"/>
                        </a:spcBef>
                        <a:spcAft>
                          <a:spcPts val="0"/>
                        </a:spcAft>
                        <a:buNone/>
                      </a:pPr>
                      <a:r>
                        <a:rPr lang="en-IN"/>
                        <a:t>Steganography and steganalysis</a:t>
                      </a:r>
                      <a:endParaRPr/>
                    </a:p>
                  </a:txBody>
                  <a:tcPr marT="91425" marB="91425" marR="91425" marL="91425"/>
                </a:tc>
                <a:tc>
                  <a:txBody>
                    <a:bodyPr/>
                    <a:lstStyle/>
                    <a:p>
                      <a:pPr indent="0" lvl="0" marL="0" rtl="0" algn="l">
                        <a:spcBef>
                          <a:spcPts val="0"/>
                        </a:spcBef>
                        <a:spcAft>
                          <a:spcPts val="0"/>
                        </a:spcAft>
                        <a:buNone/>
                      </a:pPr>
                      <a:r>
                        <a:rPr lang="en-IN"/>
                        <a:t>Using the concept of image steganography to hide secret image inside a cover image</a:t>
                      </a:r>
                      <a:endParaRPr/>
                    </a:p>
                  </a:txBody>
                  <a:tcPr marT="91425" marB="91425" marR="91425" marL="91425"/>
                </a:tc>
                <a:tc>
                  <a:txBody>
                    <a:bodyPr/>
                    <a:lstStyle/>
                    <a:p>
                      <a:pPr indent="0" lvl="0" marL="0" rtl="0" algn="l">
                        <a:spcBef>
                          <a:spcPts val="0"/>
                        </a:spcBef>
                        <a:spcAft>
                          <a:spcPts val="0"/>
                        </a:spcAft>
                        <a:buNone/>
                      </a:pPr>
                      <a:r>
                        <a:rPr lang="en-IN"/>
                        <a:t>This model </a:t>
                      </a:r>
                      <a:r>
                        <a:rPr lang="en-IN"/>
                        <a:t>involve hiding messages by altering “noisy” areas by using methods like a least-significant bit or LSB, which directly alters the image pixels value</a:t>
                      </a:r>
                      <a:endParaRPr/>
                    </a:p>
                  </a:txBody>
                  <a:tcPr marT="91425" marB="91425" marR="91425" marL="91425"/>
                </a:tc>
              </a:tr>
            </a:tbl>
          </a:graphicData>
        </a:graphic>
      </p:graphicFrame>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3"/>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IN" sz="3000" u="none" cap="none" strike="noStrike">
                <a:solidFill>
                  <a:srgbClr val="000000"/>
                </a:solidFill>
                <a:latin typeface="Times New Roman"/>
                <a:ea typeface="Times New Roman"/>
                <a:cs typeface="Times New Roman"/>
                <a:sym typeface="Times New Roman"/>
              </a:rPr>
              <a:t>1.4 Problem Definition</a:t>
            </a:r>
            <a:endParaRPr b="0" i="0" sz="3000" u="none" cap="none" strike="noStrike">
              <a:solidFill>
                <a:srgbClr val="000000"/>
              </a:solidFill>
              <a:latin typeface="Arial"/>
              <a:ea typeface="Arial"/>
              <a:cs typeface="Arial"/>
              <a:sym typeface="Arial"/>
            </a:endParaRPr>
          </a:p>
        </p:txBody>
      </p:sp>
      <p:sp>
        <p:nvSpPr>
          <p:cNvPr id="151" name="Google Shape;151;p33"/>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42360" lvl="0" marL="457200" marR="0" rtl="0" algn="l">
              <a:lnSpc>
                <a:spcPct val="115000"/>
              </a:lnSpc>
              <a:spcBef>
                <a:spcPts val="0"/>
              </a:spcBef>
              <a:spcAft>
                <a:spcPts val="0"/>
              </a:spcAft>
              <a:buSzPts val="1800"/>
              <a:buFont typeface="Old Standard TT"/>
              <a:buChar char="●"/>
            </a:pPr>
            <a:r>
              <a:rPr lang="en-IN" sz="1800">
                <a:latin typeface="Old Standard TT"/>
                <a:ea typeface="Old Standard TT"/>
                <a:cs typeface="Old Standard TT"/>
                <a:sym typeface="Old Standard TT"/>
              </a:rPr>
              <a:t>Identification cards or Id cards are the most important credential for any organization and it helps uniquely identify the person or verify them. But these ID cards contains personal information of the person (e.g., Mobile no., address etc.), this information can be misused if fallen into wrong hands. In our project we are proposing a system where we will generate a QR code consisting of the user info and embed it (Invisible QR code) in the user Photo on the ID card. </a:t>
            </a:r>
            <a:endParaRPr sz="1800">
              <a:latin typeface="Old Standard TT"/>
              <a:ea typeface="Old Standard TT"/>
              <a:cs typeface="Old Standard TT"/>
              <a:sym typeface="Old Standard TT"/>
            </a:endParaRPr>
          </a:p>
          <a:p>
            <a:pPr indent="0" lvl="0" marL="457200" marR="0" rtl="0" algn="l">
              <a:lnSpc>
                <a:spcPct val="115000"/>
              </a:lnSpc>
              <a:spcBef>
                <a:spcPts val="0"/>
              </a:spcBef>
              <a:spcAft>
                <a:spcPts val="0"/>
              </a:spcAft>
              <a:buNone/>
            </a:pPr>
            <a:r>
              <a:t/>
            </a:r>
            <a:endParaRPr sz="1800">
              <a:latin typeface="Old Standard TT"/>
              <a:ea typeface="Old Standard TT"/>
              <a:cs typeface="Old Standard TT"/>
              <a:sym typeface="Old Standard TT"/>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4"/>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IN" sz="3000" u="none" cap="none" strike="noStrike">
                <a:solidFill>
                  <a:srgbClr val="000000"/>
                </a:solidFill>
                <a:latin typeface="Times New Roman"/>
                <a:ea typeface="Times New Roman"/>
                <a:cs typeface="Times New Roman"/>
                <a:sym typeface="Times New Roman"/>
              </a:rPr>
              <a:t>1.5 Scope</a:t>
            </a:r>
            <a:endParaRPr b="0" i="0" sz="3000" u="none" cap="none" strike="noStrike">
              <a:solidFill>
                <a:srgbClr val="000000"/>
              </a:solidFill>
              <a:latin typeface="Arial"/>
              <a:ea typeface="Arial"/>
              <a:cs typeface="Arial"/>
              <a:sym typeface="Arial"/>
            </a:endParaRPr>
          </a:p>
        </p:txBody>
      </p:sp>
      <p:sp>
        <p:nvSpPr>
          <p:cNvPr id="157" name="Google Shape;157;p34"/>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42360" lvl="0" marL="457200" marR="0" rtl="0" algn="l">
              <a:lnSpc>
                <a:spcPct val="115000"/>
              </a:lnSpc>
              <a:spcBef>
                <a:spcPts val="0"/>
              </a:spcBef>
              <a:spcAft>
                <a:spcPts val="0"/>
              </a:spcAft>
              <a:buClr>
                <a:srgbClr val="000000"/>
              </a:buClr>
              <a:buSzPts val="1800"/>
              <a:buFont typeface="Old Standard TT"/>
              <a:buChar char="●"/>
            </a:pPr>
            <a:r>
              <a:rPr b="0" i="0" lang="en-IN" sz="2400" u="none" cap="none" strike="noStrike">
                <a:solidFill>
                  <a:schemeClr val="dk1"/>
                </a:solidFill>
                <a:latin typeface="Times New Roman"/>
                <a:ea typeface="Times New Roman"/>
                <a:cs typeface="Times New Roman"/>
                <a:sym typeface="Times New Roman"/>
              </a:rPr>
              <a:t>Can be useful </a:t>
            </a:r>
            <a:r>
              <a:rPr lang="en-IN" sz="2400">
                <a:solidFill>
                  <a:schemeClr val="dk1"/>
                </a:solidFill>
                <a:latin typeface="Times New Roman"/>
                <a:ea typeface="Times New Roman"/>
                <a:cs typeface="Times New Roman"/>
                <a:sym typeface="Times New Roman"/>
              </a:rPr>
              <a:t>to </a:t>
            </a:r>
            <a:r>
              <a:rPr lang="en-IN" sz="2400">
                <a:solidFill>
                  <a:schemeClr val="dk1"/>
                </a:solidFill>
                <a:latin typeface="Times New Roman"/>
                <a:ea typeface="Times New Roman"/>
                <a:cs typeface="Times New Roman"/>
                <a:sym typeface="Times New Roman"/>
              </a:rPr>
              <a:t>institutions</a:t>
            </a:r>
            <a:r>
              <a:rPr lang="en-IN" sz="2400">
                <a:solidFill>
                  <a:schemeClr val="dk1"/>
                </a:solidFill>
                <a:latin typeface="Times New Roman"/>
                <a:ea typeface="Times New Roman"/>
                <a:cs typeface="Times New Roman"/>
                <a:sym typeface="Times New Roman"/>
              </a:rPr>
              <a:t> for generating secure ID-Cards. </a:t>
            </a:r>
            <a:endParaRPr b="0" i="0" sz="1400" u="none" cap="none" strike="noStrike">
              <a:solidFill>
                <a:schemeClr val="dk1"/>
              </a:solidFill>
              <a:latin typeface="Arial"/>
              <a:ea typeface="Arial"/>
              <a:cs typeface="Arial"/>
              <a:sym typeface="Arial"/>
            </a:endParaRPr>
          </a:p>
          <a:p>
            <a:pPr indent="-342360" lvl="0" marL="457200" marR="0" rtl="0" algn="l">
              <a:lnSpc>
                <a:spcPct val="115000"/>
              </a:lnSpc>
              <a:spcBef>
                <a:spcPts val="0"/>
              </a:spcBef>
              <a:spcAft>
                <a:spcPts val="0"/>
              </a:spcAft>
              <a:buClr>
                <a:srgbClr val="000000"/>
              </a:buClr>
              <a:buSzPts val="1800"/>
              <a:buFont typeface="Old Standard TT"/>
              <a:buChar char="●"/>
            </a:pPr>
            <a:r>
              <a:rPr b="0" i="0" lang="en-IN" sz="2400" u="none" cap="none" strike="noStrike">
                <a:solidFill>
                  <a:schemeClr val="dk1"/>
                </a:solidFill>
                <a:latin typeface="Times New Roman"/>
                <a:ea typeface="Times New Roman"/>
                <a:cs typeface="Times New Roman"/>
                <a:sym typeface="Times New Roman"/>
              </a:rPr>
              <a:t>Can be used in Offices.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5"/>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IN" sz="3000" u="none" cap="none" strike="noStrike">
                <a:solidFill>
                  <a:srgbClr val="000000"/>
                </a:solidFill>
                <a:latin typeface="Times New Roman"/>
                <a:ea typeface="Times New Roman"/>
                <a:cs typeface="Times New Roman"/>
                <a:sym typeface="Times New Roman"/>
              </a:rPr>
              <a:t>1.6 Benefits for environment &amp; Society</a:t>
            </a:r>
            <a:endParaRPr b="0" i="0" sz="3000" u="none" cap="none" strike="noStrike">
              <a:solidFill>
                <a:srgbClr val="000000"/>
              </a:solidFill>
              <a:latin typeface="Arial"/>
              <a:ea typeface="Arial"/>
              <a:cs typeface="Arial"/>
              <a:sym typeface="Arial"/>
            </a:endParaRPr>
          </a:p>
        </p:txBody>
      </p:sp>
      <p:sp>
        <p:nvSpPr>
          <p:cNvPr id="163" name="Google Shape;163;p35"/>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42360" lvl="0" marL="457200" marR="0" rtl="0" algn="l">
              <a:lnSpc>
                <a:spcPct val="115000"/>
              </a:lnSpc>
              <a:spcBef>
                <a:spcPts val="0"/>
              </a:spcBef>
              <a:spcAft>
                <a:spcPts val="0"/>
              </a:spcAft>
              <a:buClr>
                <a:srgbClr val="000000"/>
              </a:buClr>
              <a:buSzPts val="1800"/>
              <a:buFont typeface="Old Standard TT"/>
              <a:buChar char="●"/>
            </a:pPr>
            <a:r>
              <a:rPr b="0" i="0" lang="en-IN" sz="1800" u="none" cap="none" strike="noStrike">
                <a:solidFill>
                  <a:srgbClr val="000000"/>
                </a:solidFill>
                <a:latin typeface="Old Standard TT"/>
                <a:ea typeface="Old Standard TT"/>
                <a:cs typeface="Old Standard TT"/>
                <a:sym typeface="Old Standard TT"/>
              </a:rPr>
              <a:t>Can </a:t>
            </a:r>
            <a:r>
              <a:rPr lang="en-IN" sz="1800">
                <a:latin typeface="Old Standard TT"/>
                <a:ea typeface="Old Standard TT"/>
                <a:cs typeface="Old Standard TT"/>
                <a:sym typeface="Old Standard TT"/>
              </a:rPr>
              <a:t>be used for creating a secure environment by hiding personal user data.</a:t>
            </a:r>
            <a:endParaRPr b="0" i="0" sz="1800" u="none" cap="none" strike="noStrike">
              <a:solidFill>
                <a:srgbClr val="000000"/>
              </a:solidFill>
              <a:latin typeface="Old Standard TT"/>
              <a:ea typeface="Old Standard TT"/>
              <a:cs typeface="Old Standard TT"/>
              <a:sym typeface="Old Standard TT"/>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Can reduce data exposure and security threat by preventing misuse of data.</a:t>
            </a: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a:p>
            <a:pPr indent="-22788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