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31"/>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5" r:id="rId22"/>
    <p:sldId id="284" r:id="rId23"/>
    <p:sldId id="276" r:id="rId24"/>
    <p:sldId id="277" r:id="rId25"/>
    <p:sldId id="279" r:id="rId26"/>
    <p:sldId id="280" r:id="rId27"/>
    <p:sldId id="281" r:id="rId28"/>
    <p:sldId id="282" r:id="rId29"/>
    <p:sldId id="283" r:id="rId30"/>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5C3E9-7C73-4808-8050-C817894D953B}" v="8" dt="2022-04-08T09:04:30.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9" autoAdjust="0"/>
    <p:restoredTop sz="94660"/>
  </p:normalViewPr>
  <p:slideViewPr>
    <p:cSldViewPr snapToGrid="0">
      <p:cViewPr varScale="1">
        <p:scale>
          <a:sx n="73" d="100"/>
          <a:sy n="73" d="100"/>
        </p:scale>
        <p:origin x="11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Naik" userId="20e8a484ca0d83ba" providerId="LiveId" clId="{0A95C3E9-7C73-4808-8050-C817894D953B}"/>
    <pc:docChg chg="custSel addSld delSld modSld">
      <pc:chgData name="Sakshi Naik" userId="20e8a484ca0d83ba" providerId="LiveId" clId="{0A95C3E9-7C73-4808-8050-C817894D953B}" dt="2022-04-08T09:21:27.394" v="101" actId="255"/>
      <pc:docMkLst>
        <pc:docMk/>
      </pc:docMkLst>
      <pc:sldChg chg="modSp mod">
        <pc:chgData name="Sakshi Naik" userId="20e8a484ca0d83ba" providerId="LiveId" clId="{0A95C3E9-7C73-4808-8050-C817894D953B}" dt="2022-04-08T09:07:37.868" v="56" actId="20577"/>
        <pc:sldMkLst>
          <pc:docMk/>
          <pc:sldMk cId="0" sldId="257"/>
        </pc:sldMkLst>
        <pc:spChg chg="mod">
          <ac:chgData name="Sakshi Naik" userId="20e8a484ca0d83ba" providerId="LiveId" clId="{0A95C3E9-7C73-4808-8050-C817894D953B}" dt="2022-04-08T09:07:37.868" v="56" actId="20577"/>
          <ac:spMkLst>
            <pc:docMk/>
            <pc:sldMk cId="0" sldId="257"/>
            <ac:spMk id="1048582" creationId="{00000000-0000-0000-0000-000000000000}"/>
          </ac:spMkLst>
        </pc:spChg>
      </pc:sldChg>
      <pc:sldChg chg="modSp mod">
        <pc:chgData name="Sakshi Naik" userId="20e8a484ca0d83ba" providerId="LiveId" clId="{0A95C3E9-7C73-4808-8050-C817894D953B}" dt="2022-04-08T09:21:27.394" v="101" actId="255"/>
        <pc:sldMkLst>
          <pc:docMk/>
          <pc:sldMk cId="0" sldId="260"/>
        </pc:sldMkLst>
        <pc:spChg chg="mod">
          <ac:chgData name="Sakshi Naik" userId="20e8a484ca0d83ba" providerId="LiveId" clId="{0A95C3E9-7C73-4808-8050-C817894D953B}" dt="2022-04-08T09:21:27.394" v="101" actId="255"/>
          <ac:spMkLst>
            <pc:docMk/>
            <pc:sldMk cId="0" sldId="260"/>
            <ac:spMk id="1048590" creationId="{00000000-0000-0000-0000-000000000000}"/>
          </ac:spMkLst>
        </pc:spChg>
      </pc:sldChg>
      <pc:sldChg chg="modSp mod">
        <pc:chgData name="Sakshi Naik" userId="20e8a484ca0d83ba" providerId="LiveId" clId="{0A95C3E9-7C73-4808-8050-C817894D953B}" dt="2022-04-08T09:13:20.883" v="77" actId="20577"/>
        <pc:sldMkLst>
          <pc:docMk/>
          <pc:sldMk cId="0" sldId="265"/>
        </pc:sldMkLst>
        <pc:spChg chg="mod">
          <ac:chgData name="Sakshi Naik" userId="20e8a484ca0d83ba" providerId="LiveId" clId="{0A95C3E9-7C73-4808-8050-C817894D953B}" dt="2022-04-08T09:13:20.883" v="77" actId="20577"/>
          <ac:spMkLst>
            <pc:docMk/>
            <pc:sldMk cId="0" sldId="265"/>
            <ac:spMk id="1048600" creationId="{00000000-0000-0000-0000-000000000000}"/>
          </ac:spMkLst>
        </pc:spChg>
      </pc:sldChg>
      <pc:sldChg chg="modSp mod">
        <pc:chgData name="Sakshi Naik" userId="20e8a484ca0d83ba" providerId="LiveId" clId="{0A95C3E9-7C73-4808-8050-C817894D953B}" dt="2022-04-08T09:15:27.998" v="86" actId="20577"/>
        <pc:sldMkLst>
          <pc:docMk/>
          <pc:sldMk cId="0" sldId="272"/>
        </pc:sldMkLst>
        <pc:spChg chg="mod">
          <ac:chgData name="Sakshi Naik" userId="20e8a484ca0d83ba" providerId="LiveId" clId="{0A95C3E9-7C73-4808-8050-C817894D953B}" dt="2022-04-08T09:15:27.998" v="86" actId="20577"/>
          <ac:spMkLst>
            <pc:docMk/>
            <pc:sldMk cId="0" sldId="272"/>
            <ac:spMk id="1048613" creationId="{00000000-0000-0000-0000-000000000000}"/>
          </ac:spMkLst>
        </pc:spChg>
      </pc:sldChg>
      <pc:sldChg chg="del">
        <pc:chgData name="Sakshi Naik" userId="20e8a484ca0d83ba" providerId="LiveId" clId="{0A95C3E9-7C73-4808-8050-C817894D953B}" dt="2022-04-08T09:11:34.666" v="57" actId="2696"/>
        <pc:sldMkLst>
          <pc:docMk/>
          <pc:sldMk cId="0" sldId="278"/>
        </pc:sldMkLst>
      </pc:sldChg>
      <pc:sldChg chg="modSp mod">
        <pc:chgData name="Sakshi Naik" userId="20e8a484ca0d83ba" providerId="LiveId" clId="{0A95C3E9-7C73-4808-8050-C817894D953B}" dt="2022-04-08T09:11:38.289" v="59" actId="20577"/>
        <pc:sldMkLst>
          <pc:docMk/>
          <pc:sldMk cId="0" sldId="279"/>
        </pc:sldMkLst>
        <pc:spChg chg="mod">
          <ac:chgData name="Sakshi Naik" userId="20e8a484ca0d83ba" providerId="LiveId" clId="{0A95C3E9-7C73-4808-8050-C817894D953B}" dt="2022-04-08T09:11:38.289" v="59" actId="20577"/>
          <ac:spMkLst>
            <pc:docMk/>
            <pc:sldMk cId="0" sldId="279"/>
            <ac:spMk id="1048626" creationId="{00000000-0000-0000-0000-000000000000}"/>
          </ac:spMkLst>
        </pc:spChg>
      </pc:sldChg>
      <pc:sldChg chg="addSp delSp modSp new mod modClrScheme chgLayout">
        <pc:chgData name="Sakshi Naik" userId="20e8a484ca0d83ba" providerId="LiveId" clId="{0A95C3E9-7C73-4808-8050-C817894D953B}" dt="2022-04-08T08:58:45.767" v="15" actId="1076"/>
        <pc:sldMkLst>
          <pc:docMk/>
          <pc:sldMk cId="1667435091" sldId="284"/>
        </pc:sldMkLst>
        <pc:spChg chg="del">
          <ac:chgData name="Sakshi Naik" userId="20e8a484ca0d83ba" providerId="LiveId" clId="{0A95C3E9-7C73-4808-8050-C817894D953B}" dt="2022-04-08T08:53:05.023" v="1" actId="700"/>
          <ac:spMkLst>
            <pc:docMk/>
            <pc:sldMk cId="1667435091" sldId="284"/>
            <ac:spMk id="2" creationId="{C26E81AA-0A6A-482C-B620-B2C2AB97F60A}"/>
          </ac:spMkLst>
        </pc:spChg>
        <pc:spChg chg="del">
          <ac:chgData name="Sakshi Naik" userId="20e8a484ca0d83ba" providerId="LiveId" clId="{0A95C3E9-7C73-4808-8050-C817894D953B}" dt="2022-04-08T08:53:05.023" v="1" actId="700"/>
          <ac:spMkLst>
            <pc:docMk/>
            <pc:sldMk cId="1667435091" sldId="284"/>
            <ac:spMk id="3" creationId="{D3667B2F-06BE-4953-ADC8-490BEE933933}"/>
          </ac:spMkLst>
        </pc:spChg>
        <pc:picChg chg="add mod">
          <ac:chgData name="Sakshi Naik" userId="20e8a484ca0d83ba" providerId="LiveId" clId="{0A95C3E9-7C73-4808-8050-C817894D953B}" dt="2022-04-08T08:56:44.540" v="10" actId="1076"/>
          <ac:picMkLst>
            <pc:docMk/>
            <pc:sldMk cId="1667435091" sldId="284"/>
            <ac:picMk id="5" creationId="{9A6785C1-1DF3-4CAA-BE5D-9EF055E53C9E}"/>
          </ac:picMkLst>
        </pc:picChg>
        <pc:picChg chg="add mod">
          <ac:chgData name="Sakshi Naik" userId="20e8a484ca0d83ba" providerId="LiveId" clId="{0A95C3E9-7C73-4808-8050-C817894D953B}" dt="2022-04-08T08:58:45.767" v="15" actId="1076"/>
          <ac:picMkLst>
            <pc:docMk/>
            <pc:sldMk cId="1667435091" sldId="284"/>
            <ac:picMk id="7" creationId="{8BA216FF-96DE-4E96-8A20-84E458703DBE}"/>
          </ac:picMkLst>
        </pc:picChg>
      </pc:sldChg>
      <pc:sldChg chg="addSp delSp modSp new mod modClrScheme chgLayout">
        <pc:chgData name="Sakshi Naik" userId="20e8a484ca0d83ba" providerId="LiveId" clId="{0A95C3E9-7C73-4808-8050-C817894D953B}" dt="2022-04-08T09:04:35.973" v="36" actId="1076"/>
        <pc:sldMkLst>
          <pc:docMk/>
          <pc:sldMk cId="500772518" sldId="285"/>
        </pc:sldMkLst>
        <pc:spChg chg="del">
          <ac:chgData name="Sakshi Naik" userId="20e8a484ca0d83ba" providerId="LiveId" clId="{0A95C3E9-7C73-4808-8050-C817894D953B}" dt="2022-04-08T08:59:43.074" v="17" actId="700"/>
          <ac:spMkLst>
            <pc:docMk/>
            <pc:sldMk cId="500772518" sldId="285"/>
            <ac:spMk id="2" creationId="{C8A8517E-B473-46FE-809B-85A17BFCAAD2}"/>
          </ac:spMkLst>
        </pc:spChg>
        <pc:spChg chg="del">
          <ac:chgData name="Sakshi Naik" userId="20e8a484ca0d83ba" providerId="LiveId" clId="{0A95C3E9-7C73-4808-8050-C817894D953B}" dt="2022-04-08T08:59:43.074" v="17" actId="700"/>
          <ac:spMkLst>
            <pc:docMk/>
            <pc:sldMk cId="500772518" sldId="285"/>
            <ac:spMk id="3" creationId="{1C0BEF32-DB39-448E-AB0D-BCAB3ADF3AA4}"/>
          </ac:spMkLst>
        </pc:spChg>
        <pc:picChg chg="add del mod">
          <ac:chgData name="Sakshi Naik" userId="20e8a484ca0d83ba" providerId="LiveId" clId="{0A95C3E9-7C73-4808-8050-C817894D953B}" dt="2022-04-08T08:59:47.964" v="19" actId="478"/>
          <ac:picMkLst>
            <pc:docMk/>
            <pc:sldMk cId="500772518" sldId="285"/>
            <ac:picMk id="4" creationId="{4BDCC732-F0F2-4CAD-922F-E97C6DEB0737}"/>
          </ac:picMkLst>
        </pc:picChg>
        <pc:picChg chg="add del mod">
          <ac:chgData name="Sakshi Naik" userId="20e8a484ca0d83ba" providerId="LiveId" clId="{0A95C3E9-7C73-4808-8050-C817894D953B}" dt="2022-04-08T09:00:49.667" v="21" actId="478"/>
          <ac:picMkLst>
            <pc:docMk/>
            <pc:sldMk cId="500772518" sldId="285"/>
            <ac:picMk id="5" creationId="{9C1CB63C-376B-4474-B0EC-7C6AA7F1A9E5}"/>
          </ac:picMkLst>
        </pc:picChg>
        <pc:picChg chg="add del mod">
          <ac:chgData name="Sakshi Naik" userId="20e8a484ca0d83ba" providerId="LiveId" clId="{0A95C3E9-7C73-4808-8050-C817894D953B}" dt="2022-04-08T09:01:04.187" v="23" actId="478"/>
          <ac:picMkLst>
            <pc:docMk/>
            <pc:sldMk cId="500772518" sldId="285"/>
            <ac:picMk id="6" creationId="{825DEA60-2D01-4B08-829F-0A0DF3662756}"/>
          </ac:picMkLst>
        </pc:picChg>
        <pc:picChg chg="add mod">
          <ac:chgData name="Sakshi Naik" userId="20e8a484ca0d83ba" providerId="LiveId" clId="{0A95C3E9-7C73-4808-8050-C817894D953B}" dt="2022-04-08T09:01:28.251" v="29" actId="1076"/>
          <ac:picMkLst>
            <pc:docMk/>
            <pc:sldMk cId="500772518" sldId="285"/>
            <ac:picMk id="8" creationId="{BB6CFCB0-C220-45D1-ADEF-F6414765ECCF}"/>
          </ac:picMkLst>
        </pc:picChg>
        <pc:picChg chg="add del mod">
          <ac:chgData name="Sakshi Naik" userId="20e8a484ca0d83ba" providerId="LiveId" clId="{0A95C3E9-7C73-4808-8050-C817894D953B}" dt="2022-04-08T09:02:19.176" v="33" actId="478"/>
          <ac:picMkLst>
            <pc:docMk/>
            <pc:sldMk cId="500772518" sldId="285"/>
            <ac:picMk id="10" creationId="{A3347C6A-0A9E-45A3-96AA-A6F97FD65966}"/>
          </ac:picMkLst>
        </pc:picChg>
        <pc:picChg chg="add mod">
          <ac:chgData name="Sakshi Naik" userId="20e8a484ca0d83ba" providerId="LiveId" clId="{0A95C3E9-7C73-4808-8050-C817894D953B}" dt="2022-04-08T09:04:35.973" v="36" actId="1076"/>
          <ac:picMkLst>
            <pc:docMk/>
            <pc:sldMk cId="500772518" sldId="285"/>
            <ac:picMk id="12" creationId="{48FB9530-6980-480C-99F0-8FEDC99D7B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1048707"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DC63B97-B43C-402A-A15D-4C43B42C3C70}" type="datetimeFigureOut">
              <a:rPr lang="en-US" smtClean="0"/>
              <a:t>4/8/2022</a:t>
            </a:fld>
            <a:endParaRPr lang="en-US"/>
          </a:p>
        </p:txBody>
      </p:sp>
      <p:sp>
        <p:nvSpPr>
          <p:cNvPr id="1048708"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1048709"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1048711"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5E0EB70-B485-4FF6-83AA-998ABBD1B8C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US" dirty="0"/>
          </a:p>
        </p:txBody>
      </p:sp>
      <p:sp>
        <p:nvSpPr>
          <p:cNvPr id="1048612" name="Slide Number Placeholder 3"/>
          <p:cNvSpPr>
            <a:spLocks noGrp="1"/>
          </p:cNvSpPr>
          <p:nvPr>
            <p:ph type="sldNum" sz="quarter" idx="5"/>
          </p:nvPr>
        </p:nvSpPr>
        <p:spPr/>
        <p:txBody>
          <a:bodyPr/>
          <a:lstStyle/>
          <a:p>
            <a:fld id="{B5E0EB70-B485-4FF6-83AA-998ABBD1B8C4}"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9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9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4869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8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8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8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8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04868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7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486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486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486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0486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0486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6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6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6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69"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7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4867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36"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6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486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8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8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49"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486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5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5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5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5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5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4865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4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4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04864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3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3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4863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4864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4864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04864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04864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58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5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9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4869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7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9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70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4870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70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70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487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70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8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0486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8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869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76"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a:srgbClr val="000000"/>
          </a:fontRef>
        </p:style>
      </p:sp>
      <p:sp>
        <p:nvSpPr>
          <p:cNvPr id="1048577"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a:srgbClr val="000000"/>
          </a:fontRef>
        </p:style>
      </p:sp>
      <p:sp>
        <p:nvSpPr>
          <p:cNvPr id="1048578"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1048579"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1048586"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a:srgbClr val="000000"/>
          </a:fontRef>
        </p:style>
      </p:sp>
      <p:sp>
        <p:nvSpPr>
          <p:cNvPr id="1048587"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1048588"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Google Shape;59;p13"/>
          <p:cNvPicPr>
            <a:picLocks/>
          </p:cNvPicPr>
          <p:nvPr/>
        </p:nvPicPr>
        <p:blipFill>
          <a:blip r:embed="rId2"/>
          <a:stretch>
            <a:fillRect/>
          </a:stretch>
        </p:blipFill>
        <p:spPr>
          <a:xfrm>
            <a:off x="3071880" y="170640"/>
            <a:ext cx="2999160" cy="1993320"/>
          </a:xfrm>
          <a:prstGeom prst="rect">
            <a:avLst/>
          </a:prstGeom>
          <a:ln>
            <a:noFill/>
          </a:ln>
        </p:spPr>
      </p:pic>
      <p:sp>
        <p:nvSpPr>
          <p:cNvPr id="1048582"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1.7 Benefits for environment &amp; Society</a:t>
            </a:r>
            <a:endParaRPr lang="en-IN" sz="3000" b="0" strike="noStrike" spc="-1">
              <a:latin typeface="Arial"/>
            </a:endParaRPr>
          </a:p>
        </p:txBody>
      </p:sp>
      <p:sp>
        <p:nvSpPr>
          <p:cNvPr id="1048602"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Music is one of the solution for many problems as it helps you from reducing stress.</a:t>
            </a: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The reason behind most portable music systems is that music can be played whenever and wherever.</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The solution for this issue is that there should be a good recommender system that can provide user music recommendations.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1048604"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a:srgbClr val="000000"/>
          </a:fontRef>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48606"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114840">
              <a:lnSpc>
                <a:spcPct val="115000"/>
              </a:lnSpc>
              <a:buClr>
                <a:srgbClr val="000000"/>
              </a:buClr>
            </a:pPr>
            <a:r>
              <a:rPr lang="en-US" sz="1600" dirty="0">
                <a:latin typeface="Times New Roman" panose="02020603050405020304" pitchFamily="18" charset="0"/>
                <a:cs typeface="Times New Roman" panose="02020603050405020304" pitchFamily="18" charset="0"/>
              </a:rPr>
              <a:t>The main goal of our application is to recommend users with the latest, preferred, and previously played music along with the video link. This is can be implemented by applying machine learning filtering algorithms which are collaborative and content-based filtering. This algorithm provides music based on user history and by collecting other user preferences. Following are the modules which are been considered while implementing this </a:t>
            </a:r>
            <a:r>
              <a:rPr lang="en-US" sz="1600" dirty="0" err="1">
                <a:latin typeface="Times New Roman" panose="02020603050405020304" pitchFamily="18" charset="0"/>
                <a:cs typeface="Times New Roman" panose="02020603050405020304" pitchFamily="18" charset="0"/>
              </a:rPr>
              <a:t>application.Research</a:t>
            </a:r>
            <a:r>
              <a:rPr lang="en-US" sz="1600" dirty="0">
                <a:latin typeface="Times New Roman" panose="02020603050405020304" pitchFamily="18" charset="0"/>
                <a:cs typeface="Times New Roman" panose="02020603050405020304" pitchFamily="18" charset="0"/>
              </a:rPr>
              <a:t> on the Application of Collaborative Filtering Algorithm.</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3"/>
          <p:cNvPicPr>
            <a:picLocks noChangeAspect="1"/>
          </p:cNvPicPr>
          <p:nvPr/>
        </p:nvPicPr>
        <p:blipFill>
          <a:blip r:embed="rId2"/>
          <a:stretch>
            <a:fillRect/>
          </a:stretch>
        </p:blipFill>
        <p:spPr>
          <a:xfrm>
            <a:off x="1364183" y="0"/>
            <a:ext cx="5257053" cy="42146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Box 2"/>
          <p:cNvSpPr txBox="1"/>
          <p:nvPr/>
        </p:nvSpPr>
        <p:spPr>
          <a:xfrm>
            <a:off x="622300" y="368230"/>
            <a:ext cx="8013700" cy="4358640"/>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200" b="1" u="sng" dirty="0">
                <a:latin typeface="Times New Roman" panose="02020603050405020304" pitchFamily="18" charset="0"/>
                <a:cs typeface="Times New Roman" panose="02020603050405020304" pitchFamily="18" charset="0"/>
              </a:rPr>
              <a:t> User </a:t>
            </a:r>
          </a:p>
          <a:p>
            <a:pPr marR="0" lvl="0" algn="just">
              <a:lnSpc>
                <a:spcPct val="150000"/>
              </a:lnSpc>
              <a:spcBef>
                <a:spcPts val="0"/>
              </a:spcBef>
              <a:spcAft>
                <a:spcPts val="0"/>
              </a:spcAft>
            </a:pPr>
            <a:r>
              <a:rPr lang="en-US" sz="1200" dirty="0">
                <a:latin typeface="Times New Roman" panose="02020603050405020304" pitchFamily="18" charset="0"/>
                <a:cs typeface="Times New Roman" panose="02020603050405020304" pitchFamily="18" charset="0"/>
              </a:rPr>
              <a:t>	The user module is the targeted module that will request recommendations by interacting with the application or 	with a voice assistant to get music recommendations.</a:t>
            </a:r>
          </a:p>
          <a:p>
            <a:pPr marL="342900" marR="0" lvl="0" indent="-342900" algn="just">
              <a:lnSpc>
                <a:spcPct val="150000"/>
              </a:lnSpc>
              <a:spcBef>
                <a:spcPts val="0"/>
              </a:spcBef>
              <a:spcAft>
                <a:spcPts val="0"/>
              </a:spcAft>
              <a:buFont typeface="Symbol" panose="05050102010706020507" pitchFamily="18" charset="2"/>
              <a:buChar char=""/>
            </a:pPr>
            <a:r>
              <a:rPr lang="en-US" sz="1200" dirty="0">
                <a:latin typeface="Times New Roman" panose="02020603050405020304" pitchFamily="18" charset="0"/>
                <a:cs typeface="Times New Roman" panose="02020603050405020304" pitchFamily="18" charset="0"/>
              </a:rPr>
              <a:t> </a:t>
            </a:r>
            <a:r>
              <a:rPr lang="en-US" sz="1200" b="1" u="sng" dirty="0">
                <a:latin typeface="Times New Roman" panose="02020603050405020304" pitchFamily="18" charset="0"/>
                <a:cs typeface="Times New Roman" panose="02020603050405020304" pitchFamily="18" charset="0"/>
              </a:rPr>
              <a:t>Application </a:t>
            </a:r>
          </a:p>
          <a:p>
            <a:pPr marR="0" lvl="0" algn="just">
              <a:lnSpc>
                <a:spcPct val="150000"/>
              </a:lnSpc>
              <a:spcBef>
                <a:spcPts val="0"/>
              </a:spcBef>
              <a:spcAft>
                <a:spcPts val="0"/>
              </a:spcAft>
            </a:pPr>
            <a:r>
              <a:rPr lang="en-US" sz="1200" dirty="0">
                <a:latin typeface="Times New Roman" panose="02020603050405020304" pitchFamily="18" charset="0"/>
                <a:cs typeface="Times New Roman" panose="02020603050405020304" pitchFamily="18" charset="0"/>
              </a:rPr>
              <a:t>	This module is the main interaction with the user module which consists of a main application wherein music is 	recommended and played according to the user. This is a module where the user interacts the most to get 	recommendations. </a:t>
            </a:r>
          </a:p>
          <a:p>
            <a:pPr marL="342900" marR="0" lvl="0" indent="-342900" algn="just">
              <a:lnSpc>
                <a:spcPct val="150000"/>
              </a:lnSpc>
              <a:spcBef>
                <a:spcPts val="0"/>
              </a:spcBef>
              <a:spcAft>
                <a:spcPts val="0"/>
              </a:spcAft>
              <a:buFont typeface="Symbol" panose="05050102010706020507" pitchFamily="18" charset="2"/>
              <a:buChar char=""/>
            </a:pPr>
            <a:r>
              <a:rPr lang="en-US" sz="1200" b="1" u="sng" dirty="0">
                <a:latin typeface="Times New Roman" panose="02020603050405020304" pitchFamily="18" charset="0"/>
                <a:cs typeface="Times New Roman" panose="02020603050405020304" pitchFamily="18" charset="0"/>
              </a:rPr>
              <a:t>Algorithms Service</a:t>
            </a:r>
            <a:r>
              <a:rPr lang="en-US" sz="1200" dirty="0">
                <a:latin typeface="Times New Roman" panose="02020603050405020304" pitchFamily="18" charset="0"/>
                <a:cs typeface="Times New Roman" panose="02020603050405020304" pitchFamily="18" charset="0"/>
              </a:rPr>
              <a:t> </a:t>
            </a:r>
          </a:p>
          <a:p>
            <a:pPr lvl="1" algn="just">
              <a:lnSpc>
                <a:spcPct val="150000"/>
              </a:lnSpc>
            </a:pPr>
            <a:r>
              <a:rPr lang="en-US" sz="1200" dirty="0">
                <a:latin typeface="Times New Roman" panose="02020603050405020304" pitchFamily="18" charset="0"/>
                <a:cs typeface="Times New Roman" panose="02020603050405020304" pitchFamily="18" charset="0"/>
              </a:rPr>
              <a:t>	This module consist of a Machine learning mechanism is which will recommend music by using algorithms like 	content-based and collaboration filtering.</a:t>
            </a:r>
          </a:p>
          <a:p>
            <a:pPr marL="342900" marR="0" lvl="0" indent="-342900" algn="just">
              <a:lnSpc>
                <a:spcPct val="150000"/>
              </a:lnSpc>
              <a:spcBef>
                <a:spcPts val="0"/>
              </a:spcBef>
              <a:spcAft>
                <a:spcPts val="0"/>
              </a:spcAft>
              <a:buFont typeface="Symbol" panose="05050102010706020507" pitchFamily="18" charset="2"/>
              <a:buChar char=""/>
            </a:pPr>
            <a:r>
              <a:rPr lang="en-US" sz="1200" dirty="0">
                <a:latin typeface="Times New Roman" panose="02020603050405020304" pitchFamily="18" charset="0"/>
                <a:cs typeface="Times New Roman" panose="02020603050405020304" pitchFamily="18" charset="0"/>
              </a:rPr>
              <a:t> </a:t>
            </a:r>
            <a:r>
              <a:rPr lang="en-US" sz="1200" b="1" u="sng" dirty="0">
                <a:latin typeface="Times New Roman" panose="02020603050405020304" pitchFamily="18" charset="0"/>
                <a:cs typeface="Times New Roman" panose="02020603050405020304" pitchFamily="18" charset="0"/>
              </a:rPr>
              <a:t> Database</a:t>
            </a:r>
          </a:p>
          <a:p>
            <a:pPr marL="342900" marR="0" lvl="0" indent="-342900" algn="just">
              <a:lnSpc>
                <a:spcPct val="150000"/>
              </a:lnSpc>
              <a:spcBef>
                <a:spcPts val="0"/>
              </a:spcBef>
              <a:spcAft>
                <a:spcPts val="0"/>
              </a:spcAft>
              <a:buFont typeface="Symbol" panose="05050102010706020507" pitchFamily="18" charset="2"/>
              <a:buChar char=""/>
            </a:pPr>
            <a:r>
              <a:rPr lang="en-US" sz="1200" dirty="0">
                <a:latin typeface="Times New Roman" panose="02020603050405020304" pitchFamily="18" charset="0"/>
                <a:cs typeface="Times New Roman" panose="02020603050405020304" pitchFamily="18" charset="0"/>
              </a:rPr>
              <a:t> 	This module consists of a collection of user details and a music playlist which would be pushed towards user’s 	dashboard depending upon the algorithm. </a:t>
            </a:r>
          </a:p>
          <a:p>
            <a:pPr marL="342900" marR="0" lvl="0" indent="-342900" algn="just">
              <a:lnSpc>
                <a:spcPct val="150000"/>
              </a:lnSpc>
              <a:spcBef>
                <a:spcPts val="0"/>
              </a:spcBef>
              <a:spcAft>
                <a:spcPts val="0"/>
              </a:spcAft>
              <a:buFont typeface="Symbol" panose="05050102010706020507" pitchFamily="18" charset="2"/>
              <a:buChar char=""/>
            </a:pPr>
            <a:r>
              <a:rPr lang="en-US" sz="1200" b="1" u="sng" dirty="0">
                <a:latin typeface="Times New Roman" panose="02020603050405020304" pitchFamily="18" charset="0"/>
                <a:cs typeface="Times New Roman" panose="02020603050405020304" pitchFamily="18" charset="0"/>
              </a:rPr>
              <a:t>Voice assistant </a:t>
            </a:r>
          </a:p>
          <a:p>
            <a:pPr marR="0" lvl="0" algn="just">
              <a:lnSpc>
                <a:spcPct val="150000"/>
              </a:lnSpc>
              <a:spcBef>
                <a:spcPts val="0"/>
              </a:spcBef>
              <a:spcAft>
                <a:spcPts val="0"/>
              </a:spcAft>
            </a:pPr>
            <a:r>
              <a:rPr lang="en-US" sz="1200" dirty="0">
                <a:latin typeface="Times New Roman" panose="02020603050405020304" pitchFamily="18" charset="0"/>
                <a:cs typeface="Times New Roman" panose="02020603050405020304" pitchFamily="18" charset="0"/>
              </a:rPr>
              <a:t>	This module is implemented to perform hand-free use of application wherein user can command to assistant 	and assistant future send the request to the application.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2.2 Design(Flow Of Modules)</a:t>
            </a:r>
            <a:endParaRPr lang="en-IN" sz="3000" b="0" strike="noStrike" spc="-1">
              <a:latin typeface="Arial"/>
            </a:endParaRPr>
          </a:p>
        </p:txBody>
      </p:sp>
      <p:sp>
        <p:nvSpPr>
          <p:cNvPr id="1048609" name="CustomShape 2"/>
          <p:cNvSpPr/>
          <p:nvPr/>
        </p:nvSpPr>
        <p:spPr>
          <a:xfrm>
            <a:off x="311760" y="1171440"/>
            <a:ext cx="8519760" cy="3828634"/>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DFD Level 0              </a:t>
            </a:r>
            <a:endParaRPr lang="en-IN"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DFD Level 1</a:t>
            </a:r>
          </a:p>
          <a:p>
            <a:pPr marL="457200" indent="-342360">
              <a:lnSpc>
                <a:spcPct val="115000"/>
              </a:lnSpc>
              <a:buClr>
                <a:srgbClr val="000000"/>
              </a:buClr>
              <a:buFont typeface="Old Standard TT"/>
              <a:buChar char="●"/>
            </a:pPr>
            <a:endParaRPr lang="en-IN" spc="-1" dirty="0">
              <a:solidFill>
                <a:srgbClr val="000000"/>
              </a:solidFill>
              <a:latin typeface="Old Standard TT"/>
              <a:ea typeface="Old Standard TT"/>
            </a:endParaRPr>
          </a:p>
          <a:p>
            <a:pPr marL="457200" indent="-342360">
              <a:lnSpc>
                <a:spcPct val="115000"/>
              </a:lnSpc>
              <a:buClr>
                <a:srgbClr val="000000"/>
              </a:buClr>
              <a:buFont typeface="Old Standard TT"/>
              <a:buChar char="●"/>
            </a:pPr>
            <a:endParaRPr lang="en-IN" sz="1800" b="0" strike="noStrike" spc="-1" dirty="0">
              <a:solidFill>
                <a:srgbClr val="000000"/>
              </a:solidFill>
              <a:latin typeface="Old Standard TT"/>
              <a:ea typeface="Old Standard TT"/>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DFD Level 2        </a:t>
            </a:r>
          </a:p>
          <a:p>
            <a:pPr marL="457200" indent="-342360">
              <a:lnSpc>
                <a:spcPct val="115000"/>
              </a:lnSpc>
              <a:buClr>
                <a:srgbClr val="000000"/>
              </a:buClr>
              <a:buFont typeface="Old Standard TT"/>
              <a:buChar char="●"/>
            </a:pPr>
            <a:endParaRPr lang="en-IN" spc="-1" dirty="0">
              <a:solidFill>
                <a:srgbClr val="000000"/>
              </a:solidFill>
              <a:latin typeface="Old Standard TT"/>
              <a:ea typeface="Old Standard TT"/>
            </a:endParaRPr>
          </a:p>
          <a:p>
            <a:pPr marL="457200" indent="-342360">
              <a:lnSpc>
                <a:spcPct val="115000"/>
              </a:lnSpc>
              <a:buClr>
                <a:srgbClr val="000000"/>
              </a:buClr>
              <a:buFont typeface="Old Standard TT"/>
              <a:buChar char="●"/>
            </a:pPr>
            <a:endParaRPr lang="en-IN" sz="1800" b="0" strike="noStrike" spc="-1" dirty="0">
              <a:solidFill>
                <a:srgbClr val="000000"/>
              </a:solidFill>
              <a:latin typeface="Old Standard TT"/>
              <a:ea typeface="Old Standard TT"/>
            </a:endParaRPr>
          </a:p>
          <a:p>
            <a:pPr marL="457200" indent="-342360">
              <a:lnSpc>
                <a:spcPct val="115000"/>
              </a:lnSpc>
              <a:buClr>
                <a:srgbClr val="000000"/>
              </a:buClr>
              <a:buFont typeface="Old Standard TT"/>
              <a:buChar char="●"/>
            </a:pPr>
            <a:r>
              <a:rPr lang="en-IN" spc="-1" dirty="0">
                <a:solidFill>
                  <a:srgbClr val="000000"/>
                </a:solidFill>
                <a:latin typeface="Old Standard TT"/>
                <a:ea typeface="Old Standard TT"/>
              </a:rPr>
              <a:t>DFD Level 3</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2097155" name="Picture 2"/>
          <p:cNvPicPr>
            <a:picLocks noChangeAspect="1"/>
          </p:cNvPicPr>
          <p:nvPr/>
        </p:nvPicPr>
        <p:blipFill>
          <a:blip r:embed="rId3"/>
          <a:stretch>
            <a:fillRect/>
          </a:stretch>
        </p:blipFill>
        <p:spPr>
          <a:xfrm>
            <a:off x="3324225" y="1057320"/>
            <a:ext cx="3811361" cy="766828"/>
          </a:xfrm>
          <a:prstGeom prst="rect">
            <a:avLst/>
          </a:prstGeom>
        </p:spPr>
      </p:pic>
      <p:pic>
        <p:nvPicPr>
          <p:cNvPr id="2097156" name="Picture 8"/>
          <p:cNvPicPr>
            <a:picLocks noChangeAspect="1"/>
          </p:cNvPicPr>
          <p:nvPr/>
        </p:nvPicPr>
        <p:blipFill>
          <a:blip r:embed="rId4"/>
          <a:stretch>
            <a:fillRect/>
          </a:stretch>
        </p:blipFill>
        <p:spPr>
          <a:xfrm>
            <a:off x="3324225" y="2003149"/>
            <a:ext cx="3811361" cy="655514"/>
          </a:xfrm>
          <a:prstGeom prst="rect">
            <a:avLst/>
          </a:prstGeom>
        </p:spPr>
      </p:pic>
      <p:pic>
        <p:nvPicPr>
          <p:cNvPr id="2097157" name="Picture 10"/>
          <p:cNvPicPr>
            <a:picLocks noChangeAspect="1"/>
          </p:cNvPicPr>
          <p:nvPr/>
        </p:nvPicPr>
        <p:blipFill>
          <a:blip r:embed="rId5"/>
          <a:stretch>
            <a:fillRect/>
          </a:stretch>
        </p:blipFill>
        <p:spPr>
          <a:xfrm>
            <a:off x="3324226" y="3085757"/>
            <a:ext cx="3893004" cy="565538"/>
          </a:xfrm>
          <a:prstGeom prst="rect">
            <a:avLst/>
          </a:prstGeom>
        </p:spPr>
      </p:pic>
      <p:pic>
        <p:nvPicPr>
          <p:cNvPr id="2097158" name="Picture 12"/>
          <p:cNvPicPr>
            <a:picLocks noChangeAspect="1"/>
          </p:cNvPicPr>
          <p:nvPr/>
        </p:nvPicPr>
        <p:blipFill>
          <a:blip r:embed="rId6"/>
          <a:stretch>
            <a:fillRect/>
          </a:stretch>
        </p:blipFill>
        <p:spPr>
          <a:xfrm>
            <a:off x="3166043" y="3883001"/>
            <a:ext cx="3969543" cy="8530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Use Case Diagram</a:t>
            </a:r>
            <a:endParaRPr lang="en-IN" sz="3000" b="0" strike="noStrike" spc="-1" dirty="0">
              <a:latin typeface="Arial"/>
            </a:endParaRPr>
          </a:p>
        </p:txBody>
      </p:sp>
      <p:sp>
        <p:nvSpPr>
          <p:cNvPr id="1048614"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sp>
      <p:pic>
        <p:nvPicPr>
          <p:cNvPr id="2097159" name="Picture 2"/>
          <p:cNvPicPr>
            <a:picLocks noChangeAspect="1"/>
          </p:cNvPicPr>
          <p:nvPr/>
        </p:nvPicPr>
        <p:blipFill>
          <a:blip r:embed="rId2"/>
          <a:stretch>
            <a:fillRect/>
          </a:stretch>
        </p:blipFill>
        <p:spPr>
          <a:xfrm>
            <a:off x="1386568" y="1262743"/>
            <a:ext cx="5700032" cy="31140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2.4 Activity diagram</a:t>
            </a:r>
            <a:endParaRPr lang="en-IN" sz="3000" b="0" strike="noStrike" spc="-1">
              <a:latin typeface="Arial"/>
            </a:endParaRPr>
          </a:p>
        </p:txBody>
      </p:sp>
      <p:sp>
        <p:nvSpPr>
          <p:cNvPr id="1048616"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sp>
      <p:pic>
        <p:nvPicPr>
          <p:cNvPr id="2097160" name="Picture 2" descr="Diagram  Description automatically generated"/>
          <p:cNvPicPr>
            <a:picLocks noChangeAspect="1"/>
          </p:cNvPicPr>
          <p:nvPr/>
        </p:nvPicPr>
        <p:blipFill>
          <a:blip r:embed="rId2"/>
          <a:stretch>
            <a:fillRect/>
          </a:stretch>
        </p:blipFill>
        <p:spPr>
          <a:xfrm>
            <a:off x="3222171" y="1002840"/>
            <a:ext cx="1981200" cy="3733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2.5 Class Diagram</a:t>
            </a:r>
            <a:endParaRPr lang="en-IN" sz="3000" b="0" strike="noStrike" spc="-1">
              <a:latin typeface="Arial"/>
            </a:endParaRPr>
          </a:p>
        </p:txBody>
      </p:sp>
      <p:sp>
        <p:nvSpPr>
          <p:cNvPr id="1048618"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sp>
      <p:pic>
        <p:nvPicPr>
          <p:cNvPr id="2097161" name="Picture 2"/>
          <p:cNvPicPr>
            <a:picLocks noChangeAspect="1"/>
          </p:cNvPicPr>
          <p:nvPr/>
        </p:nvPicPr>
        <p:blipFill>
          <a:blip r:embed="rId2"/>
          <a:stretch>
            <a:fillRect/>
          </a:stretch>
        </p:blipFill>
        <p:spPr>
          <a:xfrm>
            <a:off x="0" y="1056395"/>
            <a:ext cx="9144000" cy="30307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a:srgbClr val="000000"/>
          </a:fontRef>
        </p:style>
        <p:txBody>
          <a:bodyPr wrap="none" lIns="0" tIns="0" rIns="0" bIns="0"/>
          <a:lstStyle/>
          <a:p>
            <a:pPr>
              <a:lnSpc>
                <a:spcPct val="100000"/>
              </a:lnSpc>
            </a:pPr>
            <a:r>
              <a:rPr lang="en-IN" sz="4200" b="1" strike="noStrike" spc="-1" dirty="0">
                <a:solidFill>
                  <a:srgbClr val="FFFBF0"/>
                </a:solidFill>
                <a:latin typeface="Old Standard TT"/>
              </a:rPr>
              <a:t>3. Implementation</a:t>
            </a:r>
            <a:endParaRPr lang="en-IN" sz="4200" b="1" strike="noStrike" spc="-1" dirty="0">
              <a:solidFill>
                <a:srgbClr val="FFFBF0"/>
              </a:solidFill>
              <a:latin typeface="Old Standard TT"/>
              <a:ea typeface="Old Standard TT"/>
            </a:endParaRPr>
          </a:p>
        </p:txBody>
      </p:sp>
      <p:sp>
        <p:nvSpPr>
          <p:cNvPr id="1048620"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a:srgbClr val="000000"/>
          </a:fontRef>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CustomShape 1"/>
          <p:cNvSpPr/>
          <p:nvPr/>
        </p:nvSpPr>
        <p:spPr>
          <a:xfrm>
            <a:off x="513000" y="184988"/>
            <a:ext cx="8118000" cy="4773524"/>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US" sz="1800" b="0" strike="noStrike" spc="-1" dirty="0">
                <a:solidFill>
                  <a:srgbClr val="FFFBF0"/>
                </a:solidFill>
                <a:latin typeface="Times New Roman"/>
                <a:ea typeface="Times New Roman"/>
              </a:rPr>
              <a:t>                                                    </a:t>
            </a:r>
            <a:r>
              <a:rPr lang="en-US" sz="1800" b="0" strike="noStrike" spc="-1" dirty="0">
                <a:latin typeface="Times New Roman"/>
                <a:ea typeface="Times New Roman"/>
              </a:rPr>
              <a:t>A Project Report on</a:t>
            </a:r>
            <a:br>
              <a:rPr lang="en-US" dirty="0"/>
            </a:br>
            <a:r>
              <a:rPr lang="en-US" sz="2400" dirty="0">
                <a:latin typeface="Times New Roman" panose="02020603050405020304" pitchFamily="18" charset="0"/>
                <a:cs typeface="Times New Roman" panose="02020603050405020304" pitchFamily="18" charset="0"/>
              </a:rPr>
              <a:t>Developing Smart ML Based Recommendation System</a:t>
            </a:r>
            <a:br>
              <a:rPr lang="en-US"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Times New Roman"/>
                <a:cs typeface="Times New Roman" panose="02020603050405020304" pitchFamily="18" charset="0"/>
              </a:rPr>
              <a:t>Submitted in partial fulfillment of the degree of</a:t>
            </a:r>
            <a:br>
              <a:rPr lang="en-US"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Times New Roman"/>
                <a:cs typeface="Times New Roman" panose="02020603050405020304" pitchFamily="18" charset="0"/>
              </a:rPr>
              <a:t>Bachelor of Engineering(Sem-8)</a:t>
            </a:r>
            <a:br>
              <a:rPr lang="en-US"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Times New Roman"/>
                <a:cs typeface="Times New Roman" panose="02020603050405020304" pitchFamily="18" charset="0"/>
              </a:rPr>
              <a:t>in</a:t>
            </a:r>
            <a:br>
              <a:rPr lang="en-US" dirty="0">
                <a:latin typeface="Times New Roman" panose="02020603050405020304" pitchFamily="18" charset="0"/>
                <a:cs typeface="Times New Roman" panose="02020603050405020304" pitchFamily="18" charset="0"/>
              </a:rPr>
            </a:br>
            <a:r>
              <a:rPr lang="en-US" sz="1800" b="1" strike="noStrike" spc="-1" dirty="0">
                <a:solidFill>
                  <a:srgbClr val="FFFBF0"/>
                </a:solidFill>
                <a:latin typeface="Times New Roman" panose="02020603050405020304" pitchFamily="18" charset="0"/>
                <a:ea typeface="Times New Roman"/>
                <a:cs typeface="Times New Roman" panose="02020603050405020304" pitchFamily="18" charset="0"/>
              </a:rPr>
              <a:t>INFORMATION TECHNOLOGY</a:t>
            </a:r>
            <a:br>
              <a:rPr lang="en-US" dirty="0">
                <a:latin typeface="Times New Roman" panose="02020603050405020304" pitchFamily="18" charset="0"/>
                <a:cs typeface="Times New Roman" panose="02020603050405020304" pitchFamily="18" charset="0"/>
              </a:rPr>
            </a:br>
            <a:r>
              <a:rPr lang="en-US" sz="1800" b="0" strike="noStrike" spc="-1" dirty="0">
                <a:solidFill>
                  <a:srgbClr val="FFFBF0"/>
                </a:solidFill>
                <a:latin typeface="Times New Roman" panose="02020603050405020304" pitchFamily="18" charset="0"/>
                <a:ea typeface="Times New Roman"/>
                <a:cs typeface="Times New Roman" panose="02020603050405020304" pitchFamily="18" charset="0"/>
              </a:rPr>
              <a:t>By</a:t>
            </a:r>
            <a:br>
              <a:rPr lang="en-US" dirty="0">
                <a:latin typeface="Times New Roman" panose="02020603050405020304" pitchFamily="18" charset="0"/>
                <a:cs typeface="Times New Roman" panose="02020603050405020304" pitchFamily="18" charset="0"/>
              </a:rPr>
            </a:br>
            <a:r>
              <a:rPr lang="fi-FI" dirty="0">
                <a:solidFill>
                  <a:schemeClr val="bg1"/>
                </a:solidFill>
                <a:latin typeface="Times New Roman" panose="02020603050405020304" pitchFamily="18" charset="0"/>
                <a:cs typeface="Times New Roman" panose="02020603050405020304" pitchFamily="18" charset="0"/>
              </a:rPr>
              <a:t>Sakshi Naik(17104059)</a:t>
            </a:r>
          </a:p>
          <a:p>
            <a:pPr>
              <a:lnSpc>
                <a:spcPct val="100000"/>
              </a:lnSpc>
            </a:pPr>
            <a:r>
              <a:rPr lang="fi-FI" dirty="0">
                <a:solidFill>
                  <a:schemeClr val="bg1"/>
                </a:solidFill>
                <a:latin typeface="Times New Roman" panose="02020603050405020304" pitchFamily="18" charset="0"/>
                <a:cs typeface="Times New Roman" panose="02020603050405020304" pitchFamily="18" charset="0"/>
              </a:rPr>
              <a:t>Sayali Phowakande(17104060),</a:t>
            </a:r>
          </a:p>
          <a:p>
            <a:pPr>
              <a:lnSpc>
                <a:spcPct val="100000"/>
              </a:lnSpc>
            </a:pPr>
            <a:r>
              <a:rPr lang="fi-FI" dirty="0">
                <a:solidFill>
                  <a:schemeClr val="bg1"/>
                </a:solidFill>
                <a:latin typeface="Times New Roman" panose="02020603050405020304" pitchFamily="18" charset="0"/>
                <a:cs typeface="Times New Roman" panose="02020603050405020304" pitchFamily="18" charset="0"/>
              </a:rPr>
              <a:t>Arjun Rajput(17104068)</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sz="1800" b="0" strike="noStrike" spc="-1" dirty="0">
                <a:solidFill>
                  <a:srgbClr val="FFFBF0"/>
                </a:solidFill>
                <a:latin typeface="Times New Roman" panose="02020603050405020304" pitchFamily="18" charset="0"/>
                <a:ea typeface="Times New Roman"/>
                <a:cs typeface="Times New Roman" panose="02020603050405020304" pitchFamily="18" charset="0"/>
              </a:rPr>
              <a:t>Under the Guidance of</a:t>
            </a:r>
            <a:br>
              <a:rPr lang="en-US" dirty="0">
                <a:latin typeface="Times New Roman" panose="02020603050405020304" pitchFamily="18" charset="0"/>
                <a:cs typeface="Times New Roman" panose="02020603050405020304" pitchFamily="18" charset="0"/>
              </a:rPr>
            </a:br>
            <a:r>
              <a:rPr lang="en-US" sz="1800" b="0" strike="noStrike" spc="-1" dirty="0">
                <a:solidFill>
                  <a:srgbClr val="FFFBF0"/>
                </a:solidFill>
                <a:latin typeface="Times New Roman" panose="02020603050405020304" pitchFamily="18" charset="0"/>
                <a:ea typeface="Times New Roman"/>
                <a:cs typeface="Times New Roman" panose="02020603050405020304" pitchFamily="18" charset="0"/>
              </a:rPr>
              <a:t>Prof. </a:t>
            </a:r>
            <a:r>
              <a:rPr lang="en-US" sz="1800" b="0" strike="noStrike" spc="-1" dirty="0" err="1">
                <a:solidFill>
                  <a:srgbClr val="FFFBF0"/>
                </a:solidFill>
                <a:latin typeface="Times New Roman" panose="02020603050405020304" pitchFamily="18" charset="0"/>
                <a:ea typeface="Times New Roman"/>
                <a:cs typeface="Times New Roman" panose="02020603050405020304" pitchFamily="18" charset="0"/>
              </a:rPr>
              <a:t>Apeksha</a:t>
            </a:r>
            <a:r>
              <a:rPr lang="en-US" sz="1800" b="0" strike="noStrike" spc="-1" dirty="0">
                <a:solidFill>
                  <a:srgbClr val="FFFBF0"/>
                </a:solidFill>
                <a:latin typeface="Times New Roman" panose="02020603050405020304" pitchFamily="18" charset="0"/>
                <a:ea typeface="Times New Roman"/>
                <a:cs typeface="Times New Roman" panose="02020603050405020304" pitchFamily="18" charset="0"/>
              </a:rPr>
              <a:t> Mohite</a:t>
            </a:r>
          </a:p>
          <a:p>
            <a:pPr>
              <a:lnSpc>
                <a:spcPct val="100000"/>
              </a:lnSpc>
            </a:pPr>
            <a:r>
              <a:rPr lang="en-US" spc="-1" dirty="0" err="1">
                <a:solidFill>
                  <a:srgbClr val="FFFBF0"/>
                </a:solidFill>
                <a:latin typeface="Times New Roman" panose="02020603050405020304" pitchFamily="18" charset="0"/>
                <a:cs typeface="Times New Roman" panose="02020603050405020304" pitchFamily="18" charset="0"/>
              </a:rPr>
              <a:t>Prof.Geetanjali</a:t>
            </a:r>
            <a:r>
              <a:rPr lang="en-US" spc="-1" dirty="0">
                <a:solidFill>
                  <a:srgbClr val="FFFBF0"/>
                </a:solidFill>
                <a:latin typeface="Times New Roman" panose="02020603050405020304" pitchFamily="18" charset="0"/>
                <a:cs typeface="Times New Roman" panose="02020603050405020304" pitchFamily="18" charset="0"/>
              </a:rPr>
              <a:t> </a:t>
            </a:r>
            <a:r>
              <a:rPr lang="en-US" spc="-1" dirty="0" err="1">
                <a:solidFill>
                  <a:srgbClr val="FFFBF0"/>
                </a:solidFill>
                <a:latin typeface="Times New Roman" panose="02020603050405020304" pitchFamily="18" charset="0"/>
                <a:cs typeface="Times New Roman" panose="02020603050405020304" pitchFamily="18" charset="0"/>
              </a:rPr>
              <a:t>Kalme</a:t>
            </a:r>
            <a:br>
              <a:rPr lang="en-US" dirty="0"/>
            </a:br>
            <a:br>
              <a:rPr lang="en-US" dirty="0"/>
            </a:br>
            <a:br>
              <a:rPr lang="en-US" dirty="0"/>
            </a:br>
            <a:br>
              <a:rPr lang="en-US" dirty="0"/>
            </a:br>
            <a:br>
              <a:rPr lang="en-US" dirty="0"/>
            </a:br>
            <a:endParaRPr lang="en-US"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 chat or text message&#10;&#10;Description automatically generated">
            <a:extLst>
              <a:ext uri="{FF2B5EF4-FFF2-40B4-BE49-F238E27FC236}">
                <a16:creationId xmlns:a16="http://schemas.microsoft.com/office/drawing/2014/main" id="{BB6CFCB0-C220-45D1-ADEF-F6414765E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947" y="200297"/>
            <a:ext cx="1822269" cy="4049486"/>
          </a:xfrm>
          <a:prstGeom prst="rect">
            <a:avLst/>
          </a:prstGeom>
        </p:spPr>
      </p:pic>
      <p:pic>
        <p:nvPicPr>
          <p:cNvPr id="12" name="Picture 11">
            <a:extLst>
              <a:ext uri="{FF2B5EF4-FFF2-40B4-BE49-F238E27FC236}">
                <a16:creationId xmlns:a16="http://schemas.microsoft.com/office/drawing/2014/main" id="{48FB9530-6980-480C-99F0-8FEDC99D7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784" y="200297"/>
            <a:ext cx="1884970" cy="4188823"/>
          </a:xfrm>
          <a:prstGeom prst="rect">
            <a:avLst/>
          </a:prstGeom>
        </p:spPr>
      </p:pic>
    </p:spTree>
    <p:extLst>
      <p:ext uri="{BB962C8B-B14F-4D97-AF65-F5344CB8AC3E}">
        <p14:creationId xmlns:p14="http://schemas.microsoft.com/office/powerpoint/2010/main" val="50077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A6785C1-1DF3-4CAA-BE5D-9EF055E53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46" y="60960"/>
            <a:ext cx="2089105" cy="464245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8BA216FF-96DE-4E96-8A20-84E458703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645" y="157541"/>
            <a:ext cx="2018211" cy="4484914"/>
          </a:xfrm>
          <a:prstGeom prst="rect">
            <a:avLst/>
          </a:prstGeom>
        </p:spPr>
      </p:pic>
    </p:spTree>
    <p:extLst>
      <p:ext uri="{BB962C8B-B14F-4D97-AF65-F5344CB8AC3E}">
        <p14:creationId xmlns:p14="http://schemas.microsoft.com/office/powerpoint/2010/main" val="166743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ustomShape 1"/>
          <p:cNvSpPr/>
          <p:nvPr/>
        </p:nvSpPr>
        <p:spPr>
          <a:xfrm>
            <a:off x="449140" y="2451100"/>
            <a:ext cx="8118000" cy="103407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nchor="b"/>
          <a:lstStyle/>
          <a:p>
            <a:pPr>
              <a:lnSpc>
                <a:spcPct val="100000"/>
              </a:lnSpc>
            </a:pPr>
            <a:r>
              <a:rPr lang="en-IN" sz="4200" b="1" strike="noStrike" spc="-1" dirty="0">
                <a:solidFill>
                  <a:schemeClr val="bg1"/>
                </a:solidFill>
                <a:latin typeface="Old Standard TT"/>
                <a:ea typeface="Old Standard TT"/>
              </a:rPr>
              <a:t>4. Testing</a:t>
            </a:r>
            <a:endParaRPr lang="en-IN" sz="4200" b="0" strike="noStrike" spc="-1" dirty="0">
              <a:solidFill>
                <a:schemeClr val="bg1"/>
              </a:solidFill>
              <a:latin typeface="Arial"/>
            </a:endParaRPr>
          </a:p>
        </p:txBody>
      </p:sp>
      <p:sp>
        <p:nvSpPr>
          <p:cNvPr id="1048622"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a:srgbClr val="000000"/>
          </a:fontRef>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extBox 2"/>
          <p:cNvSpPr txBox="1"/>
          <p:nvPr/>
        </p:nvSpPr>
        <p:spPr>
          <a:xfrm>
            <a:off x="317500" y="182640"/>
            <a:ext cx="8553450" cy="2567940"/>
          </a:xfrm>
          <a:prstGeom prst="rect">
            <a:avLst/>
          </a:prstGeom>
          <a:noFill/>
        </p:spPr>
        <p:txBody>
          <a:bodyPr wrap="square">
            <a:spAutoFit/>
          </a:bodyPr>
          <a:lstStyle/>
          <a:p>
            <a:pPr marL="0" marR="0" algn="just">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Testing:-</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Unit testing is the testing of an individual unit or group of related units. It falls under the class of white box testing. It is often done by the programmer to test that the unit he/she has implemented is producing expected output against given input. In this application actual functionality is </a:t>
            </a:r>
            <a:r>
              <a:rPr lang="en-US" sz="1600" dirty="0">
                <a:latin typeface="Times New Roman" panose="02020603050405020304" pitchFamily="18" charset="0"/>
                <a:ea typeface="Calibri" panose="020F0502020204030204" pitchFamily="34" charset="0"/>
                <a:cs typeface="Times New Roman" panose="02020603050405020304" pitchFamily="18" charset="0"/>
              </a:rPr>
              <a:t>recommend music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this application user can see </a:t>
            </a:r>
            <a:r>
              <a:rPr lang="en-US" sz="1600" dirty="0">
                <a:latin typeface="Times New Roman" panose="02020603050405020304" pitchFamily="18" charset="0"/>
                <a:ea typeface="Calibri" panose="020F0502020204030204" pitchFamily="34" charset="0"/>
                <a:cs typeface="Times New Roman" panose="02020603050405020304" pitchFamily="18" charset="0"/>
              </a:rPr>
              <a:t>recommendation based on likes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Unit testing basically checks that whether the </a:t>
            </a:r>
            <a:r>
              <a:rPr lang="en-US" sz="1600" dirty="0">
                <a:latin typeface="Times New Roman" panose="02020603050405020304" pitchFamily="18" charset="0"/>
                <a:ea typeface="Calibri" panose="020F0502020204030204" pitchFamily="34" charset="0"/>
                <a:cs typeface="Times New Roman" panose="02020603050405020304" pitchFamily="18" charset="0"/>
              </a:rPr>
              <a:t>application is recommendation or not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User can play music as per the choice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ustomShape 1"/>
          <p:cNvSpPr/>
          <p:nvPr/>
        </p:nvSpPr>
        <p:spPr>
          <a:xfrm>
            <a:off x="347540" y="2461490"/>
            <a:ext cx="8118000" cy="958447"/>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nchor="b"/>
          <a:lstStyle/>
          <a:p>
            <a:pPr>
              <a:lnSpc>
                <a:spcPct val="100000"/>
              </a:lnSpc>
            </a:pPr>
            <a:r>
              <a:rPr lang="en-IN" sz="4200" b="1" spc="-1" dirty="0">
                <a:solidFill>
                  <a:schemeClr val="bg1"/>
                </a:solidFill>
                <a:latin typeface="Old Standard TT"/>
                <a:ea typeface="Old Standard TT"/>
              </a:rPr>
              <a:t>5</a:t>
            </a:r>
            <a:r>
              <a:rPr lang="en-IN" sz="4200" b="1" strike="noStrike" spc="-1" dirty="0">
                <a:solidFill>
                  <a:schemeClr val="bg1"/>
                </a:solidFill>
                <a:latin typeface="Old Standard TT"/>
                <a:ea typeface="Old Standard TT"/>
              </a:rPr>
              <a:t>. Conclusion and Future Scope</a:t>
            </a:r>
            <a:endParaRPr lang="en-IN" sz="4200" b="0" strike="noStrike" spc="-1" dirty="0">
              <a:solidFill>
                <a:schemeClr val="bg1"/>
              </a:solidFill>
              <a:latin typeface="Arial"/>
            </a:endParaRPr>
          </a:p>
        </p:txBody>
      </p:sp>
      <p:sp>
        <p:nvSpPr>
          <p:cNvPr id="104862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a:srgbClr val="000000"/>
          </a:fontRef>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336550" y="247650"/>
            <a:ext cx="8470900" cy="2062103"/>
          </a:xfrm>
          <a:prstGeom prst="rect">
            <a:avLst/>
          </a:prstGeom>
          <a:noFill/>
        </p:spPr>
        <p:txBody>
          <a:bodyPr wrap="square">
            <a:spAutoFit/>
          </a:bodyPr>
          <a:lstStyle/>
          <a:p>
            <a:pPr marL="0" marR="0" algn="just">
              <a:spcBef>
                <a:spcPts val="0"/>
              </a:spcBef>
              <a:spcAft>
                <a:spcPts val="0"/>
              </a:spcAft>
            </a:pPr>
            <a:r>
              <a:rPr lang="en-US" sz="1600" dirty="0">
                <a:latin typeface="Times New Roman" panose="02020603050405020304" pitchFamily="18" charset="0"/>
                <a:cs typeface="Times New Roman" panose="02020603050405020304" pitchFamily="18" charset="0"/>
              </a:rPr>
              <a:t>By applying the knowledge and skill set, we are determined towards building a completely user interactive system that would be useful for every music listeners. This project will be implemented as a cross-platform application that will be compatible with multiple operating systems. So we have proposed a recommendation system with hybrid technique using ML. This system will recommend music to users depending upon preferences, recently played, and ratings of other users. Along with the music recommendation, a video link will also be suggested for those users who are interested to watch music in video format. To make it more innovative Voice assistants are integrated which a hand-free and personalized experience to users. </a:t>
            </a:r>
            <a:endParaRPr lang="en-US" sz="1600" dirty="0">
              <a:effectLst/>
              <a:latin typeface="Times New Roman" panose="02020603050405020304" pitchFamily="18" charset="0"/>
              <a:ea typeface="Georgia" panose="02040502050405020303"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CustomShape 1"/>
          <p:cNvSpPr/>
          <p:nvPr/>
        </p:nvSpPr>
        <p:spPr>
          <a:xfrm>
            <a:off x="311760" y="23228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048630" name="CustomShape 2"/>
          <p:cNvSpPr/>
          <p:nvPr/>
        </p:nvSpPr>
        <p:spPr>
          <a:xfrm>
            <a:off x="98370" y="784270"/>
            <a:ext cx="8946540" cy="435923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342900" indent="-342900">
              <a:buClr>
                <a:srgbClr val="000000"/>
              </a:buClr>
              <a:buFont typeface="+mj-lt"/>
              <a:buAutoNum type="arabicPeriod"/>
            </a:pPr>
            <a:r>
              <a:rPr lang="en-IN" sz="1600" dirty="0" err="1">
                <a:latin typeface="Times New Roman" panose="02020603050405020304" pitchFamily="18" charset="0"/>
                <a:cs typeface="Times New Roman" panose="02020603050405020304" pitchFamily="18" charset="0"/>
              </a:rPr>
              <a:t>Shainee</a:t>
            </a:r>
            <a:r>
              <a:rPr lang="en-IN" sz="1600" dirty="0">
                <a:latin typeface="Times New Roman" panose="02020603050405020304" pitchFamily="18" charset="0"/>
                <a:cs typeface="Times New Roman" panose="02020603050405020304" pitchFamily="18" charset="0"/>
              </a:rPr>
              <a:t> Jain; Tejaswi Pawar; </a:t>
            </a:r>
            <a:r>
              <a:rPr lang="en-IN" sz="1600" dirty="0" err="1">
                <a:latin typeface="Times New Roman" panose="02020603050405020304" pitchFamily="18" charset="0"/>
                <a:cs typeface="Times New Roman" panose="02020603050405020304" pitchFamily="18" charset="0"/>
              </a:rPr>
              <a:t>Heth</a:t>
            </a:r>
            <a:r>
              <a:rPr lang="en-IN" sz="1600" dirty="0">
                <a:latin typeface="Times New Roman" panose="02020603050405020304" pitchFamily="18" charset="0"/>
                <a:cs typeface="Times New Roman" panose="02020603050405020304" pitchFamily="18" charset="0"/>
              </a:rPr>
              <a:t> Shah; Omkar </a:t>
            </a:r>
            <a:r>
              <a:rPr lang="en-IN" sz="1600" dirty="0" err="1">
                <a:latin typeface="Times New Roman" panose="02020603050405020304" pitchFamily="18" charset="0"/>
                <a:cs typeface="Times New Roman" panose="02020603050405020304" pitchFamily="18" charset="0"/>
              </a:rPr>
              <a:t>Morye</a:t>
            </a:r>
            <a:r>
              <a:rPr lang="en-IN" sz="1600" dirty="0">
                <a:latin typeface="Times New Roman" panose="02020603050405020304" pitchFamily="18" charset="0"/>
                <a:cs typeface="Times New Roman" panose="02020603050405020304" pitchFamily="18" charset="0"/>
              </a:rPr>
              <a:t>; Bhushan Patil,” Video Recommendation System Based on Human Interest”, 2019 1st International Conference on Innovations in Information and Communication Technology (ICIICT)(IEEE). </a:t>
            </a:r>
          </a:p>
          <a:p>
            <a:pPr marL="342900" indent="-342900">
              <a:buClr>
                <a:srgbClr val="000000"/>
              </a:buClr>
              <a:buFont typeface="+mj-lt"/>
              <a:buAutoNum type="arabicPeriod"/>
            </a:pPr>
            <a:r>
              <a:rPr lang="en-IN" sz="1600" dirty="0">
                <a:latin typeface="Times New Roman" panose="02020603050405020304" pitchFamily="18" charset="0"/>
                <a:cs typeface="Times New Roman" panose="02020603050405020304" pitchFamily="18" charset="0"/>
              </a:rPr>
              <a:t> Sheela </a:t>
            </a:r>
            <a:r>
              <a:rPr lang="en-IN" sz="1600" dirty="0" err="1">
                <a:latin typeface="Times New Roman" panose="02020603050405020304" pitchFamily="18" charset="0"/>
                <a:cs typeface="Times New Roman" panose="02020603050405020304" pitchFamily="18" charset="0"/>
              </a:rPr>
              <a:t>Kathavate</a:t>
            </a:r>
            <a:r>
              <a:rPr lang="en-IN" sz="1600" dirty="0">
                <a:latin typeface="Times New Roman" panose="02020603050405020304" pitchFamily="18" charset="0"/>
                <a:cs typeface="Times New Roman" panose="02020603050405020304" pitchFamily="18" charset="0"/>
              </a:rPr>
              <a:t>, “ Music Recommendation System using Content and Collaborative Filtering Methods” for IJERT : Volume 10, Issue 02 (February 2021). </a:t>
            </a:r>
          </a:p>
          <a:p>
            <a:pPr marL="342900" indent="-342900">
              <a:buClr>
                <a:srgbClr val="000000"/>
              </a:buClr>
              <a:buFont typeface="+mj-lt"/>
              <a:buAutoNum type="arabicPeriod"/>
            </a:pPr>
            <a:r>
              <a:rPr lang="en-IN" sz="1600" dirty="0">
                <a:latin typeface="Times New Roman" panose="02020603050405020304" pitchFamily="18" charset="0"/>
                <a:cs typeface="Times New Roman" panose="02020603050405020304" pitchFamily="18" charset="0"/>
              </a:rPr>
              <a:t> Anand Neil Arnold, </a:t>
            </a:r>
            <a:r>
              <a:rPr lang="en-IN" sz="1600" dirty="0" err="1">
                <a:latin typeface="Times New Roman" panose="02020603050405020304" pitchFamily="18" charset="0"/>
                <a:cs typeface="Times New Roman" panose="02020603050405020304" pitchFamily="18" charset="0"/>
              </a:rPr>
              <a:t>Vairamuthu</a:t>
            </a:r>
            <a:r>
              <a:rPr lang="en-IN" sz="1600" dirty="0">
                <a:latin typeface="Times New Roman" panose="02020603050405020304" pitchFamily="18" charset="0"/>
                <a:cs typeface="Times New Roman" panose="02020603050405020304" pitchFamily="18" charset="0"/>
              </a:rPr>
              <a:t> S.,” Music Recommendation using Collaborative Filtering and Deep </a:t>
            </a:r>
            <a:r>
              <a:rPr lang="en-IN" sz="1600" dirty="0" err="1">
                <a:latin typeface="Times New Roman" panose="02020603050405020304" pitchFamily="18" charset="0"/>
                <a:cs typeface="Times New Roman" panose="02020603050405020304" pitchFamily="18" charset="0"/>
              </a:rPr>
              <a:t>Learning”for</a:t>
            </a:r>
            <a:r>
              <a:rPr lang="en-IN" sz="1600" dirty="0">
                <a:latin typeface="Times New Roman" panose="02020603050405020304" pitchFamily="18" charset="0"/>
                <a:cs typeface="Times New Roman" panose="02020603050405020304" pitchFamily="18" charset="0"/>
              </a:rPr>
              <a:t> International Journal of Innovative Technology and Exploring Engineering (IJITEE) ISSN: 2278-3075, Volume-8 Issue-7, May, 2019.</a:t>
            </a:r>
          </a:p>
          <a:p>
            <a:pPr marL="342900" indent="-342900">
              <a:buClr>
                <a:srgbClr val="000000"/>
              </a:buClr>
              <a:buFont typeface="+mj-lt"/>
              <a:buAutoNum type="arabicPeriod"/>
            </a:pPr>
            <a:r>
              <a:rPr lang="en-IN" sz="1600" dirty="0">
                <a:latin typeface="Times New Roman" panose="02020603050405020304" pitchFamily="18" charset="0"/>
                <a:cs typeface="Times New Roman" panose="02020603050405020304" pitchFamily="18" charset="0"/>
              </a:rPr>
              <a:t> S Subhash; Prajwal N Srivatsa; S </a:t>
            </a:r>
            <a:r>
              <a:rPr lang="en-IN" sz="1600" dirty="0" err="1">
                <a:latin typeface="Times New Roman" panose="02020603050405020304" pitchFamily="18" charset="0"/>
                <a:cs typeface="Times New Roman" panose="02020603050405020304" pitchFamily="18" charset="0"/>
              </a:rPr>
              <a:t>Siddesh</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Ullas</a:t>
            </a:r>
            <a:r>
              <a:rPr lang="en-IN" sz="1600" dirty="0">
                <a:latin typeface="Times New Roman" panose="02020603050405020304" pitchFamily="18" charset="0"/>
                <a:cs typeface="Times New Roman" panose="02020603050405020304" pitchFamily="18" charset="0"/>
              </a:rPr>
              <a:t>; B Santhosh” Artificial Intelligence-based Voice </a:t>
            </a:r>
            <a:r>
              <a:rPr lang="en-IN" sz="1600" dirty="0" err="1">
                <a:latin typeface="Times New Roman" panose="02020603050405020304" pitchFamily="18" charset="0"/>
                <a:cs typeface="Times New Roman" panose="02020603050405020304" pitchFamily="18" charset="0"/>
              </a:rPr>
              <a:t>Assistant”for</a:t>
            </a:r>
            <a:r>
              <a:rPr lang="en-IN" sz="1600" dirty="0">
                <a:latin typeface="Times New Roman" panose="02020603050405020304" pitchFamily="18" charset="0"/>
                <a:cs typeface="Times New Roman" panose="02020603050405020304" pitchFamily="18" charset="0"/>
              </a:rPr>
              <a:t> 2020 Fourth World Conference on Smart Trends in Systems, Security and Sustainability (WorldS4).</a:t>
            </a:r>
          </a:p>
          <a:p>
            <a:pPr marL="342900" indent="-342900">
              <a:buClr>
                <a:srgbClr val="000000"/>
              </a:buClr>
              <a:buFont typeface="+mj-lt"/>
              <a:buAutoNum type="arabicPeriod"/>
            </a:pPr>
            <a:r>
              <a:rPr lang="en-IN" sz="1600" dirty="0">
                <a:latin typeface="Times New Roman" panose="02020603050405020304" pitchFamily="18" charset="0"/>
                <a:cs typeface="Times New Roman" panose="02020603050405020304" pitchFamily="18" charset="0"/>
              </a:rPr>
              <a:t> K. D. M, D. M S, V. K. V, M. </a:t>
            </a:r>
            <a:r>
              <a:rPr lang="en-IN" sz="1600" dirty="0" err="1">
                <a:latin typeface="Times New Roman" panose="02020603050405020304" pitchFamily="18" charset="0"/>
                <a:cs typeface="Times New Roman" panose="02020603050405020304" pitchFamily="18" charset="0"/>
              </a:rPr>
              <a:t>Jaincy</a:t>
            </a:r>
            <a:r>
              <a:rPr lang="en-IN" sz="1600" dirty="0">
                <a:latin typeface="Times New Roman" panose="02020603050405020304" pitchFamily="18" charset="0"/>
                <a:cs typeface="Times New Roman" panose="02020603050405020304" pitchFamily="18" charset="0"/>
              </a:rPr>
              <a:t> D E, K. R A and S. Kumar R M, ”FARMER’S ASSISTANT using AI Voice Bot,” 2021 3rd International Conference on Signal Processing and Communication (ICPSC), 2021, pp. 527-531,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10.1109/ICSPC51351.2021.9451760. </a:t>
            </a:r>
          </a:p>
          <a:p>
            <a:pPr marL="342900" indent="-342900">
              <a:buClr>
                <a:srgbClr val="000000"/>
              </a:buClr>
              <a:buFont typeface="+mj-lt"/>
              <a:buAutoNum type="arabicPeriod"/>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Xiangpo</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Li,”Research</a:t>
            </a:r>
            <a:r>
              <a:rPr lang="en-IN" sz="1600" dirty="0">
                <a:latin typeface="Times New Roman" panose="02020603050405020304" pitchFamily="18" charset="0"/>
                <a:cs typeface="Times New Roman" panose="02020603050405020304" pitchFamily="18" charset="0"/>
              </a:rPr>
              <a:t> on the Application of Collaborative Filtering Algorithm in Mobile E-Commerce Recommendation System”for”2021 IEEE Asia-Pacific Conference on Image Processing, Electronics and Computers (IPEC)”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0" strike="noStrike" spc="-1">
                <a:solidFill>
                  <a:srgbClr val="000000"/>
                </a:solidFill>
                <a:latin typeface="Old Standard TT"/>
              </a:rPr>
              <a:t>Paper Publication</a:t>
            </a:r>
            <a:endParaRPr lang="en-IN" sz="3000" b="0" strike="noStrike" spc="-1">
              <a:latin typeface="Arial"/>
            </a:endParaRPr>
          </a:p>
        </p:txBody>
      </p:sp>
      <p:sp>
        <p:nvSpPr>
          <p:cNvPr id="1048632"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sp>
      <p:sp>
        <p:nvSpPr>
          <p:cNvPr id="1048633" name="TextBox 4"/>
          <p:cNvSpPr txBox="1"/>
          <p:nvPr/>
        </p:nvSpPr>
        <p:spPr>
          <a:xfrm>
            <a:off x="501290" y="1247686"/>
            <a:ext cx="8140700" cy="646331"/>
          </a:xfrm>
          <a:prstGeom prst="rect">
            <a:avLst/>
          </a:prstGeom>
          <a:noFill/>
        </p:spPr>
        <p:txBody>
          <a:bodyPr wrap="square">
            <a:spAutoFit/>
          </a:bodyPr>
          <a:lstStyle/>
          <a:p>
            <a:r>
              <a:rPr lang="en-US" b="0" i="0" dirty="0">
                <a:solidFill>
                  <a:srgbClr val="222222"/>
                </a:solidFill>
                <a:effectLst/>
                <a:latin typeface="Times New Roman" panose="02020603050405020304" pitchFamily="18" charset="0"/>
              </a:rPr>
              <a:t>Paper titled: </a:t>
            </a:r>
            <a:r>
              <a:rPr lang="en-US" b="1" i="0" dirty="0">
                <a:solidFill>
                  <a:srgbClr val="222222"/>
                </a:solidFill>
                <a:effectLst/>
                <a:latin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Developing Smart ML Based Recommendation System</a:t>
            </a:r>
            <a:r>
              <a:rPr lang="en-US" b="1" i="0" dirty="0">
                <a:solidFill>
                  <a:srgbClr val="222222"/>
                </a:solidFill>
                <a:effectLst/>
                <a:latin typeface="Times New Roman" panose="02020603050405020304" pitchFamily="18" charset="0"/>
              </a:rPr>
              <a:t>”</a:t>
            </a:r>
            <a:r>
              <a:rPr lang="en-US" b="0" i="0" dirty="0">
                <a:solidFill>
                  <a:srgbClr val="222222"/>
                </a:solidFill>
                <a:effectLst/>
                <a:latin typeface="Times New Roman" panose="02020603050405020304" pitchFamily="18" charset="0"/>
              </a:rPr>
              <a:t>, submitted to </a:t>
            </a:r>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IEMIS-2022</a:t>
            </a:r>
            <a:r>
              <a:rPr lang="en-US" b="0" i="0" dirty="0">
                <a:solidFill>
                  <a:srgbClr val="222222"/>
                </a:solidFill>
                <a:effectLst/>
                <a:latin typeface="Times New Roman" panose="02020603050405020304" pitchFamily="18" charset="0"/>
              </a:rPr>
              <a:t>, has been </a:t>
            </a:r>
            <a:r>
              <a:rPr lang="en-US" b="1" i="0" dirty="0">
                <a:solidFill>
                  <a:srgbClr val="222222"/>
                </a:solidFill>
                <a:effectLst/>
                <a:latin typeface="Times New Roman" panose="02020603050405020304" pitchFamily="18" charset="0"/>
              </a:rPr>
              <a:t>Accepted for the conference</a:t>
            </a:r>
            <a:r>
              <a:rPr lang="en-US" b="0" i="0" dirty="0">
                <a:solidFill>
                  <a:srgbClr val="222222"/>
                </a:solidFill>
                <a:effectLst/>
                <a:latin typeface="Times New Roman" panose="02020603050405020304" pitchFamily="18" charset="0"/>
              </a:rPr>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04863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a:srgbClr val="000000"/>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104858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a:srgbClr val="000000"/>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9"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1048590" name="CustomShape 2"/>
          <p:cNvSpPr/>
          <p:nvPr/>
        </p:nvSpPr>
        <p:spPr>
          <a:xfrm>
            <a:off x="311760" y="1171440"/>
            <a:ext cx="8519760" cy="363551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5787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Sometimes, music plays an important role in our life. </a:t>
            </a:r>
          </a:p>
          <a:p>
            <a:pPr marL="5787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Recommendation System is developed for those users who express their feeling and prefer listening as well as viewing music videos depending on their choice.</a:t>
            </a:r>
          </a:p>
          <a:p>
            <a:pPr marL="5787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recommendation system will filter out the contents depending upon user choice with similar data. </a:t>
            </a:r>
          </a:p>
          <a:p>
            <a:pPr marL="5787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Recommendation System, two techniques are used which are Collaborative Filtering and Content-based filtering. </a:t>
            </a:r>
          </a:p>
          <a:p>
            <a:pPr marL="5787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Considering the issues for some users while searching they can play music with help of a voice assistant.</a:t>
            </a:r>
            <a:endParaRPr lang="en-IN"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1048592" name="CustomShape 2"/>
          <p:cNvSpPr/>
          <p:nvPr/>
        </p:nvSpPr>
        <p:spPr>
          <a:xfrm>
            <a:off x="311760" y="1171440"/>
            <a:ext cx="8519760" cy="37434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develop a Cross platform application.</a:t>
            </a:r>
          </a:p>
          <a:p>
            <a:pPr marL="114840">
              <a:lnSpc>
                <a:spcPct val="115000"/>
              </a:lnSpc>
              <a:buClr>
                <a:srgbClr val="000000"/>
              </a:buCl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build a hand-free mobile application by integrating it with Voice assistant, which can make application more convenient.</a:t>
            </a:r>
          </a:p>
          <a:p>
            <a:pPr marL="114840">
              <a:lnSpc>
                <a:spcPct val="115000"/>
              </a:lnSpc>
              <a:buClr>
                <a:srgbClr val="000000"/>
              </a:buClr>
            </a:pPr>
            <a:endParaRPr lang="en-IN" spc="-1" dirty="0">
              <a:solidFill>
                <a:srgbClr val="000000"/>
              </a:solidFill>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keep a track of frequently played music by user. </a:t>
            </a:r>
          </a:p>
          <a:p>
            <a:pPr marL="114840">
              <a:lnSpc>
                <a:spcPct val="115000"/>
              </a:lnSpc>
              <a:buClr>
                <a:srgbClr val="000000"/>
              </a:buClr>
            </a:pPr>
            <a:endParaRPr lang="en-US"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provide recommendations based on recorded information of users’ preferences and suggesting video link of played music so that even videos can be watched</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3" name="CustomShape 1"/>
          <p:cNvSpPr/>
          <p:nvPr/>
        </p:nvSpPr>
        <p:spPr>
          <a:xfrm>
            <a:off x="384912" y="261406"/>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1.3 Literature Review</a:t>
            </a:r>
            <a:endParaRPr lang="en-IN" sz="3000" b="0" strike="noStrike" spc="-1" dirty="0">
              <a:latin typeface="Arial"/>
            </a:endParaRPr>
          </a:p>
        </p:txBody>
      </p:sp>
      <p:sp>
        <p:nvSpPr>
          <p:cNvPr id="1048594"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2097153" name="Picture 5"/>
          <p:cNvPicPr>
            <a:picLocks noChangeAspect="1"/>
          </p:cNvPicPr>
          <p:nvPr/>
        </p:nvPicPr>
        <p:blipFill>
          <a:blip r:embed="rId2"/>
          <a:stretch>
            <a:fillRect/>
          </a:stretch>
        </p:blipFill>
        <p:spPr>
          <a:xfrm>
            <a:off x="1716910" y="1020744"/>
            <a:ext cx="5709460" cy="4000454"/>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1048596"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Music Industry has experienced a boom in recent years due to the rapid increase in Music listeners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a:t>
            </a:r>
            <a:endParaRPr lang="en-IN"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The number of music available exceeds the listening capacity of a single individual. </a:t>
            </a:r>
            <a:endParaRPr lang="en-IN"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It is sometimes difficult to choose from millions of music. However to manage this user needs a recommendation system which can help their user to introduce new music by giving quality of recommendation. </a:t>
            </a: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To make more innovative Voice assistants is integrated which offers a productive and personalized experience for users.</a:t>
            </a:r>
          </a:p>
          <a:p>
            <a:pPr marL="457200" indent="-342360">
              <a:lnSpc>
                <a:spcPct val="115000"/>
              </a:lnSpc>
              <a:buClr>
                <a:srgbClr val="000000"/>
              </a:buClr>
              <a:buFont typeface="Old Standard TT"/>
              <a:buChar char="●"/>
            </a:pPr>
            <a:r>
              <a:rPr lang="en-US" dirty="0">
                <a:latin typeface="Times New Roman" panose="02020603050405020304" pitchFamily="18" charset="0"/>
                <a:cs typeface="Times New Roman" panose="02020603050405020304" pitchFamily="18" charset="0"/>
              </a:rPr>
              <a:t>Along with the music recommendation, a video link will also be provided for those users who are willing to even watch music in video format.</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1048598"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565150" indent="-457200" eaLnBrk="1" hangingPunct="1">
              <a:lnSpc>
                <a:spcPct val="93000"/>
              </a:lnSpc>
              <a:spcAft>
                <a:spcPts val="1413"/>
              </a:spcAft>
              <a:buFont typeface="+mj-lt"/>
              <a:buAutoNum type="arabicPeriod"/>
            </a:pPr>
            <a:r>
              <a:rPr lang="en-IN" altLang="en-US" sz="1800" dirty="0">
                <a:latin typeface="Times New Roman" panose="02020603050405020304" pitchFamily="18" charset="0"/>
                <a:cs typeface="Times New Roman" panose="02020603050405020304" pitchFamily="18" charset="0"/>
              </a:rPr>
              <a:t>Can be used by every music lover.</a:t>
            </a:r>
          </a:p>
          <a:p>
            <a:pPr marL="565150" indent="-457200" eaLnBrk="1" hangingPunct="1">
              <a:lnSpc>
                <a:spcPct val="93000"/>
              </a:lnSpc>
              <a:spcAft>
                <a:spcPts val="1413"/>
              </a:spcAft>
              <a:buFont typeface="+mj-lt"/>
              <a:buAutoNum type="arabicPeriod"/>
            </a:pPr>
            <a:r>
              <a:rPr lang="en-IN" altLang="en-US" sz="1800" dirty="0">
                <a:latin typeface="Times New Roman" panose="02020603050405020304" pitchFamily="18" charset="0"/>
                <a:cs typeface="Times New Roman" panose="02020603050405020304" pitchFamily="18" charset="0"/>
              </a:rPr>
              <a:t>Can be useful for music creators to fetch the song of a specific genre and related.</a:t>
            </a:r>
          </a:p>
          <a:p>
            <a:pPr marL="565150" indent="-457200" eaLnBrk="1" hangingPunct="1">
              <a:lnSpc>
                <a:spcPct val="93000"/>
              </a:lnSpc>
              <a:spcAft>
                <a:spcPts val="1413"/>
              </a:spcAft>
              <a:buFont typeface="+mj-lt"/>
              <a:buAutoNum type="arabicPeriod"/>
            </a:pPr>
            <a:r>
              <a:rPr lang="en-IN" altLang="en-US" sz="1800" dirty="0">
                <a:latin typeface="Times New Roman" panose="02020603050405020304" pitchFamily="18" charset="0"/>
                <a:cs typeface="Times New Roman" panose="02020603050405020304" pitchFamily="18" charset="0"/>
              </a:rPr>
              <a:t>Can be useful for user interest based recommendation.</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1048600" name="CustomShape 2"/>
          <p:cNvSpPr/>
          <p:nvPr/>
        </p:nvSpPr>
        <p:spPr>
          <a:xfrm>
            <a:off x="312120" y="1228770"/>
            <a:ext cx="8519760" cy="3641220"/>
          </a:xfrm>
          <a:prstGeom prst="rect">
            <a:avLst/>
          </a:prstGeom>
          <a:noFill/>
          <a:ln>
            <a:noFill/>
          </a:ln>
        </p:spPr>
        <p:style>
          <a:lnRef idx="0">
            <a:scrgbClr r="0" g="0" b="0"/>
          </a:lnRef>
          <a:fillRef idx="0">
            <a:scrgbClr r="0" g="0" b="0"/>
          </a:fillRef>
          <a:effectRef idx="0">
            <a:scrgbClr r="0" g="0" b="0"/>
          </a:effectRef>
          <a:fontRef idx="minor">
            <a:srgbClr val="000000"/>
          </a:fontRef>
        </p:style>
        <p:txBody>
          <a:bodyPr lIns="90000" tIns="91440" rIns="90000" bIns="91440"/>
          <a:lstStyle/>
          <a:p>
            <a:pPr marL="114840">
              <a:lnSpc>
                <a:spcPct val="115000"/>
              </a:lnSpc>
              <a:buClr>
                <a:srgbClr val="000000"/>
              </a:buCl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Software Constraint</a:t>
            </a:r>
          </a:p>
          <a:p>
            <a:pPr indent="-285750">
              <a:buClr>
                <a:srgbClr val="000000"/>
              </a:buClr>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Platform used:-Windows 10</a:t>
            </a:r>
            <a:endParaRPr lang="en-US" sz="1600" dirty="0">
              <a:latin typeface="Times New Roman" panose="02020603050405020304" pitchFamily="18" charset="0"/>
              <a:ea typeface="Times New Roman" panose="02020603050405020304" pitchFamily="18" charset="0"/>
            </a:endParaRPr>
          </a:p>
          <a:p>
            <a:pPr indent="-285750">
              <a:buClr>
                <a:srgbClr val="000000"/>
              </a:buClr>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Firbase </a:t>
            </a:r>
            <a:endParaRPr lang="en-US" sz="1600" dirty="0">
              <a:latin typeface="Times New Roman" panose="02020603050405020304" pitchFamily="18" charset="0"/>
              <a:ea typeface="Times New Roman" panose="02020603050405020304" pitchFamily="18" charset="0"/>
            </a:endParaRPr>
          </a:p>
          <a:p>
            <a:pPr indent="-285750">
              <a:buClr>
                <a:srgbClr val="000000"/>
              </a:buClr>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BigQuery</a:t>
            </a:r>
            <a:endParaRPr lang="en-US" sz="1600" dirty="0">
              <a:latin typeface="Times New Roman" panose="02020603050405020304" pitchFamily="18" charset="0"/>
              <a:ea typeface="Times New Roman" panose="02020603050405020304" pitchFamily="18" charset="0"/>
            </a:endParaRPr>
          </a:p>
          <a:p>
            <a:pPr indent="-285750">
              <a:buClr>
                <a:srgbClr val="000000"/>
              </a:buClr>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TensorFlow</a:t>
            </a:r>
            <a:endParaRPr lang="en-US" sz="1600" dirty="0">
              <a:solidFill>
                <a:srgbClr val="000000"/>
              </a:solidFill>
              <a:latin typeface="Times New Roman" panose="02020603050405020304" pitchFamily="18" charset="0"/>
              <a:ea typeface="Times New Roman" panose="02020603050405020304" pitchFamily="18" charset="0"/>
            </a:endParaRPr>
          </a:p>
          <a:p>
            <a:pPr>
              <a:buClr>
                <a:srgbClr val="000000"/>
              </a:buCl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a:t>
            </a:r>
          </a:p>
          <a:p>
            <a:pPr indent="-285750">
              <a:buClr>
                <a:srgbClr val="000000"/>
              </a:buClr>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Laptop or </a:t>
            </a:r>
            <a:r>
              <a:rPr lang="en-US" sz="1600" dirty="0">
                <a:latin typeface="Times New Roman" panose="02020603050405020304" pitchFamily="18" charset="0"/>
                <a:ea typeface="Times New Roman" panose="02020603050405020304" pitchFamily="18" charset="0"/>
              </a:rPr>
              <a:t>Mobile</a:t>
            </a:r>
          </a:p>
          <a:p>
            <a:pPr indent="-285750">
              <a:buClr>
                <a:srgbClr val="000000"/>
              </a:buClr>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RAM:-8GB</a:t>
            </a:r>
          </a:p>
          <a:p>
            <a:pPr marR="0" lvl="0">
              <a:lnSpc>
                <a:spcPct val="115000"/>
              </a:lnSpc>
              <a:spcBef>
                <a:spcPts val="0"/>
              </a:spcBef>
              <a:spcAft>
                <a:spcPts val="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Front End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Kotlin</a:t>
            </a:r>
          </a:p>
          <a:p>
            <a:pPr marR="0" lvl="0">
              <a:lnSpc>
                <a:spcPct val="115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indent="-285750">
              <a:buClr>
                <a:srgbClr val="000000"/>
              </a:buClr>
              <a:buFont typeface="Arial" panose="020B0604020202020204" pitchFamily="34" charset="0"/>
              <a:buChar char="•"/>
            </a:pPr>
            <a:endParaRPr lang="en-US" sz="1600" dirty="0">
              <a:solidFill>
                <a:srgbClr val="000000"/>
              </a:solidFill>
              <a:effectLst/>
              <a:latin typeface="Times New Roman" panose="02020603050405020304" pitchFamily="18" charset="0"/>
              <a:ea typeface="Times New Roman" panose="02020603050405020304" pitchFamily="18" charset="0"/>
            </a:endParaRPr>
          </a:p>
          <a:p>
            <a:pPr marL="400590" indent="-285750">
              <a:lnSpc>
                <a:spcPct val="115000"/>
              </a:lnSpc>
              <a:buClr>
                <a:srgbClr val="000000"/>
              </a:buClr>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a:p>
            <a:pPr marL="114840">
              <a:lnSpc>
                <a:spcPct val="115000"/>
              </a:lnSpc>
              <a:buClr>
                <a:srgbClr val="000000"/>
              </a:buClr>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14840">
              <a:lnSpc>
                <a:spcPct val="115000"/>
              </a:lnSpc>
              <a:buClr>
                <a:srgbClr val="000000"/>
              </a:buCl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342360">
              <a:lnSpc>
                <a:spcPct val="115000"/>
              </a:lnSpc>
              <a:buClr>
                <a:srgbClr val="000000"/>
              </a:buClr>
              <a:buFont typeface="Old Standard TT"/>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1300</Words>
  <Application>Microsoft Office PowerPoint</Application>
  <PresentationFormat>On-screen Show (16:9)</PresentationFormat>
  <Paragraphs>103</Paragraphs>
  <Slides>28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Naik</dc:creator>
  <cp:lastModifiedBy>Sakshi Naik</cp:lastModifiedBy>
  <cp:revision>1</cp:revision>
  <dcterms:created xsi:type="dcterms:W3CDTF">2022-04-07T16:07:12Z</dcterms:created>
  <dcterms:modified xsi:type="dcterms:W3CDTF">2022-04-08T09:21:36Z</dcterms:modified>
</cp:coreProperties>
</file>