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htl9/LBA7/aDhqiwUMGUbbuVle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4069a9e2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4069a9e2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gec4069a9e2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c451f954f_1_4: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c451f954f_1_4: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gec451f954f_1_4: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630b9624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6630b9624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gf6630b9624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6630b9624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6630b9624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gf6630b9624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6630b9624_0_23: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6630b9624_0_23: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gf6630b9624_0_23: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6630b9624_0_16: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6630b9624_0_16: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gf6630b9624_0_16: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c37c5ec83_1_6: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c37c5ec83_1_6: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gec37c5ec83_1_6: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5" name="Google Shape;205;p7: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6" name="Google Shape;206;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8" name="Google Shape;98;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c37c5ec83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c37c5ec83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gec37c5ec83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c37c5ec83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c37c5ec83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gec37c5ec83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c37c5ec83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c37c5ec83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gec37c5ec83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4069a9e2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4069a9e2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gec4069a9e2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4069a9e2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4069a9e2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gec4069a9e2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5" name="Google Shape;15;p9"/>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5" name="Google Shape;45;p20"/>
          <p:cNvSpPr txBox="1"/>
          <p:nvPr>
            <p:ph idx="1" type="body"/>
          </p:nvPr>
        </p:nvSpPr>
        <p:spPr>
          <a:xfrm>
            <a:off x="796925" y="3203575"/>
            <a:ext cx="8567738" cy="1654175"/>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2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8" name="Google Shape;48;p21"/>
          <p:cNvSpPr txBox="1"/>
          <p:nvPr>
            <p:ph idx="1" type="subTitle"/>
          </p:nvPr>
        </p:nvSpPr>
        <p:spPr>
          <a:xfrm>
            <a:off x="1512888" y="4283075"/>
            <a:ext cx="7056437" cy="1931988"/>
          </a:xfrm>
          <a:prstGeom prst="rect">
            <a:avLst/>
          </a:prstGeom>
          <a:noFill/>
          <a:ln>
            <a:noFill/>
          </a:ln>
        </p:spPr>
        <p:txBody>
          <a:bodyPr anchorCtr="0" anchor="t" bIns="0" lIns="0" spcFirstLastPara="1" rIns="0" wrap="square" tIns="1582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1"/>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4" name="Google Shape;54;p11"/>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2"/>
          <p:cNvSpPr txBox="1"/>
          <p:nvPr>
            <p:ph type="title"/>
          </p:nvPr>
        </p:nvSpPr>
        <p:spPr>
          <a:xfrm rot="5400000">
            <a:off x="5210969" y="2394744"/>
            <a:ext cx="6451600" cy="2265362"/>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7" name="Google Shape;57;p22"/>
          <p:cNvSpPr txBox="1"/>
          <p:nvPr>
            <p:ph idx="1" type="body"/>
          </p:nvPr>
        </p:nvSpPr>
        <p:spPr>
          <a:xfrm rot="5400000">
            <a:off x="601663" y="203200"/>
            <a:ext cx="6451600" cy="66484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2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23"/>
          <p:cNvSpPr txBox="1"/>
          <p:nvPr>
            <p:ph idx="1" type="body"/>
          </p:nvPr>
        </p:nvSpPr>
        <p:spPr>
          <a:xfrm rot="5400000">
            <a:off x="2543968" y="-272256"/>
            <a:ext cx="4984750" cy="90662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3" name="Google Shape;63;p24"/>
          <p:cNvSpPr/>
          <p:nvPr>
            <p:ph idx="2" type="pic"/>
          </p:nvPr>
        </p:nvSpPr>
        <p:spPr>
          <a:xfrm>
            <a:off x="1976438" y="674688"/>
            <a:ext cx="6048375" cy="4537075"/>
          </a:xfrm>
          <a:prstGeom prst="rect">
            <a:avLst/>
          </a:prstGeom>
          <a:noFill/>
          <a:ln>
            <a:noFill/>
          </a:ln>
        </p:spPr>
      </p:sp>
      <p:sp>
        <p:nvSpPr>
          <p:cNvPr id="64" name="Google Shape;64;p24"/>
          <p:cNvSpPr txBox="1"/>
          <p:nvPr>
            <p:ph idx="1" type="body"/>
          </p:nvPr>
        </p:nvSpPr>
        <p:spPr>
          <a:xfrm>
            <a:off x="1976438" y="5916613"/>
            <a:ext cx="6048375" cy="8874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7" name="Google Shape;67;p25"/>
          <p:cNvSpPr txBox="1"/>
          <p:nvPr>
            <p:ph idx="1" type="body"/>
          </p:nvPr>
        </p:nvSpPr>
        <p:spPr>
          <a:xfrm>
            <a:off x="3941763" y="301625"/>
            <a:ext cx="5635625" cy="64516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68" name="Google Shape;68;p25"/>
          <p:cNvSpPr txBox="1"/>
          <p:nvPr>
            <p:ph idx="2" type="body"/>
          </p:nvPr>
        </p:nvSpPr>
        <p:spPr>
          <a:xfrm>
            <a:off x="504825" y="1581150"/>
            <a:ext cx="3316288" cy="5172075"/>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4" name="Google Shape;74;p28"/>
          <p:cNvSpPr txBox="1"/>
          <p:nvPr>
            <p:ph idx="1" type="body"/>
          </p:nvPr>
        </p:nvSpPr>
        <p:spPr>
          <a:xfrm>
            <a:off x="504825" y="1692275"/>
            <a:ext cx="4452938"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5" name="Google Shape;75;p28"/>
          <p:cNvSpPr txBox="1"/>
          <p:nvPr>
            <p:ph idx="2" type="body"/>
          </p:nvPr>
        </p:nvSpPr>
        <p:spPr>
          <a:xfrm>
            <a:off x="504825" y="2397125"/>
            <a:ext cx="4452938"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76" name="Google Shape;76;p28"/>
          <p:cNvSpPr txBox="1"/>
          <p:nvPr>
            <p:ph idx="3" type="body"/>
          </p:nvPr>
        </p:nvSpPr>
        <p:spPr>
          <a:xfrm>
            <a:off x="5121275" y="1692275"/>
            <a:ext cx="4456113"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7" name="Google Shape;77;p28"/>
          <p:cNvSpPr txBox="1"/>
          <p:nvPr>
            <p:ph idx="4" type="body"/>
          </p:nvPr>
        </p:nvSpPr>
        <p:spPr>
          <a:xfrm>
            <a:off x="5121275" y="2397125"/>
            <a:ext cx="4456113"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12"/>
          <p:cNvSpPr txBox="1"/>
          <p:nvPr>
            <p:ph type="title"/>
          </p:nvPr>
        </p:nvSpPr>
        <p:spPr>
          <a:xfrm rot="5400000">
            <a:off x="5514975" y="2092325"/>
            <a:ext cx="5848350" cy="226695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 name="Google Shape;18;p12"/>
          <p:cNvSpPr txBox="1"/>
          <p:nvPr>
            <p:ph idx="1" type="body"/>
          </p:nvPr>
        </p:nvSpPr>
        <p:spPr>
          <a:xfrm rot="5400000">
            <a:off x="904081" y="-99219"/>
            <a:ext cx="5848350" cy="665003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2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0" name="Google Shape;80;p29"/>
          <p:cNvSpPr txBox="1"/>
          <p:nvPr>
            <p:ph idx="1" type="body"/>
          </p:nvPr>
        </p:nvSpPr>
        <p:spPr>
          <a:xfrm>
            <a:off x="503238" y="1768475"/>
            <a:ext cx="44561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81" name="Google Shape;81;p29"/>
          <p:cNvSpPr txBox="1"/>
          <p:nvPr>
            <p:ph idx="2" type="body"/>
          </p:nvPr>
        </p:nvSpPr>
        <p:spPr>
          <a:xfrm>
            <a:off x="5111750" y="1768475"/>
            <a:ext cx="4457700"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4" name="Google Shape;84;p30"/>
          <p:cNvSpPr txBox="1"/>
          <p:nvPr>
            <p:ph idx="1" type="body"/>
          </p:nvPr>
        </p:nvSpPr>
        <p:spPr>
          <a:xfrm>
            <a:off x="796925" y="3203575"/>
            <a:ext cx="8567738" cy="1654175"/>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3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7" name="Google Shape;87;p31"/>
          <p:cNvSpPr txBox="1"/>
          <p:nvPr>
            <p:ph idx="1" type="subTitle"/>
          </p:nvPr>
        </p:nvSpPr>
        <p:spPr>
          <a:xfrm>
            <a:off x="1512888" y="4283075"/>
            <a:ext cx="7056437" cy="1931988"/>
          </a:xfrm>
          <a:prstGeom prst="rect">
            <a:avLst/>
          </a:prstGeom>
          <a:noFill/>
          <a:ln>
            <a:noFill/>
          </a:ln>
        </p:spPr>
        <p:txBody>
          <a:bodyPr anchorCtr="0" anchor="t" bIns="0" lIns="0" spcFirstLastPara="1" rIns="0" wrap="square" tIns="2807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1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13"/>
          <p:cNvSpPr txBox="1"/>
          <p:nvPr>
            <p:ph idx="1" type="body"/>
          </p:nvPr>
        </p:nvSpPr>
        <p:spPr>
          <a:xfrm rot="5400000">
            <a:off x="2847181" y="-575468"/>
            <a:ext cx="4381500" cy="906938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1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14"/>
          <p:cNvSpPr/>
          <p:nvPr>
            <p:ph idx="2" type="pic"/>
          </p:nvPr>
        </p:nvSpPr>
        <p:spPr>
          <a:xfrm>
            <a:off x="1976438" y="674688"/>
            <a:ext cx="6048375" cy="4537075"/>
          </a:xfrm>
          <a:prstGeom prst="rect">
            <a:avLst/>
          </a:prstGeom>
          <a:noFill/>
          <a:ln>
            <a:noFill/>
          </a:ln>
        </p:spPr>
      </p:sp>
      <p:sp>
        <p:nvSpPr>
          <p:cNvPr id="25" name="Google Shape;25;p14"/>
          <p:cNvSpPr txBox="1"/>
          <p:nvPr>
            <p:ph idx="1" type="body"/>
          </p:nvPr>
        </p:nvSpPr>
        <p:spPr>
          <a:xfrm>
            <a:off x="1976438" y="5916613"/>
            <a:ext cx="6048375" cy="887412"/>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8" name="Google Shape;28;p15"/>
          <p:cNvSpPr txBox="1"/>
          <p:nvPr>
            <p:ph idx="1" type="body"/>
          </p:nvPr>
        </p:nvSpPr>
        <p:spPr>
          <a:xfrm>
            <a:off x="3941763" y="301625"/>
            <a:ext cx="5635625" cy="64516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29" name="Google Shape;29;p15"/>
          <p:cNvSpPr txBox="1"/>
          <p:nvPr>
            <p:ph idx="2" type="body"/>
          </p:nvPr>
        </p:nvSpPr>
        <p:spPr>
          <a:xfrm>
            <a:off x="504825" y="1581150"/>
            <a:ext cx="3316288" cy="5172075"/>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5" name="Google Shape;35;p18"/>
          <p:cNvSpPr txBox="1"/>
          <p:nvPr>
            <p:ph idx="1" type="body"/>
          </p:nvPr>
        </p:nvSpPr>
        <p:spPr>
          <a:xfrm>
            <a:off x="504825" y="1692275"/>
            <a:ext cx="4452938"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6" name="Google Shape;36;p18"/>
          <p:cNvSpPr txBox="1"/>
          <p:nvPr>
            <p:ph idx="2" type="body"/>
          </p:nvPr>
        </p:nvSpPr>
        <p:spPr>
          <a:xfrm>
            <a:off x="504825" y="2397125"/>
            <a:ext cx="4452938"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37" name="Google Shape;37;p18"/>
          <p:cNvSpPr txBox="1"/>
          <p:nvPr>
            <p:ph idx="3" type="body"/>
          </p:nvPr>
        </p:nvSpPr>
        <p:spPr>
          <a:xfrm>
            <a:off x="5121275" y="1692275"/>
            <a:ext cx="4456113"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8" name="Google Shape;38;p18"/>
          <p:cNvSpPr txBox="1"/>
          <p:nvPr>
            <p:ph idx="4" type="body"/>
          </p:nvPr>
        </p:nvSpPr>
        <p:spPr>
          <a:xfrm>
            <a:off x="5121275" y="2397125"/>
            <a:ext cx="4456113"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1" name="Google Shape;41;p19"/>
          <p:cNvSpPr txBox="1"/>
          <p:nvPr>
            <p:ph idx="1" type="body"/>
          </p:nvPr>
        </p:nvSpPr>
        <p:spPr>
          <a:xfrm>
            <a:off x="503238" y="1768475"/>
            <a:ext cx="4457700"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42" name="Google Shape;42;p19"/>
          <p:cNvSpPr txBox="1"/>
          <p:nvPr>
            <p:ph idx="2" type="body"/>
          </p:nvPr>
        </p:nvSpPr>
        <p:spPr>
          <a:xfrm>
            <a:off x="5113338" y="1768475"/>
            <a:ext cx="44592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8"/>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1" name="Google Shape;51;p10"/>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icocbi.com/2021/index.html" TargetMode="External"/><Relationship Id="rId4" Type="http://schemas.openxmlformats.org/officeDocument/2006/relationships/hyperlink" Target="http://icicv.org/2022/" TargetMode="External"/><Relationship Id="rId5" Type="http://schemas.openxmlformats.org/officeDocument/2006/relationships/hyperlink" Target="https://www.ieeeic3iot2022.org/ic3iot-20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
          <p:cNvSpPr txBox="1"/>
          <p:nvPr/>
        </p:nvSpPr>
        <p:spPr>
          <a:xfrm>
            <a:off x="315912" y="2484437"/>
            <a:ext cx="9448800" cy="4724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IoT Based Safety Band Using GSM and GPS </a:t>
            </a:r>
            <a:endParaRPr/>
          </a:p>
          <a:p>
            <a:pPr indent="0" lvl="0" marL="0" marR="0" rtl="0" algn="ctr">
              <a:lnSpc>
                <a:spcPct val="93000"/>
              </a:lnSpc>
              <a:spcBef>
                <a:spcPts val="0"/>
              </a:spcBef>
              <a:spcAft>
                <a:spcPts val="0"/>
              </a:spcAft>
              <a:buClr>
                <a:schemeClr val="lt1"/>
              </a:buClr>
              <a:buSzPts val="3600"/>
              <a:buFont typeface="Arial"/>
              <a:buNone/>
            </a:pPr>
            <a:r>
              <a:t/>
            </a:r>
            <a:endParaRPr b="0" i="0" sz="3600" u="non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Group No. 12</a:t>
            </a:r>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Krishi Shah 		         19104009</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Riddhi Shah 				19204010</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Ganesh Jambuka		18104044</a:t>
            </a:r>
            <a:endParaRPr/>
          </a:p>
          <a:p>
            <a:pPr indent="0" lvl="0" marL="0" marR="0" rtl="0" algn="ctr">
              <a:lnSpc>
                <a:spcPct val="93000"/>
              </a:lnSpc>
              <a:spcBef>
                <a:spcPts val="0"/>
              </a:spcBef>
              <a:spcAft>
                <a:spcPts val="0"/>
              </a:spcAft>
              <a:buClr>
                <a:schemeClr val="lt1"/>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Guided by</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Prof. Anagha Aher</a:t>
            </a:r>
            <a:endParaRPr/>
          </a:p>
          <a:p>
            <a:pPr indent="0" lvl="0" marL="0" marR="0" rtl="0" algn="ctr">
              <a:lnSpc>
                <a:spcPct val="93000"/>
              </a:lnSpc>
              <a:spcBef>
                <a:spcPts val="0"/>
              </a:spcBef>
              <a:spcAft>
                <a:spcPts val="0"/>
              </a:spcAft>
              <a:buClr>
                <a:schemeClr val="lt1"/>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94" name="Google Shape;94;p1"/>
          <p:cNvPicPr preferRelativeResize="0"/>
          <p:nvPr/>
        </p:nvPicPr>
        <p:blipFill rotWithShape="1">
          <a:blip r:embed="rId3">
            <a:alphaModFix/>
          </a:blip>
          <a:srcRect b="0" l="0" r="0" t="0"/>
          <a:stretch/>
        </p:blipFill>
        <p:spPr>
          <a:xfrm>
            <a:off x="0" y="0"/>
            <a:ext cx="10080625" cy="1951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c4069a9e2_0_7"/>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Block Diagram for Safety Band and App:</a:t>
            </a:r>
            <a:endParaRPr sz="2200"/>
          </a:p>
        </p:txBody>
      </p:sp>
      <p:sp>
        <p:nvSpPr>
          <p:cNvPr id="157" name="Google Shape;157;gec4069a9e2_0_7"/>
          <p:cNvSpPr txBox="1"/>
          <p:nvPr>
            <p:ph idx="1" type="body"/>
          </p:nvPr>
        </p:nvSpPr>
        <p:spPr>
          <a:xfrm>
            <a:off x="503237" y="1768475"/>
            <a:ext cx="9066300" cy="49848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p:txBody>
      </p:sp>
      <p:pic>
        <p:nvPicPr>
          <p:cNvPr id="158" name="Google Shape;158;gec4069a9e2_0_7"/>
          <p:cNvPicPr preferRelativeResize="0"/>
          <p:nvPr/>
        </p:nvPicPr>
        <p:blipFill rotWithShape="1">
          <a:blip r:embed="rId3">
            <a:alphaModFix/>
          </a:blip>
          <a:srcRect b="0" l="0" r="0" t="0"/>
          <a:stretch/>
        </p:blipFill>
        <p:spPr>
          <a:xfrm>
            <a:off x="323850" y="1474787"/>
            <a:ext cx="9432926" cy="5834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c451f954f_1_4"/>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7. P</a:t>
            </a:r>
            <a:r>
              <a:rPr b="1" lang="en-US" sz="2400">
                <a:solidFill>
                  <a:schemeClr val="dk1"/>
                </a:solidFill>
                <a:latin typeface="Times New Roman"/>
                <a:ea typeface="Times New Roman"/>
                <a:cs typeface="Times New Roman"/>
                <a:sym typeface="Times New Roman"/>
              </a:rPr>
              <a:t>rototype Design Demonstration</a:t>
            </a:r>
            <a:endParaRPr b="1" sz="2400"/>
          </a:p>
        </p:txBody>
      </p:sp>
      <p:pic>
        <p:nvPicPr>
          <p:cNvPr id="165" name="Google Shape;165;gec451f954f_1_4"/>
          <p:cNvPicPr preferRelativeResize="0"/>
          <p:nvPr/>
        </p:nvPicPr>
        <p:blipFill>
          <a:blip r:embed="rId3">
            <a:alphaModFix/>
          </a:blip>
          <a:stretch>
            <a:fillRect/>
          </a:stretch>
        </p:blipFill>
        <p:spPr>
          <a:xfrm>
            <a:off x="1600" y="1420625"/>
            <a:ext cx="10077450" cy="5495225"/>
          </a:xfrm>
          <a:prstGeom prst="rect">
            <a:avLst/>
          </a:prstGeom>
          <a:noFill/>
          <a:ln>
            <a:noFill/>
          </a:ln>
        </p:spPr>
      </p:pic>
      <p:sp>
        <p:nvSpPr>
          <p:cNvPr id="166" name="Google Shape;166;gec451f954f_1_4"/>
          <p:cNvSpPr txBox="1"/>
          <p:nvPr/>
        </p:nvSpPr>
        <p:spPr>
          <a:xfrm>
            <a:off x="3757250" y="7031075"/>
            <a:ext cx="288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Fig:App Flow</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f6630b9624_0_0"/>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8</a:t>
            </a:r>
            <a:r>
              <a:rPr b="1" lang="en-US" sz="2400">
                <a:solidFill>
                  <a:schemeClr val="dk1"/>
                </a:solidFill>
                <a:latin typeface="Times New Roman"/>
                <a:ea typeface="Times New Roman"/>
                <a:cs typeface="Times New Roman"/>
                <a:sym typeface="Times New Roman"/>
              </a:rPr>
              <a:t>. Implementation</a:t>
            </a:r>
            <a:endParaRPr sz="2400"/>
          </a:p>
        </p:txBody>
      </p:sp>
      <p:sp>
        <p:nvSpPr>
          <p:cNvPr id="173" name="Google Shape;173;gf6630b9624_0_0"/>
          <p:cNvSpPr txBox="1"/>
          <p:nvPr>
            <p:ph idx="1" type="body"/>
          </p:nvPr>
        </p:nvSpPr>
        <p:spPr>
          <a:xfrm>
            <a:off x="503225" y="1768475"/>
            <a:ext cx="9066300" cy="53088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t/>
            </a:r>
            <a:endParaRPr/>
          </a:p>
          <a:p>
            <a:pPr indent="0" lvl="0" marL="0" rtl="0" algn="l">
              <a:spcBef>
                <a:spcPts val="1425"/>
              </a:spcBef>
              <a:spcAft>
                <a:spcPts val="0"/>
              </a:spcAft>
              <a:buNone/>
            </a:pPr>
            <a:r>
              <a:rPr lang="en-US"/>
              <a:t>             </a:t>
            </a:r>
            <a:endParaRPr/>
          </a:p>
          <a:p>
            <a:pPr indent="0" lvl="0" marL="0" rtl="0" algn="l">
              <a:spcBef>
                <a:spcPts val="1425"/>
              </a:spcBef>
              <a:spcAft>
                <a:spcPts val="0"/>
              </a:spcAft>
              <a:buNone/>
            </a:pPr>
            <a:r>
              <a:rPr lang="en-US"/>
              <a:t>                                                 </a:t>
            </a:r>
            <a:r>
              <a:rPr b="1" lang="en-US" sz="2400"/>
              <a:t>Fig:App Database</a:t>
            </a:r>
            <a:endParaRPr b="1" sz="2400"/>
          </a:p>
        </p:txBody>
      </p:sp>
      <p:pic>
        <p:nvPicPr>
          <p:cNvPr id="174" name="Google Shape;174;gf6630b9624_0_0"/>
          <p:cNvPicPr preferRelativeResize="0"/>
          <p:nvPr/>
        </p:nvPicPr>
        <p:blipFill>
          <a:blip r:embed="rId3">
            <a:alphaModFix/>
          </a:blip>
          <a:stretch>
            <a:fillRect/>
          </a:stretch>
        </p:blipFill>
        <p:spPr>
          <a:xfrm>
            <a:off x="507162" y="1768469"/>
            <a:ext cx="9066301" cy="43277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f6630b9624_0_7"/>
          <p:cNvPicPr preferRelativeResize="0"/>
          <p:nvPr/>
        </p:nvPicPr>
        <p:blipFill>
          <a:blip r:embed="rId3">
            <a:alphaModFix/>
          </a:blip>
          <a:stretch>
            <a:fillRect/>
          </a:stretch>
        </p:blipFill>
        <p:spPr>
          <a:xfrm>
            <a:off x="3088850" y="301625"/>
            <a:ext cx="3503275" cy="6451650"/>
          </a:xfrm>
          <a:prstGeom prst="rect">
            <a:avLst/>
          </a:prstGeom>
          <a:noFill/>
          <a:ln>
            <a:noFill/>
          </a:ln>
        </p:spPr>
      </p:pic>
      <p:sp>
        <p:nvSpPr>
          <p:cNvPr id="181" name="Google Shape;181;gf6630b9624_0_7"/>
          <p:cNvSpPr txBox="1"/>
          <p:nvPr/>
        </p:nvSpPr>
        <p:spPr>
          <a:xfrm>
            <a:off x="3595925" y="6984975"/>
            <a:ext cx="308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Fig: Login Page</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f6630b9624_0_23"/>
          <p:cNvPicPr preferRelativeResize="0"/>
          <p:nvPr/>
        </p:nvPicPr>
        <p:blipFill>
          <a:blip r:embed="rId3">
            <a:alphaModFix/>
          </a:blip>
          <a:stretch>
            <a:fillRect/>
          </a:stretch>
        </p:blipFill>
        <p:spPr>
          <a:xfrm>
            <a:off x="2960300" y="317800"/>
            <a:ext cx="3753300" cy="6435474"/>
          </a:xfrm>
          <a:prstGeom prst="rect">
            <a:avLst/>
          </a:prstGeom>
          <a:noFill/>
          <a:ln>
            <a:noFill/>
          </a:ln>
        </p:spPr>
      </p:pic>
      <p:sp>
        <p:nvSpPr>
          <p:cNvPr id="188" name="Google Shape;188;gf6630b9624_0_23"/>
          <p:cNvSpPr txBox="1"/>
          <p:nvPr/>
        </p:nvSpPr>
        <p:spPr>
          <a:xfrm>
            <a:off x="3618950" y="6984975"/>
            <a:ext cx="30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Fig: Home Page</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f6630b9624_0_16"/>
          <p:cNvPicPr preferRelativeResize="0"/>
          <p:nvPr/>
        </p:nvPicPr>
        <p:blipFill>
          <a:blip r:embed="rId3">
            <a:alphaModFix/>
          </a:blip>
          <a:stretch>
            <a:fillRect/>
          </a:stretch>
        </p:blipFill>
        <p:spPr>
          <a:xfrm>
            <a:off x="2900200" y="301625"/>
            <a:ext cx="3779824" cy="6707552"/>
          </a:xfrm>
          <a:prstGeom prst="rect">
            <a:avLst/>
          </a:prstGeom>
          <a:noFill/>
          <a:ln>
            <a:noFill/>
          </a:ln>
        </p:spPr>
      </p:pic>
      <p:sp>
        <p:nvSpPr>
          <p:cNvPr id="195" name="Google Shape;195;gf6630b9624_0_16"/>
          <p:cNvSpPr txBox="1"/>
          <p:nvPr/>
        </p:nvSpPr>
        <p:spPr>
          <a:xfrm>
            <a:off x="3388475" y="7009175"/>
            <a:ext cx="304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Fig: Speed Dial</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c37c5ec83_1_6"/>
          <p:cNvSpPr txBox="1"/>
          <p:nvPr>
            <p:ph type="title"/>
          </p:nvPr>
        </p:nvSpPr>
        <p:spPr>
          <a:xfrm>
            <a:off x="507175" y="0"/>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9. </a:t>
            </a:r>
            <a:r>
              <a:rPr b="1" lang="en-US" sz="2400">
                <a:solidFill>
                  <a:schemeClr val="dk1"/>
                </a:solidFill>
                <a:latin typeface="Times New Roman"/>
                <a:ea typeface="Times New Roman"/>
                <a:cs typeface="Times New Roman"/>
                <a:sym typeface="Times New Roman"/>
              </a:rPr>
              <a:t>Status of Paper Draft &amp; Targeted Conference</a:t>
            </a:r>
            <a:endParaRPr b="1" sz="2400"/>
          </a:p>
        </p:txBody>
      </p:sp>
      <p:sp>
        <p:nvSpPr>
          <p:cNvPr id="202" name="Google Shape;202;gec37c5ec83_1_6"/>
          <p:cNvSpPr txBox="1"/>
          <p:nvPr>
            <p:ph idx="1" type="body"/>
          </p:nvPr>
        </p:nvSpPr>
        <p:spPr>
          <a:xfrm>
            <a:off x="507175" y="1257300"/>
            <a:ext cx="9066300" cy="5818200"/>
          </a:xfrm>
          <a:prstGeom prst="rect">
            <a:avLst/>
          </a:prstGeom>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4th International Conference on Computer Networks, Big Data and IoT ICCBI 2021 </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Paper Submission Deadline: 	29 September,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u="sng">
                <a:solidFill>
                  <a:schemeClr val="hlink"/>
                </a:solidFill>
                <a:latin typeface="Times New Roman"/>
                <a:ea typeface="Times New Roman"/>
                <a:cs typeface="Times New Roman"/>
                <a:sym typeface="Times New Roman"/>
                <a:hlinkClick r:id="rId3"/>
              </a:rPr>
              <a:t>http://icocbi.com/2021/index.html</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ICICV 2022 : 4th International Conference on Intelligent Communication Technologies and Virtual Mobile Networks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Tuesday 05 Oct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Conference Dates  				Feb 10, 2022 - Feb 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u="sng">
                <a:solidFill>
                  <a:schemeClr val="hlink"/>
                </a:solidFill>
                <a:latin typeface="Times New Roman"/>
                <a:ea typeface="Times New Roman"/>
                <a:cs typeface="Times New Roman"/>
                <a:sym typeface="Times New Roman"/>
                <a:hlinkClick r:id="rId4"/>
              </a:rPr>
              <a:t>http://icicv.org/2022/</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IEEE International Conference on Computing, Communication &amp; Internet of Things Sri Sai Ram Engineering College Chennai, India, March 10-11,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Abstract registration deadline	December 1,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December 20,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u="sng">
                <a:solidFill>
                  <a:schemeClr val="hlink"/>
                </a:solidFill>
                <a:latin typeface="Times New Roman"/>
                <a:ea typeface="Times New Roman"/>
                <a:cs typeface="Times New Roman"/>
                <a:sym typeface="Times New Roman"/>
                <a:hlinkClick r:id="rId5"/>
              </a:rPr>
              <a:t>https://www.ieeeic3iot2022.org/ic3iot-2022</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7"/>
          <p:cNvSpPr txBox="1"/>
          <p:nvPr/>
        </p:nvSpPr>
        <p:spPr>
          <a:xfrm>
            <a:off x="647700" y="3057525"/>
            <a:ext cx="9070975" cy="1262062"/>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
          <p:cNvSpPr txBox="1"/>
          <p:nvPr/>
        </p:nvSpPr>
        <p:spPr>
          <a:xfrm>
            <a:off x="504825" y="144462"/>
            <a:ext cx="9070975" cy="1057275"/>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Contents</a:t>
            </a:r>
            <a:endParaRPr/>
          </a:p>
        </p:txBody>
      </p:sp>
      <p:sp>
        <p:nvSpPr>
          <p:cNvPr id="101" name="Google Shape;101;p2"/>
          <p:cNvSpPr txBox="1"/>
          <p:nvPr/>
        </p:nvSpPr>
        <p:spPr>
          <a:xfrm>
            <a:off x="503225" y="1201725"/>
            <a:ext cx="9323400" cy="5598900"/>
          </a:xfrm>
          <a:prstGeom prst="rect">
            <a:avLst/>
          </a:prstGeom>
          <a:noFill/>
          <a:ln>
            <a:noFill/>
          </a:ln>
        </p:spPr>
        <p:txBody>
          <a:bodyPr anchorCtr="0" anchor="t" bIns="0" lIns="0" spcFirstLastPara="1" rIns="0" wrap="square" tIns="21225">
            <a:noAutofit/>
          </a:bodyPr>
          <a:lstStyle/>
          <a:p>
            <a:pPr indent="-320674" lvl="0" marL="430212" marR="0" rtl="0" algn="l">
              <a:lnSpc>
                <a:spcPct val="93000"/>
              </a:lnSpc>
              <a:spcBef>
                <a:spcPts val="0"/>
              </a:spcBef>
              <a:spcAft>
                <a:spcPts val="0"/>
              </a:spcAft>
              <a:buClr>
                <a:schemeClr val="lt1"/>
              </a:buClr>
              <a:buSzPts val="2400"/>
              <a:buFont typeface="Arial"/>
              <a:buNone/>
            </a:pPr>
            <a:r>
              <a:t/>
            </a:r>
            <a:endParaRPr b="0" i="0" sz="2200" u="none">
              <a:solidFill>
                <a:srgbClr val="000000"/>
              </a:solidFill>
              <a:latin typeface="Times New Roman"/>
              <a:ea typeface="Times New Roman"/>
              <a:cs typeface="Times New Roman"/>
              <a:sym typeface="Times New Roman"/>
            </a:endParaRPr>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Introduction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Objectives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Problem Definition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Technological Stack</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Review Suggestions (Given in Last meeting)</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Proposed System Architecture/Working </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Prototype Design Demonstration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Implementation Status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Status of Paper Draft &amp; Targeted Conference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507187" y="0"/>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i="0" lang="en-US" sz="2400" u="none">
                <a:solidFill>
                  <a:srgbClr val="000000"/>
                </a:solidFill>
                <a:latin typeface="Times New Roman"/>
                <a:ea typeface="Times New Roman"/>
                <a:cs typeface="Times New Roman"/>
                <a:sym typeface="Times New Roman"/>
              </a:rPr>
              <a:t>1. Introduction</a:t>
            </a:r>
            <a:br>
              <a:rPr b="1" i="0" lang="en-US" sz="1800" u="none">
                <a:solidFill>
                  <a:srgbClr val="000000"/>
                </a:solidFill>
                <a:latin typeface="Times New Roman"/>
                <a:ea typeface="Times New Roman"/>
                <a:cs typeface="Times New Roman"/>
                <a:sym typeface="Times New Roman"/>
              </a:rPr>
            </a:br>
            <a:endParaRPr/>
          </a:p>
        </p:txBody>
      </p:sp>
      <p:sp>
        <p:nvSpPr>
          <p:cNvPr id="107" name="Google Shape;107;p3"/>
          <p:cNvSpPr txBox="1"/>
          <p:nvPr>
            <p:ph idx="1" type="body"/>
          </p:nvPr>
        </p:nvSpPr>
        <p:spPr>
          <a:xfrm>
            <a:off x="507174" y="1257300"/>
            <a:ext cx="8833500" cy="5657700"/>
          </a:xfrm>
          <a:prstGeom prst="rect">
            <a:avLst/>
          </a:prstGeom>
          <a:noFill/>
          <a:ln>
            <a:noFill/>
          </a:ln>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Women Safety in India is widely discussed everywhere nowadays. It has now become a major issue, The crime rate is on the spike.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Considering the situation, we have designed a system through which a woman will be able to receive administrative assistance in a very short time.</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used a band as hardware and a mobile application as software, Hardware and software are connected to each other via Bluetooth.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 women when are involved in sexual harassment and is also made to help the victim when they come across an accident or any other crisis by tracking and sending their real time location to the police via SMS using GSM module and GPS module when the user not online.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them to store the coordinates of the place where the push button was pressed. All the data will be saved on firebase and will do data analysis and report it to police/government officials.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33350" lvl="1" marL="742950" marR="0" rtl="0" algn="just">
              <a:lnSpc>
                <a:spcPct val="100000"/>
              </a:lnSpc>
              <a:spcBef>
                <a:spcPts val="250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2825"/>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507187" y="141475"/>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lang="en-US" sz="2400">
                <a:latin typeface="Times New Roman"/>
                <a:ea typeface="Times New Roman"/>
                <a:cs typeface="Times New Roman"/>
                <a:sym typeface="Times New Roman"/>
              </a:rPr>
              <a:t>2</a:t>
            </a:r>
            <a:r>
              <a:rPr b="1" i="0" lang="en-US" sz="2400" u="none">
                <a:solidFill>
                  <a:srgbClr val="000000"/>
                </a:solidFill>
                <a:latin typeface="Times New Roman"/>
                <a:ea typeface="Times New Roman"/>
                <a:cs typeface="Times New Roman"/>
                <a:sym typeface="Times New Roman"/>
              </a:rPr>
              <a:t>. Objectives</a:t>
            </a:r>
            <a:br>
              <a:rPr b="1" i="0" lang="en-US" sz="3600" u="none">
                <a:solidFill>
                  <a:srgbClr val="000000"/>
                </a:solidFill>
                <a:latin typeface="Times New Roman"/>
                <a:ea typeface="Times New Roman"/>
                <a:cs typeface="Times New Roman"/>
                <a:sym typeface="Times New Roman"/>
              </a:rPr>
            </a:br>
            <a:endParaRPr/>
          </a:p>
        </p:txBody>
      </p:sp>
      <p:sp>
        <p:nvSpPr>
          <p:cNvPr id="113" name="Google Shape;113;p4"/>
          <p:cNvSpPr txBox="1"/>
          <p:nvPr>
            <p:ph idx="1" type="body"/>
          </p:nvPr>
        </p:nvSpPr>
        <p:spPr>
          <a:xfrm>
            <a:off x="507175" y="1398775"/>
            <a:ext cx="9066300" cy="5410200"/>
          </a:xfrm>
          <a:prstGeom prst="rect">
            <a:avLst/>
          </a:prstGeom>
          <a:noFill/>
          <a:ln>
            <a:noFill/>
          </a:ln>
        </p:spPr>
        <p:txBody>
          <a:bodyPr anchorCtr="0" anchor="t" bIns="0" lIns="0" spcFirstLastPara="1" rIns="0" wrap="square" tIns="28075">
            <a:noAutofit/>
          </a:bodyPr>
          <a:lstStyle/>
          <a:p>
            <a:pPr indent="-444500" lvl="0" marL="565150" marR="0" rtl="0" algn="just">
              <a:lnSpc>
                <a:spcPct val="115000"/>
              </a:lnSpc>
              <a:spcBef>
                <a:spcPts val="0"/>
              </a:spcBef>
              <a:spcAft>
                <a:spcPts val="0"/>
              </a:spcAft>
              <a:buClr>
                <a:srgbClr val="000000"/>
              </a:buClr>
              <a:buSzPts val="2200"/>
              <a:buFont typeface="Times New Roman"/>
              <a:buAutoNum type="arabicPeriod"/>
            </a:pPr>
            <a:r>
              <a:rPr i="0" lang="en-US" sz="2200" u="none">
                <a:solidFill>
                  <a:srgbClr val="000000"/>
                </a:solidFill>
                <a:latin typeface="Times New Roman"/>
                <a:ea typeface="Times New Roman"/>
                <a:cs typeface="Times New Roman"/>
                <a:sym typeface="Times New Roman"/>
              </a:rPr>
              <a:t>To achieve the location of the victim we will be using the GPS and GSM module which will help their family to locate them.</a:t>
            </a:r>
            <a:endParaRPr sz="2200">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Clr>
                <a:srgbClr val="000000"/>
              </a:buClr>
              <a:buSzPts val="2200"/>
              <a:buFont typeface="Times New Roman"/>
              <a:buAutoNum type="arabicPeriod"/>
            </a:pPr>
            <a:r>
              <a:rPr lang="en-US" sz="2200">
                <a:latin typeface="Times New Roman"/>
                <a:ea typeface="Times New Roman"/>
                <a:cs typeface="Times New Roman"/>
                <a:sym typeface="Times New Roman"/>
              </a:rPr>
              <a:t>To send </a:t>
            </a:r>
            <a:r>
              <a:rPr lang="en-US" sz="2200">
                <a:solidFill>
                  <a:schemeClr val="dk1"/>
                </a:solidFill>
                <a:latin typeface="Times New Roman"/>
                <a:ea typeface="Times New Roman"/>
                <a:cs typeface="Times New Roman"/>
                <a:sym typeface="Times New Roman"/>
              </a:rPr>
              <a:t>SMS’s free of cost </a:t>
            </a:r>
            <a:r>
              <a:rPr i="0" lang="en-US" sz="2200" u="none">
                <a:solidFill>
                  <a:srgbClr val="000000"/>
                </a:solidFill>
                <a:latin typeface="Times New Roman"/>
                <a:ea typeface="Times New Roman"/>
                <a:cs typeface="Times New Roman"/>
                <a:sym typeface="Times New Roman"/>
              </a:rPr>
              <a:t>we will use the SMS gateway API</a:t>
            </a:r>
            <a:r>
              <a:rPr i="0" lang="en-US" sz="2200" u="none">
                <a:solidFill>
                  <a:srgbClr val="000000"/>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Clr>
                <a:srgbClr val="000000"/>
              </a:buClr>
              <a:buSzPts val="2200"/>
              <a:buFont typeface="Times New Roman"/>
              <a:buAutoNum type="arabicPeriod"/>
            </a:pPr>
            <a:r>
              <a:rPr lang="en-US" sz="2200">
                <a:latin typeface="Times New Roman"/>
                <a:ea typeface="Times New Roman"/>
                <a:cs typeface="Times New Roman"/>
                <a:sym typeface="Times New Roman"/>
              </a:rPr>
              <a:t>To</a:t>
            </a:r>
            <a:r>
              <a:rPr i="0" lang="en-US" sz="2200" u="none">
                <a:solidFill>
                  <a:srgbClr val="000000"/>
                </a:solidFill>
                <a:latin typeface="Times New Roman"/>
                <a:ea typeface="Times New Roman"/>
                <a:cs typeface="Times New Roman"/>
                <a:sym typeface="Times New Roman"/>
              </a:rPr>
              <a:t> ach</a:t>
            </a:r>
            <a:r>
              <a:rPr lang="en-US" sz="2200">
                <a:latin typeface="Times New Roman"/>
                <a:ea typeface="Times New Roman"/>
                <a:cs typeface="Times New Roman"/>
                <a:sym typeface="Times New Roman"/>
              </a:rPr>
              <a:t>ie</a:t>
            </a:r>
            <a:r>
              <a:rPr i="0" lang="en-US" sz="2200" u="none">
                <a:solidFill>
                  <a:srgbClr val="000000"/>
                </a:solidFill>
                <a:latin typeface="Times New Roman"/>
                <a:ea typeface="Times New Roman"/>
                <a:cs typeface="Times New Roman"/>
                <a:sym typeface="Times New Roman"/>
              </a:rPr>
              <a:t>v</a:t>
            </a:r>
            <a:r>
              <a:rPr lang="en-US" sz="2200">
                <a:latin typeface="Times New Roman"/>
                <a:ea typeface="Times New Roman"/>
                <a:cs typeface="Times New Roman"/>
                <a:sym typeface="Times New Roman"/>
              </a:rPr>
              <a:t>e </a:t>
            </a:r>
            <a:r>
              <a:rPr i="0" lang="en-US" sz="2200" u="none">
                <a:solidFill>
                  <a:srgbClr val="000000"/>
                </a:solidFill>
                <a:latin typeface="Times New Roman"/>
                <a:ea typeface="Times New Roman"/>
                <a:cs typeface="Times New Roman"/>
                <a:sym typeface="Times New Roman"/>
              </a:rPr>
              <a:t>the current location it will be converted into a Google Map URL link and send through </a:t>
            </a:r>
            <a:r>
              <a:rPr lang="en-US" sz="2200">
                <a:latin typeface="Times New Roman"/>
                <a:ea typeface="Times New Roman"/>
                <a:cs typeface="Times New Roman"/>
                <a:sym typeface="Times New Roman"/>
              </a:rPr>
              <a:t>cross platform </a:t>
            </a:r>
            <a:r>
              <a:rPr i="0" lang="en-US" sz="2200" u="none">
                <a:solidFill>
                  <a:srgbClr val="000000"/>
                </a:solidFill>
                <a:latin typeface="Times New Roman"/>
                <a:ea typeface="Times New Roman"/>
                <a:cs typeface="Times New Roman"/>
                <a:sym typeface="Times New Roman"/>
              </a:rPr>
              <a:t>application to the concerned one.</a:t>
            </a:r>
            <a:endParaRPr b="1" i="0" sz="2200" u="none">
              <a:solidFill>
                <a:srgbClr val="000000"/>
              </a:solidFill>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SzPts val="2200"/>
              <a:buFont typeface="Times New Roman"/>
              <a:buAutoNum type="arabicPeriod"/>
            </a:pPr>
            <a:r>
              <a:rPr lang="en-US" sz="2200">
                <a:latin typeface="Times New Roman"/>
                <a:ea typeface="Times New Roman"/>
                <a:cs typeface="Times New Roman"/>
                <a:sym typeface="Times New Roman"/>
              </a:rPr>
              <a:t>To analyse the data/logs received from all the users so that it can be further used by police to identify the areas where emergencies had </a:t>
            </a:r>
            <a:r>
              <a:rPr lang="en-US" sz="2200">
                <a:latin typeface="Times New Roman"/>
                <a:ea typeface="Times New Roman"/>
                <a:cs typeface="Times New Roman"/>
                <a:sym typeface="Times New Roman"/>
              </a:rPr>
              <a:t>occurred with the help of bluetooth module which will send the data to the application and stored into the firebase.</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2825"/>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ec37c5ec83_0_0"/>
          <p:cNvSpPr txBox="1"/>
          <p:nvPr>
            <p:ph type="title"/>
          </p:nvPr>
        </p:nvSpPr>
        <p:spPr>
          <a:xfrm>
            <a:off x="507175" y="942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3. </a:t>
            </a:r>
            <a:r>
              <a:rPr b="1" lang="en-US" sz="2400">
                <a:latin typeface="Times New Roman"/>
                <a:ea typeface="Times New Roman"/>
                <a:cs typeface="Times New Roman"/>
                <a:sym typeface="Times New Roman"/>
              </a:rPr>
              <a:t>Problem Definition</a:t>
            </a:r>
            <a:endParaRPr b="1" sz="2400">
              <a:latin typeface="Times New Roman"/>
              <a:ea typeface="Times New Roman"/>
              <a:cs typeface="Times New Roman"/>
              <a:sym typeface="Times New Roman"/>
            </a:endParaRPr>
          </a:p>
        </p:txBody>
      </p:sp>
      <p:sp>
        <p:nvSpPr>
          <p:cNvPr id="120" name="Google Shape;120;gec37c5ec83_0_0"/>
          <p:cNvSpPr txBox="1"/>
          <p:nvPr>
            <p:ph idx="1" type="body"/>
          </p:nvPr>
        </p:nvSpPr>
        <p:spPr>
          <a:xfrm>
            <a:off x="507163" y="1415600"/>
            <a:ext cx="9066300" cy="5689200"/>
          </a:xfrm>
          <a:prstGeom prst="rect">
            <a:avLst/>
          </a:prstGeom>
        </p:spPr>
        <p:txBody>
          <a:bodyPr anchorCtr="0" anchor="t" bIns="0" lIns="0" spcFirstLastPara="1" rIns="0" wrap="square" tIns="28075">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Problem Identified:</a:t>
            </a:r>
            <a:endParaRPr sz="24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free movement of women are being hampered by sexual abuse. In the present world, sexual harassment is one of the major obstacles to women’s empowerment.</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person who is in unmovable situation due to an accident or alone who needs help.</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Solution Proposed:</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proposed to make an app that helps the women to reach her family with single a click whenever she is in trouble.</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are also planning to create a system so, whenever a person meets with an accident can contact the concerned authority by a single click hereby sending his/her location to the police.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c37c5ec83_1_0"/>
          <p:cNvSpPr txBox="1"/>
          <p:nvPr>
            <p:ph type="title"/>
          </p:nvPr>
        </p:nvSpPr>
        <p:spPr>
          <a:xfrm>
            <a:off x="507175"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Technological</a:t>
            </a:r>
            <a:r>
              <a:rPr b="1" lang="en-US" sz="2400">
                <a:latin typeface="Times New Roman"/>
                <a:ea typeface="Times New Roman"/>
                <a:cs typeface="Times New Roman"/>
                <a:sym typeface="Times New Roman"/>
              </a:rPr>
              <a:t> Stack</a:t>
            </a:r>
            <a:endParaRPr b="1" sz="2400">
              <a:latin typeface="Times New Roman"/>
              <a:ea typeface="Times New Roman"/>
              <a:cs typeface="Times New Roman"/>
              <a:sym typeface="Times New Roman"/>
            </a:endParaRPr>
          </a:p>
        </p:txBody>
      </p:sp>
      <p:sp>
        <p:nvSpPr>
          <p:cNvPr id="127" name="Google Shape;127;gec37c5ec83_1_0"/>
          <p:cNvSpPr txBox="1"/>
          <p:nvPr>
            <p:ph idx="1" type="body"/>
          </p:nvPr>
        </p:nvSpPr>
        <p:spPr>
          <a:xfrm>
            <a:off x="257863" y="1558925"/>
            <a:ext cx="9564900" cy="5472300"/>
          </a:xfrm>
          <a:prstGeom prst="rect">
            <a:avLst/>
          </a:prstGeom>
        </p:spPr>
        <p:txBody>
          <a:bodyPr anchorCtr="0" anchor="t" bIns="0" lIns="0" spcFirstLastPara="1" rIns="0" wrap="square" tIns="28075">
            <a:noAutofit/>
          </a:bodyPr>
          <a:lstStyle/>
          <a:p>
            <a:pPr indent="457200" lvl="0" marL="0" rtl="0" algn="just">
              <a:lnSpc>
                <a:spcPct val="115000"/>
              </a:lnSpc>
              <a:spcBef>
                <a:spcPts val="0"/>
              </a:spcBef>
              <a:spcAft>
                <a:spcPts val="0"/>
              </a:spcAft>
              <a:buNone/>
            </a:pPr>
            <a:r>
              <a:rPr b="1" lang="en-US" sz="2200">
                <a:solidFill>
                  <a:schemeClr val="dk1"/>
                </a:solidFill>
                <a:latin typeface="Times New Roman"/>
                <a:ea typeface="Times New Roman"/>
                <a:cs typeface="Times New Roman"/>
                <a:sym typeface="Times New Roman"/>
              </a:rPr>
              <a:t>Hardware: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nano: approx. 300/-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GSM/GPRS/Bluetooth 2g module : approx. 1900/-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Push Button : 70/-rupees </a:t>
            </a:r>
            <a:endParaRPr sz="2200">
              <a:solidFill>
                <a:schemeClr val="dk1"/>
              </a:solidFill>
              <a:latin typeface="Times New Roman"/>
              <a:ea typeface="Times New Roman"/>
              <a:cs typeface="Times New Roman"/>
              <a:sym typeface="Times New Roman"/>
            </a:endParaRPr>
          </a:p>
          <a:p>
            <a:pPr indent="457200" lvl="0" marL="0" rtl="0" algn="just">
              <a:lnSpc>
                <a:spcPct val="115000"/>
              </a:lnSpc>
              <a:spcBef>
                <a:spcPts val="1400"/>
              </a:spcBef>
              <a:spcAft>
                <a:spcPts val="0"/>
              </a:spcAft>
              <a:buNone/>
            </a:pPr>
            <a:r>
              <a:rPr b="1" lang="en-US" sz="2200">
                <a:solidFill>
                  <a:schemeClr val="dk1"/>
                </a:solidFill>
                <a:latin typeface="Times New Roman"/>
                <a:ea typeface="Times New Roman"/>
                <a:cs typeface="Times New Roman"/>
                <a:sym typeface="Times New Roman"/>
              </a:rPr>
              <a:t>Software: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Firebase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Flutter</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IDE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Android studio</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XCode</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1425"/>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c37c5ec83_0_7"/>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5. Review </a:t>
            </a:r>
            <a:r>
              <a:rPr b="1" lang="en-US" sz="2400">
                <a:latin typeface="Times New Roman"/>
                <a:ea typeface="Times New Roman"/>
                <a:cs typeface="Times New Roman"/>
                <a:sym typeface="Times New Roman"/>
              </a:rPr>
              <a:t>Suggestions</a:t>
            </a:r>
            <a:endParaRPr b="1" sz="2400">
              <a:latin typeface="Times New Roman"/>
              <a:ea typeface="Times New Roman"/>
              <a:cs typeface="Times New Roman"/>
              <a:sym typeface="Times New Roman"/>
            </a:endParaRPr>
          </a:p>
        </p:txBody>
      </p:sp>
      <p:sp>
        <p:nvSpPr>
          <p:cNvPr id="134" name="Google Shape;134;gec37c5ec83_0_7"/>
          <p:cNvSpPr txBox="1"/>
          <p:nvPr>
            <p:ph idx="1" type="body"/>
          </p:nvPr>
        </p:nvSpPr>
        <p:spPr>
          <a:xfrm>
            <a:off x="503225" y="1543500"/>
            <a:ext cx="9066300" cy="5321100"/>
          </a:xfrm>
          <a:prstGeom prst="rect">
            <a:avLst/>
          </a:prstGeom>
        </p:spPr>
        <p:txBody>
          <a:bodyPr anchorCtr="0" anchor="t" bIns="0" lIns="0" spcFirstLastPara="1" rIns="0" wrap="square" tIns="28075">
            <a:normAutofit/>
          </a:bodyPr>
          <a:lstStyle/>
          <a:p>
            <a:pPr indent="-368300" lvl="0" marL="457200" rtl="0" algn="just">
              <a:lnSpc>
                <a:spcPct val="150000"/>
              </a:lnSpc>
              <a:spcBef>
                <a:spcPts val="1400"/>
              </a:spcBef>
              <a:spcAft>
                <a:spcPts val="0"/>
              </a:spcAft>
              <a:buSzPts val="2200"/>
              <a:buFont typeface="Times New Roman"/>
              <a:buChar char="➢"/>
            </a:pPr>
            <a:r>
              <a:rPr lang="en-US" sz="2200">
                <a:latin typeface="Times New Roman"/>
                <a:ea typeface="Times New Roman"/>
                <a:cs typeface="Times New Roman"/>
                <a:sym typeface="Times New Roman"/>
              </a:rPr>
              <a:t>Verification if the button pressed(if the button is pressed twice then only the message will be send)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SMS gateway(by using SMS gateway API we can send SMS free of cost)</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Data analytics through data received at admin side(The data which is stored on Firebase will be converted into csv file after that we will do data analysis on the same data)</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 Government aspect(after converting it to a csv file we will pass it on to the </a:t>
            </a:r>
            <a:r>
              <a:rPr lang="en-US" sz="2200">
                <a:latin typeface="Times New Roman"/>
                <a:ea typeface="Times New Roman"/>
                <a:cs typeface="Times New Roman"/>
                <a:sym typeface="Times New Roman"/>
              </a:rPr>
              <a:t>government</a:t>
            </a:r>
            <a:r>
              <a:rPr lang="en-US" sz="2200">
                <a:latin typeface="Times New Roman"/>
                <a:ea typeface="Times New Roman"/>
                <a:cs typeface="Times New Roman"/>
                <a:sym typeface="Times New Roman"/>
              </a:rPr>
              <a:t> officials so that they can </a:t>
            </a:r>
            <a:r>
              <a:rPr lang="en-US" sz="2200">
                <a:latin typeface="Times New Roman"/>
                <a:ea typeface="Times New Roman"/>
                <a:cs typeface="Times New Roman"/>
                <a:sym typeface="Times New Roman"/>
              </a:rPr>
              <a:t>improve</a:t>
            </a:r>
            <a:r>
              <a:rPr lang="en-US" sz="2200">
                <a:latin typeface="Times New Roman"/>
                <a:ea typeface="Times New Roman"/>
                <a:cs typeface="Times New Roman"/>
                <a:sym typeface="Times New Roman"/>
              </a:rPr>
              <a:t> the security if needed)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Cross platforming(we are creating the platform independent application by using Flutter)</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c4069a9e2_0_0"/>
          <p:cNvSpPr txBox="1"/>
          <p:nvPr>
            <p:ph type="title"/>
          </p:nvPr>
        </p:nvSpPr>
        <p:spPr>
          <a:xfrm>
            <a:off x="503237" y="157500"/>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6. </a:t>
            </a:r>
            <a:r>
              <a:rPr b="1" lang="en-US" sz="2400">
                <a:solidFill>
                  <a:schemeClr val="dk1"/>
                </a:solidFill>
                <a:latin typeface="Times New Roman"/>
                <a:ea typeface="Times New Roman"/>
                <a:cs typeface="Times New Roman"/>
                <a:sym typeface="Times New Roman"/>
              </a:rPr>
              <a:t>Proposed System Architecture/Working</a:t>
            </a:r>
            <a:endParaRPr b="1" sz="2400"/>
          </a:p>
        </p:txBody>
      </p:sp>
      <p:sp>
        <p:nvSpPr>
          <p:cNvPr id="141" name="Google Shape;141;gec4069a9e2_0_0"/>
          <p:cNvSpPr txBox="1"/>
          <p:nvPr>
            <p:ph idx="1" type="body"/>
          </p:nvPr>
        </p:nvSpPr>
        <p:spPr>
          <a:xfrm>
            <a:off x="503237" y="1414800"/>
            <a:ext cx="9066300" cy="4984800"/>
          </a:xfrm>
          <a:prstGeom prst="rect">
            <a:avLst/>
          </a:prstGeom>
        </p:spPr>
        <p:txBody>
          <a:bodyPr anchorCtr="0" anchor="t" bIns="0" lIns="0" spcFirstLastPara="1" rIns="0" wrap="square" tIns="28075">
            <a:noAutofit/>
          </a:bodyPr>
          <a:lstStyle/>
          <a:p>
            <a:pPr indent="0" lvl="0" marL="0" rtl="0" algn="l">
              <a:lnSpc>
                <a:spcPct val="100000"/>
              </a:lnSpc>
              <a:spcBef>
                <a:spcPts val="0"/>
              </a:spcBef>
              <a:spcAft>
                <a:spcPts val="0"/>
              </a:spcAft>
              <a:buClr>
                <a:schemeClr val="dk1"/>
              </a:buClr>
              <a:buSzPts val="2400"/>
              <a:buFont typeface="Times New Roman"/>
              <a:buNone/>
            </a:pPr>
            <a:r>
              <a:rPr lang="en-US" sz="2200">
                <a:solidFill>
                  <a:schemeClr val="dk1"/>
                </a:solidFill>
                <a:latin typeface="Times New Roman"/>
                <a:ea typeface="Times New Roman"/>
                <a:cs typeface="Times New Roman"/>
                <a:sym typeface="Times New Roman"/>
              </a:rPr>
              <a:t>Block Diagram for Safety Band:</a:t>
            </a:r>
            <a:endParaRPr sz="2200">
              <a:solidFill>
                <a:schemeClr val="dk1"/>
              </a:solidFill>
            </a:endParaRPr>
          </a:p>
          <a:p>
            <a:pPr indent="0" lvl="0" marL="0" rtl="0" algn="l">
              <a:spcBef>
                <a:spcPts val="1425"/>
              </a:spcBef>
              <a:spcAft>
                <a:spcPts val="0"/>
              </a:spcAft>
              <a:buNone/>
            </a:pPr>
            <a:r>
              <a:t/>
            </a:r>
            <a:endParaRPr/>
          </a:p>
        </p:txBody>
      </p:sp>
      <p:pic>
        <p:nvPicPr>
          <p:cNvPr id="142" name="Google Shape;142;gec4069a9e2_0_0"/>
          <p:cNvPicPr preferRelativeResize="0"/>
          <p:nvPr/>
        </p:nvPicPr>
        <p:blipFill rotWithShape="1">
          <a:blip r:embed="rId3">
            <a:alphaModFix/>
          </a:blip>
          <a:srcRect b="0" l="0" r="0" t="0"/>
          <a:stretch/>
        </p:blipFill>
        <p:spPr>
          <a:xfrm>
            <a:off x="1448200" y="1959500"/>
            <a:ext cx="7347951" cy="471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c4069a9e2_1_0"/>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Block Diagram for App:</a:t>
            </a:r>
            <a:br>
              <a:rPr lang="en-US" sz="4000">
                <a:solidFill>
                  <a:schemeClr val="dk1"/>
                </a:solidFill>
                <a:latin typeface="Times New Roman"/>
                <a:ea typeface="Times New Roman"/>
                <a:cs typeface="Times New Roman"/>
                <a:sym typeface="Times New Roman"/>
              </a:rPr>
            </a:br>
            <a:endParaRPr sz="3900">
              <a:solidFill>
                <a:srgbClr val="5FCBE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49" name="Google Shape;149;gec4069a9e2_1_0"/>
          <p:cNvSpPr txBox="1"/>
          <p:nvPr>
            <p:ph idx="1" type="body"/>
          </p:nvPr>
        </p:nvSpPr>
        <p:spPr>
          <a:xfrm>
            <a:off x="503237" y="1768475"/>
            <a:ext cx="9066300" cy="49848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p:txBody>
      </p:sp>
      <p:pic>
        <p:nvPicPr>
          <p:cNvPr id="150" name="Google Shape;150;gec4069a9e2_1_0"/>
          <p:cNvPicPr preferRelativeResize="0"/>
          <p:nvPr/>
        </p:nvPicPr>
        <p:blipFill rotWithShape="1">
          <a:blip r:embed="rId3">
            <a:alphaModFix/>
          </a:blip>
          <a:srcRect b="0" l="0" r="0" t="0"/>
          <a:stretch/>
        </p:blipFill>
        <p:spPr>
          <a:xfrm>
            <a:off x="503225" y="1346275"/>
            <a:ext cx="9066300" cy="601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2017-10-25T08:22:14Z</dcterms:created>
  <dc:creator>v b</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str>12.0000</vt:lp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str>Custom</vt:lp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