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83800" cy="7562850"/>
  <p:notesSz cx="100838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77361"/>
            <a:ext cx="473709" cy="3050540"/>
          </a:xfrm>
          <a:custGeom>
            <a:avLst/>
            <a:gdLst/>
            <a:ahLst/>
            <a:cxnLst/>
            <a:rect l="l" t="t" r="r" b="b"/>
            <a:pathLst>
              <a:path w="473709" h="3050540">
                <a:moveTo>
                  <a:pt x="0" y="0"/>
                </a:moveTo>
                <a:lnTo>
                  <a:pt x="0" y="3041383"/>
                </a:lnTo>
                <a:lnTo>
                  <a:pt x="473202" y="3050436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656326" y="4568952"/>
            <a:ext cx="4411980" cy="2976880"/>
          </a:xfrm>
          <a:custGeom>
            <a:avLst/>
            <a:gdLst/>
            <a:ahLst/>
            <a:cxnLst/>
            <a:rect l="l" t="t" r="r" b="b"/>
            <a:pathLst>
              <a:path w="4411980" h="2976879">
                <a:moveTo>
                  <a:pt x="0" y="2976370"/>
                </a:moveTo>
                <a:lnTo>
                  <a:pt x="4411980" y="0"/>
                </a:lnTo>
              </a:path>
            </a:pathLst>
          </a:custGeom>
          <a:ln w="9360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764780" y="0"/>
            <a:ext cx="1320800" cy="7526655"/>
          </a:xfrm>
          <a:custGeom>
            <a:avLst/>
            <a:gdLst/>
            <a:ahLst/>
            <a:cxnLst/>
            <a:rect l="l" t="t" r="r" b="b"/>
            <a:pathLst>
              <a:path w="1320800" h="7526655">
                <a:moveTo>
                  <a:pt x="0" y="0"/>
                </a:moveTo>
                <a:lnTo>
                  <a:pt x="1320546" y="7526272"/>
                </a:lnTo>
              </a:path>
            </a:pathLst>
          </a:custGeom>
          <a:ln w="9360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597902" y="0"/>
            <a:ext cx="2479675" cy="7536180"/>
          </a:xfrm>
          <a:custGeom>
            <a:avLst/>
            <a:gdLst/>
            <a:ahLst/>
            <a:cxnLst/>
            <a:rect l="l" t="t" r="r" b="b"/>
            <a:pathLst>
              <a:path w="2479675" h="7536180">
                <a:moveTo>
                  <a:pt x="2210816" y="0"/>
                </a:moveTo>
                <a:lnTo>
                  <a:pt x="0" y="7526887"/>
                </a:lnTo>
                <a:lnTo>
                  <a:pt x="2479167" y="7536180"/>
                </a:lnTo>
                <a:lnTo>
                  <a:pt x="2469896" y="9271"/>
                </a:lnTo>
                <a:lnTo>
                  <a:pt x="2210816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944050" y="0"/>
            <a:ext cx="2123440" cy="7526655"/>
          </a:xfrm>
          <a:custGeom>
            <a:avLst/>
            <a:gdLst/>
            <a:ahLst/>
            <a:cxnLst/>
            <a:rect l="l" t="t" r="r" b="b"/>
            <a:pathLst>
              <a:path w="2123440" h="7526655">
                <a:moveTo>
                  <a:pt x="2123378" y="0"/>
                </a:moveTo>
                <a:lnTo>
                  <a:pt x="0" y="0"/>
                </a:lnTo>
                <a:lnTo>
                  <a:pt x="1310312" y="7526272"/>
                </a:lnTo>
                <a:lnTo>
                  <a:pt x="2123366" y="7526272"/>
                </a:lnTo>
                <a:lnTo>
                  <a:pt x="2123378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318248" y="4309872"/>
            <a:ext cx="2748280" cy="3210560"/>
          </a:xfrm>
          <a:custGeom>
            <a:avLst/>
            <a:gdLst/>
            <a:ahLst/>
            <a:cxnLst/>
            <a:rect l="l" t="t" r="r" b="b"/>
            <a:pathLst>
              <a:path w="2748279" h="3210559">
                <a:moveTo>
                  <a:pt x="2740659" y="0"/>
                </a:moveTo>
                <a:lnTo>
                  <a:pt x="0" y="3210304"/>
                </a:lnTo>
                <a:lnTo>
                  <a:pt x="2747772" y="3210304"/>
                </a:lnTo>
                <a:lnTo>
                  <a:pt x="2740659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7730869" y="0"/>
            <a:ext cx="2337435" cy="7526655"/>
          </a:xfrm>
          <a:custGeom>
            <a:avLst/>
            <a:gdLst/>
            <a:ahLst/>
            <a:cxnLst/>
            <a:rect l="l" t="t" r="r" b="b"/>
            <a:pathLst>
              <a:path w="2337434" h="7526655">
                <a:moveTo>
                  <a:pt x="2337436" y="0"/>
                </a:moveTo>
                <a:lnTo>
                  <a:pt x="0" y="0"/>
                </a:lnTo>
                <a:lnTo>
                  <a:pt x="2025016" y="7526272"/>
                </a:lnTo>
                <a:lnTo>
                  <a:pt x="2337436" y="7516980"/>
                </a:lnTo>
                <a:lnTo>
                  <a:pt x="2337436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145523" y="0"/>
            <a:ext cx="923290" cy="7526655"/>
          </a:xfrm>
          <a:custGeom>
            <a:avLst/>
            <a:gdLst/>
            <a:ahLst/>
            <a:cxnLst/>
            <a:rect l="l" t="t" r="r" b="b"/>
            <a:pathLst>
              <a:path w="923290" h="7526655">
                <a:moveTo>
                  <a:pt x="916694" y="0"/>
                </a:moveTo>
                <a:lnTo>
                  <a:pt x="727514" y="0"/>
                </a:lnTo>
                <a:lnTo>
                  <a:pt x="0" y="7526272"/>
                </a:lnTo>
                <a:lnTo>
                  <a:pt x="922781" y="7526272"/>
                </a:lnTo>
                <a:lnTo>
                  <a:pt x="916694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8924355" y="0"/>
            <a:ext cx="1153160" cy="7526655"/>
          </a:xfrm>
          <a:custGeom>
            <a:avLst/>
            <a:gdLst/>
            <a:ahLst/>
            <a:cxnLst/>
            <a:rect l="l" t="t" r="r" b="b"/>
            <a:pathLst>
              <a:path w="1153159" h="7526655">
                <a:moveTo>
                  <a:pt x="1137464" y="0"/>
                </a:moveTo>
                <a:lnTo>
                  <a:pt x="0" y="0"/>
                </a:lnTo>
                <a:lnTo>
                  <a:pt x="1014410" y="7526272"/>
                </a:lnTo>
                <a:lnTo>
                  <a:pt x="1152840" y="7526272"/>
                </a:lnTo>
                <a:lnTo>
                  <a:pt x="1137293" y="244973"/>
                </a:lnTo>
                <a:lnTo>
                  <a:pt x="1137464" y="0"/>
                </a:lnTo>
                <a:close/>
              </a:path>
            </a:pathLst>
          </a:custGeom>
          <a:solidFill>
            <a:srgbClr val="226192">
              <a:alpha val="819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8894826" y="5383529"/>
            <a:ext cx="1184275" cy="2136775"/>
          </a:xfrm>
          <a:custGeom>
            <a:avLst/>
            <a:gdLst/>
            <a:ahLst/>
            <a:cxnLst/>
            <a:rect l="l" t="t" r="r" b="b"/>
            <a:pathLst>
              <a:path w="1184275" h="2136775">
                <a:moveTo>
                  <a:pt x="1178687" y="0"/>
                </a:moveTo>
                <a:lnTo>
                  <a:pt x="0" y="2136646"/>
                </a:lnTo>
                <a:lnTo>
                  <a:pt x="1184148" y="2131112"/>
                </a:lnTo>
                <a:lnTo>
                  <a:pt x="117868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515641" y="838344"/>
            <a:ext cx="3479841" cy="300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0473" y="729995"/>
            <a:ext cx="9102852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77361"/>
            <a:ext cx="473709" cy="3050540"/>
          </a:xfrm>
          <a:custGeom>
            <a:avLst/>
            <a:gdLst/>
            <a:ahLst/>
            <a:cxnLst/>
            <a:rect l="l" t="t" r="r" b="b"/>
            <a:pathLst>
              <a:path w="473709" h="3050540">
                <a:moveTo>
                  <a:pt x="0" y="0"/>
                </a:moveTo>
                <a:lnTo>
                  <a:pt x="0" y="3041383"/>
                </a:lnTo>
                <a:lnTo>
                  <a:pt x="473202" y="3050436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656326" y="4568952"/>
            <a:ext cx="4411980" cy="2976880"/>
          </a:xfrm>
          <a:custGeom>
            <a:avLst/>
            <a:gdLst/>
            <a:ahLst/>
            <a:cxnLst/>
            <a:rect l="l" t="t" r="r" b="b"/>
            <a:pathLst>
              <a:path w="4411980" h="2976879">
                <a:moveTo>
                  <a:pt x="0" y="2976370"/>
                </a:moveTo>
                <a:lnTo>
                  <a:pt x="4411980" y="0"/>
                </a:lnTo>
              </a:path>
            </a:pathLst>
          </a:custGeom>
          <a:ln w="9360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764780" y="0"/>
            <a:ext cx="1320800" cy="7526655"/>
          </a:xfrm>
          <a:custGeom>
            <a:avLst/>
            <a:gdLst/>
            <a:ahLst/>
            <a:cxnLst/>
            <a:rect l="l" t="t" r="r" b="b"/>
            <a:pathLst>
              <a:path w="1320800" h="7526655">
                <a:moveTo>
                  <a:pt x="0" y="0"/>
                </a:moveTo>
                <a:lnTo>
                  <a:pt x="1320546" y="7526272"/>
                </a:lnTo>
              </a:path>
            </a:pathLst>
          </a:custGeom>
          <a:ln w="9360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597902" y="0"/>
            <a:ext cx="2479675" cy="7536180"/>
          </a:xfrm>
          <a:custGeom>
            <a:avLst/>
            <a:gdLst/>
            <a:ahLst/>
            <a:cxnLst/>
            <a:rect l="l" t="t" r="r" b="b"/>
            <a:pathLst>
              <a:path w="2479675" h="7536180">
                <a:moveTo>
                  <a:pt x="2210816" y="0"/>
                </a:moveTo>
                <a:lnTo>
                  <a:pt x="0" y="7526887"/>
                </a:lnTo>
                <a:lnTo>
                  <a:pt x="2479167" y="7536180"/>
                </a:lnTo>
                <a:lnTo>
                  <a:pt x="2469896" y="9271"/>
                </a:lnTo>
                <a:lnTo>
                  <a:pt x="2210816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944050" y="0"/>
            <a:ext cx="2123440" cy="7526655"/>
          </a:xfrm>
          <a:custGeom>
            <a:avLst/>
            <a:gdLst/>
            <a:ahLst/>
            <a:cxnLst/>
            <a:rect l="l" t="t" r="r" b="b"/>
            <a:pathLst>
              <a:path w="2123440" h="7526655">
                <a:moveTo>
                  <a:pt x="2123378" y="0"/>
                </a:moveTo>
                <a:lnTo>
                  <a:pt x="0" y="0"/>
                </a:lnTo>
                <a:lnTo>
                  <a:pt x="1310312" y="7526272"/>
                </a:lnTo>
                <a:lnTo>
                  <a:pt x="2123366" y="7526272"/>
                </a:lnTo>
                <a:lnTo>
                  <a:pt x="2123378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318248" y="4309872"/>
            <a:ext cx="2748280" cy="3210560"/>
          </a:xfrm>
          <a:custGeom>
            <a:avLst/>
            <a:gdLst/>
            <a:ahLst/>
            <a:cxnLst/>
            <a:rect l="l" t="t" r="r" b="b"/>
            <a:pathLst>
              <a:path w="2748279" h="3210559">
                <a:moveTo>
                  <a:pt x="2740659" y="0"/>
                </a:moveTo>
                <a:lnTo>
                  <a:pt x="0" y="3210304"/>
                </a:lnTo>
                <a:lnTo>
                  <a:pt x="2747772" y="3210304"/>
                </a:lnTo>
                <a:lnTo>
                  <a:pt x="2740659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7730869" y="0"/>
            <a:ext cx="2337435" cy="7526655"/>
          </a:xfrm>
          <a:custGeom>
            <a:avLst/>
            <a:gdLst/>
            <a:ahLst/>
            <a:cxnLst/>
            <a:rect l="l" t="t" r="r" b="b"/>
            <a:pathLst>
              <a:path w="2337434" h="7526655">
                <a:moveTo>
                  <a:pt x="2337436" y="0"/>
                </a:moveTo>
                <a:lnTo>
                  <a:pt x="0" y="0"/>
                </a:lnTo>
                <a:lnTo>
                  <a:pt x="2025016" y="7526272"/>
                </a:lnTo>
                <a:lnTo>
                  <a:pt x="2337436" y="7516980"/>
                </a:lnTo>
                <a:lnTo>
                  <a:pt x="2337436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145523" y="0"/>
            <a:ext cx="923290" cy="7526655"/>
          </a:xfrm>
          <a:custGeom>
            <a:avLst/>
            <a:gdLst/>
            <a:ahLst/>
            <a:cxnLst/>
            <a:rect l="l" t="t" r="r" b="b"/>
            <a:pathLst>
              <a:path w="923290" h="7526655">
                <a:moveTo>
                  <a:pt x="916694" y="0"/>
                </a:moveTo>
                <a:lnTo>
                  <a:pt x="727514" y="0"/>
                </a:lnTo>
                <a:lnTo>
                  <a:pt x="0" y="7526272"/>
                </a:lnTo>
                <a:lnTo>
                  <a:pt x="922781" y="7526272"/>
                </a:lnTo>
                <a:lnTo>
                  <a:pt x="916694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8924355" y="0"/>
            <a:ext cx="1153160" cy="7526655"/>
          </a:xfrm>
          <a:custGeom>
            <a:avLst/>
            <a:gdLst/>
            <a:ahLst/>
            <a:cxnLst/>
            <a:rect l="l" t="t" r="r" b="b"/>
            <a:pathLst>
              <a:path w="1153159" h="7526655">
                <a:moveTo>
                  <a:pt x="1137464" y="0"/>
                </a:moveTo>
                <a:lnTo>
                  <a:pt x="0" y="0"/>
                </a:lnTo>
                <a:lnTo>
                  <a:pt x="1014410" y="7526272"/>
                </a:lnTo>
                <a:lnTo>
                  <a:pt x="1152840" y="7526272"/>
                </a:lnTo>
                <a:lnTo>
                  <a:pt x="1137293" y="244973"/>
                </a:lnTo>
                <a:lnTo>
                  <a:pt x="1137464" y="0"/>
                </a:lnTo>
                <a:close/>
              </a:path>
            </a:pathLst>
          </a:custGeom>
          <a:solidFill>
            <a:srgbClr val="226192">
              <a:alpha val="819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8894826" y="5383529"/>
            <a:ext cx="1184275" cy="2136775"/>
          </a:xfrm>
          <a:custGeom>
            <a:avLst/>
            <a:gdLst/>
            <a:ahLst/>
            <a:cxnLst/>
            <a:rect l="l" t="t" r="r" b="b"/>
            <a:pathLst>
              <a:path w="1184275" h="2136775">
                <a:moveTo>
                  <a:pt x="1178687" y="0"/>
                </a:moveTo>
                <a:lnTo>
                  <a:pt x="0" y="2136646"/>
                </a:lnTo>
                <a:lnTo>
                  <a:pt x="1184148" y="2131112"/>
                </a:lnTo>
                <a:lnTo>
                  <a:pt x="117868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514792" y="842900"/>
            <a:ext cx="227370" cy="232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34746" y="688086"/>
            <a:ext cx="5593842" cy="6210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77361"/>
            <a:ext cx="473709" cy="3050540"/>
          </a:xfrm>
          <a:custGeom>
            <a:avLst/>
            <a:gdLst/>
            <a:ahLst/>
            <a:cxnLst/>
            <a:rect l="l" t="t" r="r" b="b"/>
            <a:pathLst>
              <a:path w="473709" h="3050540">
                <a:moveTo>
                  <a:pt x="0" y="0"/>
                </a:moveTo>
                <a:lnTo>
                  <a:pt x="0" y="3041383"/>
                </a:lnTo>
                <a:lnTo>
                  <a:pt x="473202" y="3050436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656326" y="4568952"/>
            <a:ext cx="4411980" cy="2976880"/>
          </a:xfrm>
          <a:custGeom>
            <a:avLst/>
            <a:gdLst/>
            <a:ahLst/>
            <a:cxnLst/>
            <a:rect l="l" t="t" r="r" b="b"/>
            <a:pathLst>
              <a:path w="4411980" h="2976879">
                <a:moveTo>
                  <a:pt x="0" y="2976370"/>
                </a:moveTo>
                <a:lnTo>
                  <a:pt x="4411980" y="0"/>
                </a:lnTo>
              </a:path>
            </a:pathLst>
          </a:custGeom>
          <a:ln w="9360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764780" y="0"/>
            <a:ext cx="1320800" cy="7526655"/>
          </a:xfrm>
          <a:custGeom>
            <a:avLst/>
            <a:gdLst/>
            <a:ahLst/>
            <a:cxnLst/>
            <a:rect l="l" t="t" r="r" b="b"/>
            <a:pathLst>
              <a:path w="1320800" h="7526655">
                <a:moveTo>
                  <a:pt x="0" y="0"/>
                </a:moveTo>
                <a:lnTo>
                  <a:pt x="1320546" y="7526272"/>
                </a:lnTo>
              </a:path>
            </a:pathLst>
          </a:custGeom>
          <a:ln w="9360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597902" y="0"/>
            <a:ext cx="2479675" cy="7536180"/>
          </a:xfrm>
          <a:custGeom>
            <a:avLst/>
            <a:gdLst/>
            <a:ahLst/>
            <a:cxnLst/>
            <a:rect l="l" t="t" r="r" b="b"/>
            <a:pathLst>
              <a:path w="2479675" h="7536180">
                <a:moveTo>
                  <a:pt x="2210816" y="0"/>
                </a:moveTo>
                <a:lnTo>
                  <a:pt x="0" y="7526887"/>
                </a:lnTo>
                <a:lnTo>
                  <a:pt x="2479167" y="7536180"/>
                </a:lnTo>
                <a:lnTo>
                  <a:pt x="2469896" y="9271"/>
                </a:lnTo>
                <a:lnTo>
                  <a:pt x="2210816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944050" y="0"/>
            <a:ext cx="2123440" cy="7526655"/>
          </a:xfrm>
          <a:custGeom>
            <a:avLst/>
            <a:gdLst/>
            <a:ahLst/>
            <a:cxnLst/>
            <a:rect l="l" t="t" r="r" b="b"/>
            <a:pathLst>
              <a:path w="2123440" h="7526655">
                <a:moveTo>
                  <a:pt x="2123378" y="0"/>
                </a:moveTo>
                <a:lnTo>
                  <a:pt x="0" y="0"/>
                </a:lnTo>
                <a:lnTo>
                  <a:pt x="1310312" y="7526272"/>
                </a:lnTo>
                <a:lnTo>
                  <a:pt x="2123366" y="7526272"/>
                </a:lnTo>
                <a:lnTo>
                  <a:pt x="2123378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318248" y="4309872"/>
            <a:ext cx="2748280" cy="3210560"/>
          </a:xfrm>
          <a:custGeom>
            <a:avLst/>
            <a:gdLst/>
            <a:ahLst/>
            <a:cxnLst/>
            <a:rect l="l" t="t" r="r" b="b"/>
            <a:pathLst>
              <a:path w="2748279" h="3210559">
                <a:moveTo>
                  <a:pt x="2740659" y="0"/>
                </a:moveTo>
                <a:lnTo>
                  <a:pt x="0" y="3210304"/>
                </a:lnTo>
                <a:lnTo>
                  <a:pt x="2747772" y="3210304"/>
                </a:lnTo>
                <a:lnTo>
                  <a:pt x="2740659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7730869" y="0"/>
            <a:ext cx="2337435" cy="7526655"/>
          </a:xfrm>
          <a:custGeom>
            <a:avLst/>
            <a:gdLst/>
            <a:ahLst/>
            <a:cxnLst/>
            <a:rect l="l" t="t" r="r" b="b"/>
            <a:pathLst>
              <a:path w="2337434" h="7526655">
                <a:moveTo>
                  <a:pt x="2337436" y="0"/>
                </a:moveTo>
                <a:lnTo>
                  <a:pt x="0" y="0"/>
                </a:lnTo>
                <a:lnTo>
                  <a:pt x="2025016" y="7526272"/>
                </a:lnTo>
                <a:lnTo>
                  <a:pt x="2337436" y="7516980"/>
                </a:lnTo>
                <a:lnTo>
                  <a:pt x="2337436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145523" y="0"/>
            <a:ext cx="923290" cy="7526655"/>
          </a:xfrm>
          <a:custGeom>
            <a:avLst/>
            <a:gdLst/>
            <a:ahLst/>
            <a:cxnLst/>
            <a:rect l="l" t="t" r="r" b="b"/>
            <a:pathLst>
              <a:path w="923290" h="7526655">
                <a:moveTo>
                  <a:pt x="916694" y="0"/>
                </a:moveTo>
                <a:lnTo>
                  <a:pt x="727514" y="0"/>
                </a:lnTo>
                <a:lnTo>
                  <a:pt x="0" y="7526272"/>
                </a:lnTo>
                <a:lnTo>
                  <a:pt x="922781" y="7526272"/>
                </a:lnTo>
                <a:lnTo>
                  <a:pt x="916694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8924355" y="0"/>
            <a:ext cx="1153160" cy="7526655"/>
          </a:xfrm>
          <a:custGeom>
            <a:avLst/>
            <a:gdLst/>
            <a:ahLst/>
            <a:cxnLst/>
            <a:rect l="l" t="t" r="r" b="b"/>
            <a:pathLst>
              <a:path w="1153159" h="7526655">
                <a:moveTo>
                  <a:pt x="1137464" y="0"/>
                </a:moveTo>
                <a:lnTo>
                  <a:pt x="0" y="0"/>
                </a:lnTo>
                <a:lnTo>
                  <a:pt x="1014410" y="7526272"/>
                </a:lnTo>
                <a:lnTo>
                  <a:pt x="1152840" y="7526272"/>
                </a:lnTo>
                <a:lnTo>
                  <a:pt x="1137293" y="244973"/>
                </a:lnTo>
                <a:lnTo>
                  <a:pt x="1137464" y="0"/>
                </a:lnTo>
                <a:close/>
              </a:path>
            </a:pathLst>
          </a:custGeom>
          <a:solidFill>
            <a:srgbClr val="226192">
              <a:alpha val="819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8894826" y="5383529"/>
            <a:ext cx="1184275" cy="2136775"/>
          </a:xfrm>
          <a:custGeom>
            <a:avLst/>
            <a:gdLst/>
            <a:ahLst/>
            <a:cxnLst/>
            <a:rect l="l" t="t" r="r" b="b"/>
            <a:pathLst>
              <a:path w="1184275" h="2136775">
                <a:moveTo>
                  <a:pt x="1178687" y="0"/>
                </a:moveTo>
                <a:lnTo>
                  <a:pt x="0" y="2136646"/>
                </a:lnTo>
                <a:lnTo>
                  <a:pt x="1184148" y="2131112"/>
                </a:lnTo>
                <a:lnTo>
                  <a:pt x="117868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0191" y="3383026"/>
            <a:ext cx="296341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0230" y="1991360"/>
            <a:ext cx="8943339" cy="276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image" Target="../media/image28.jpg"/><Relationship Id="rId4" Type="http://schemas.openxmlformats.org/officeDocument/2006/relationships/image" Target="../media/image29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0788" y="1546872"/>
            <a:ext cx="8595360" cy="1514475"/>
            <a:chOff x="970788" y="1546872"/>
            <a:chExt cx="8595360" cy="1514475"/>
          </a:xfrm>
        </p:grpSpPr>
        <p:sp>
          <p:nvSpPr>
            <p:cNvPr id="3" name="object 3"/>
            <p:cNvSpPr/>
            <p:nvPr/>
          </p:nvSpPr>
          <p:spPr>
            <a:xfrm>
              <a:off x="1066428" y="1912074"/>
              <a:ext cx="207928" cy="2647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70788" y="1546872"/>
              <a:ext cx="745236" cy="10043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23188" y="1546872"/>
              <a:ext cx="8442960" cy="10043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78202" y="2056650"/>
              <a:ext cx="5348478" cy="10043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37844" y="1662938"/>
            <a:ext cx="8117205" cy="1084580"/>
          </a:xfrm>
          <a:prstGeom prst="rect"/>
        </p:spPr>
        <p:txBody>
          <a:bodyPr wrap="square" lIns="0" tIns="61594" rIns="0" bIns="0" rtlCol="0" vert="horz">
            <a:spAutoFit/>
          </a:bodyPr>
          <a:lstStyle/>
          <a:p>
            <a:pPr marL="1622425" marR="5080" indent="-1610360">
              <a:lnSpc>
                <a:spcPts val="4020"/>
              </a:lnSpc>
              <a:spcBef>
                <a:spcPts val="484"/>
              </a:spcBef>
            </a:pPr>
            <a:r>
              <a:rPr dirty="0" spc="-10" b="1">
                <a:latin typeface="Times New Roman"/>
                <a:cs typeface="Times New Roman"/>
              </a:rPr>
              <a:t>e-Fresh: </a:t>
            </a:r>
            <a:r>
              <a:rPr dirty="0" b="1">
                <a:latin typeface="Times New Roman"/>
                <a:cs typeface="Times New Roman"/>
              </a:rPr>
              <a:t>Computer </a:t>
            </a:r>
            <a:r>
              <a:rPr dirty="0" spc="-25" b="1">
                <a:latin typeface="Times New Roman"/>
                <a:cs typeface="Times New Roman"/>
              </a:rPr>
              <a:t>Vision </a:t>
            </a:r>
            <a:r>
              <a:rPr dirty="0" b="1">
                <a:latin typeface="Times New Roman"/>
                <a:cs typeface="Times New Roman"/>
              </a:rPr>
              <a:t>and IOT</a:t>
            </a:r>
            <a:r>
              <a:rPr dirty="0" spc="-24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based  </a:t>
            </a:r>
            <a:r>
              <a:rPr dirty="0" spc="-5" b="1">
                <a:latin typeface="Times New Roman"/>
                <a:cs typeface="Times New Roman"/>
              </a:rPr>
              <a:t>system </a:t>
            </a:r>
            <a:r>
              <a:rPr dirty="0" b="1">
                <a:latin typeface="Times New Roman"/>
                <a:cs typeface="Times New Roman"/>
              </a:rPr>
              <a:t>for food</a:t>
            </a:r>
            <a:r>
              <a:rPr dirty="0" spc="-7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industry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241804" y="3343587"/>
            <a:ext cx="5619115" cy="4216400"/>
            <a:chOff x="2241804" y="3343587"/>
            <a:chExt cx="5619115" cy="4216400"/>
          </a:xfrm>
        </p:grpSpPr>
        <p:sp>
          <p:nvSpPr>
            <p:cNvPr id="9" name="object 9"/>
            <p:cNvSpPr/>
            <p:nvPr/>
          </p:nvSpPr>
          <p:spPr>
            <a:xfrm>
              <a:off x="3923175" y="3343587"/>
              <a:ext cx="2255482" cy="3918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308098" y="3550932"/>
              <a:ext cx="5485638" cy="8930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14194" y="4004322"/>
              <a:ext cx="5474208" cy="8930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241804" y="4457712"/>
              <a:ext cx="5618988" cy="8930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79342" y="5365254"/>
              <a:ext cx="2343912" cy="8930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471928" y="5818631"/>
              <a:ext cx="5158739" cy="89305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957827" y="6272022"/>
              <a:ext cx="2186178" cy="89305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397758" y="6725405"/>
              <a:ext cx="3307080" cy="83439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480310" y="3200400"/>
            <a:ext cx="5114925" cy="4141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3704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Group </a:t>
            </a:r>
            <a:r>
              <a:rPr dirty="0" sz="3200">
                <a:latin typeface="Times New Roman"/>
                <a:cs typeface="Times New Roman"/>
              </a:rPr>
              <a:t>No: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570"/>
              </a:lnSpc>
              <a:tabLst>
                <a:tab pos="3329304" algn="l"/>
              </a:tabLst>
            </a:pPr>
            <a:r>
              <a:rPr dirty="0" sz="3200" spc="-5" b="1">
                <a:latin typeface="Times New Roman"/>
                <a:cs typeface="Times New Roman"/>
              </a:rPr>
              <a:t>Akshata</a:t>
            </a:r>
            <a:r>
              <a:rPr dirty="0" sz="3200" spc="5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Gawas	</a:t>
            </a:r>
            <a:r>
              <a:rPr dirty="0" sz="3200" b="1">
                <a:latin typeface="Times New Roman"/>
                <a:cs typeface="Times New Roman"/>
              </a:rPr>
              <a:t>18104039</a:t>
            </a:r>
            <a:endParaRPr sz="3200">
              <a:latin typeface="Times New Roman"/>
              <a:cs typeface="Times New Roman"/>
            </a:endParaRPr>
          </a:p>
          <a:p>
            <a:pPr algn="ctr" marL="1270">
              <a:lnSpc>
                <a:spcPts val="3570"/>
              </a:lnSpc>
              <a:tabLst>
                <a:tab pos="3320415" algn="l"/>
              </a:tabLst>
            </a:pPr>
            <a:r>
              <a:rPr dirty="0" sz="3200" spc="-5" b="1">
                <a:latin typeface="Times New Roman"/>
                <a:cs typeface="Times New Roman"/>
              </a:rPr>
              <a:t>Krishita</a:t>
            </a:r>
            <a:r>
              <a:rPr dirty="0" sz="3200" spc="-50" b="1">
                <a:latin typeface="Times New Roman"/>
                <a:cs typeface="Times New Roman"/>
              </a:rPr>
              <a:t> </a:t>
            </a:r>
            <a:r>
              <a:rPr dirty="0" sz="3200" spc="-60" b="1">
                <a:latin typeface="Times New Roman"/>
                <a:cs typeface="Times New Roman"/>
              </a:rPr>
              <a:t>Tolia	</a:t>
            </a:r>
            <a:r>
              <a:rPr dirty="0" sz="3200" b="1">
                <a:latin typeface="Times New Roman"/>
                <a:cs typeface="Times New Roman"/>
              </a:rPr>
              <a:t>18104021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704"/>
              </a:lnSpc>
              <a:tabLst>
                <a:tab pos="3463290" algn="l"/>
              </a:tabLst>
            </a:pPr>
            <a:r>
              <a:rPr dirty="0" sz="3200" spc="-5" b="1">
                <a:latin typeface="Times New Roman"/>
                <a:cs typeface="Times New Roman"/>
              </a:rPr>
              <a:t>Siddhesh</a:t>
            </a:r>
            <a:r>
              <a:rPr dirty="0" sz="3200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Gaikwad	18104069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Times New Roman"/>
              <a:cs typeface="Times New Roman"/>
            </a:endParaRPr>
          </a:p>
          <a:p>
            <a:pPr algn="ctr" marL="3175">
              <a:lnSpc>
                <a:spcPts val="3704"/>
              </a:lnSpc>
            </a:pPr>
            <a:r>
              <a:rPr dirty="0" sz="3200" spc="-5" b="1">
                <a:latin typeface="Times New Roman"/>
                <a:cs typeface="Times New Roman"/>
              </a:rPr>
              <a:t>Guided by</a:t>
            </a:r>
            <a:endParaRPr sz="3200">
              <a:latin typeface="Times New Roman"/>
              <a:cs typeface="Times New Roman"/>
            </a:endParaRPr>
          </a:p>
          <a:p>
            <a:pPr algn="ctr" marL="242570" marR="233045">
              <a:lnSpc>
                <a:spcPts val="3570"/>
              </a:lnSpc>
              <a:spcBef>
                <a:spcPts val="210"/>
              </a:spcBef>
            </a:pPr>
            <a:r>
              <a:rPr dirty="0" sz="3200" spc="-15" b="1">
                <a:latin typeface="Times New Roman"/>
                <a:cs typeface="Times New Roman"/>
              </a:rPr>
              <a:t>Prof. </a:t>
            </a:r>
            <a:r>
              <a:rPr dirty="0" sz="3200" spc="-5" b="1">
                <a:latin typeface="Times New Roman"/>
                <a:cs typeface="Times New Roman"/>
              </a:rPr>
              <a:t>Kaushiki</a:t>
            </a:r>
            <a:r>
              <a:rPr dirty="0" sz="3200" spc="-15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Upadhyaya  Co</a:t>
            </a:r>
            <a:r>
              <a:rPr dirty="0" sz="3200" spc="-10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Guide</a:t>
            </a:r>
            <a:endParaRPr sz="3200">
              <a:latin typeface="Times New Roman"/>
              <a:cs typeface="Times New Roman"/>
            </a:endParaRPr>
          </a:p>
          <a:p>
            <a:pPr algn="ctr" marL="2540">
              <a:lnSpc>
                <a:spcPts val="3500"/>
              </a:lnSpc>
            </a:pPr>
            <a:r>
              <a:rPr dirty="0" sz="3200" spc="-15" b="1">
                <a:latin typeface="Times New Roman"/>
                <a:cs typeface="Times New Roman"/>
              </a:rPr>
              <a:t>Prof. </a:t>
            </a:r>
            <a:r>
              <a:rPr dirty="0" sz="3200" spc="-5" b="1">
                <a:latin typeface="Times New Roman"/>
                <a:cs typeface="Times New Roman"/>
              </a:rPr>
              <a:t>Sonal Jain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1524"/>
            <a:ext cx="10080497" cy="18714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1743456"/>
            <a:ext cx="10080625" cy="1905"/>
          </a:xfrm>
          <a:custGeom>
            <a:avLst/>
            <a:gdLst/>
            <a:ahLst/>
            <a:cxnLst/>
            <a:rect l="l" t="t" r="r" b="b"/>
            <a:pathLst>
              <a:path w="10080625" h="1905">
                <a:moveTo>
                  <a:pt x="0" y="0"/>
                </a:moveTo>
                <a:lnTo>
                  <a:pt x="10080498" y="1524"/>
                </a:lnTo>
              </a:path>
            </a:pathLst>
          </a:custGeom>
          <a:ln w="255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473" y="729995"/>
            <a:ext cx="35045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7. </a:t>
            </a:r>
            <a:r>
              <a:rPr dirty="0" sz="2400" spc="-5" b="1">
                <a:latin typeface="Times New Roman"/>
                <a:cs typeface="Times New Roman"/>
              </a:rPr>
              <a:t>Classification</a:t>
            </a:r>
            <a:r>
              <a:rPr dirty="0" sz="2400" spc="-17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Algorithm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09977" y="2051304"/>
            <a:ext cx="5778246" cy="3382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298845" y="5970924"/>
            <a:ext cx="4833620" cy="370205"/>
            <a:chOff x="2298845" y="5970924"/>
            <a:chExt cx="4833620" cy="370205"/>
          </a:xfrm>
        </p:grpSpPr>
        <p:sp>
          <p:nvSpPr>
            <p:cNvPr id="5" name="object 5"/>
            <p:cNvSpPr/>
            <p:nvPr/>
          </p:nvSpPr>
          <p:spPr>
            <a:xfrm>
              <a:off x="2303525" y="5975604"/>
              <a:ext cx="4824730" cy="360680"/>
            </a:xfrm>
            <a:custGeom>
              <a:avLst/>
              <a:gdLst/>
              <a:ahLst/>
              <a:cxnLst/>
              <a:rect l="l" t="t" r="r" b="b"/>
              <a:pathLst>
                <a:path w="4824730" h="360679">
                  <a:moveTo>
                    <a:pt x="4824222" y="0"/>
                  </a:moveTo>
                  <a:lnTo>
                    <a:pt x="0" y="0"/>
                  </a:lnTo>
                  <a:lnTo>
                    <a:pt x="0" y="360426"/>
                  </a:lnTo>
                  <a:lnTo>
                    <a:pt x="4824222" y="360426"/>
                  </a:lnTo>
                  <a:lnTo>
                    <a:pt x="48242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03525" y="5975604"/>
              <a:ext cx="4824730" cy="360680"/>
            </a:xfrm>
            <a:custGeom>
              <a:avLst/>
              <a:gdLst/>
              <a:ahLst/>
              <a:cxnLst/>
              <a:rect l="l" t="t" r="r" b="b"/>
              <a:pathLst>
                <a:path w="4824730" h="360679">
                  <a:moveTo>
                    <a:pt x="0" y="360426"/>
                  </a:moveTo>
                  <a:lnTo>
                    <a:pt x="4824222" y="360426"/>
                  </a:lnTo>
                  <a:lnTo>
                    <a:pt x="4824222" y="0"/>
                  </a:lnTo>
                  <a:lnTo>
                    <a:pt x="0" y="0"/>
                  </a:lnTo>
                  <a:lnTo>
                    <a:pt x="0" y="360426"/>
                  </a:lnTo>
                  <a:close/>
                </a:path>
              </a:pathLst>
            </a:custGeom>
            <a:ln w="93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065017" y="5965952"/>
            <a:ext cx="330136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Times New Roman"/>
                <a:cs typeface="Times New Roman"/>
              </a:rPr>
              <a:t>Convolution Neural</a:t>
            </a:r>
            <a:r>
              <a:rPr dirty="0" sz="2200" spc="-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Network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759" y="838344"/>
            <a:ext cx="2270987" cy="300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473" y="729995"/>
            <a:ext cx="22936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8. </a:t>
            </a:r>
            <a:r>
              <a:rPr dirty="0" sz="2400" spc="-5" b="1">
                <a:latin typeface="Times New Roman"/>
                <a:cs typeface="Times New Roman"/>
              </a:rPr>
              <a:t>Layers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CNN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2905" y="2231898"/>
            <a:ext cx="7632192" cy="3024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1038" y="838344"/>
            <a:ext cx="3008903" cy="23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473" y="729995"/>
            <a:ext cx="3027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9. </a:t>
            </a:r>
            <a:r>
              <a:rPr dirty="0" sz="2400" spc="-10" b="1">
                <a:latin typeface="Times New Roman"/>
                <a:cs typeface="Times New Roman"/>
              </a:rPr>
              <a:t>Architecture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2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CNN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0605" y="1834896"/>
            <a:ext cx="2642616" cy="3529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67578" y="1834896"/>
            <a:ext cx="2347722" cy="3529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68602"/>
            <a:ext cx="9793605" cy="5759450"/>
            <a:chOff x="0" y="1768602"/>
            <a:chExt cx="9793605" cy="5759450"/>
          </a:xfrm>
        </p:grpSpPr>
        <p:sp>
          <p:nvSpPr>
            <p:cNvPr id="3" name="object 3"/>
            <p:cNvSpPr/>
            <p:nvPr/>
          </p:nvSpPr>
          <p:spPr>
            <a:xfrm>
              <a:off x="0" y="4477361"/>
              <a:ext cx="473709" cy="3050540"/>
            </a:xfrm>
            <a:custGeom>
              <a:avLst/>
              <a:gdLst/>
              <a:ahLst/>
              <a:cxnLst/>
              <a:rect l="l" t="t" r="r" b="b"/>
              <a:pathLst>
                <a:path w="473709" h="3050540">
                  <a:moveTo>
                    <a:pt x="0" y="0"/>
                  </a:moveTo>
                  <a:lnTo>
                    <a:pt x="0" y="3041383"/>
                  </a:lnTo>
                  <a:lnTo>
                    <a:pt x="473202" y="3050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4779" y="1768602"/>
              <a:ext cx="9648444" cy="4075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5651646" y="0"/>
            <a:ext cx="4427855" cy="7555230"/>
            <a:chOff x="5651646" y="0"/>
            <a:chExt cx="4427855" cy="7555230"/>
          </a:xfrm>
        </p:grpSpPr>
        <p:sp>
          <p:nvSpPr>
            <p:cNvPr id="6" name="object 6"/>
            <p:cNvSpPr/>
            <p:nvPr/>
          </p:nvSpPr>
          <p:spPr>
            <a:xfrm>
              <a:off x="5656326" y="4568952"/>
              <a:ext cx="4411980" cy="2976880"/>
            </a:xfrm>
            <a:custGeom>
              <a:avLst/>
              <a:gdLst/>
              <a:ahLst/>
              <a:cxnLst/>
              <a:rect l="l" t="t" r="r" b="b"/>
              <a:pathLst>
                <a:path w="4411980" h="2976879">
                  <a:moveTo>
                    <a:pt x="0" y="2976370"/>
                  </a:moveTo>
                  <a:lnTo>
                    <a:pt x="4411980" y="0"/>
                  </a:lnTo>
                </a:path>
              </a:pathLst>
            </a:custGeom>
            <a:ln w="9360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64780" y="0"/>
              <a:ext cx="1320800" cy="7526655"/>
            </a:xfrm>
            <a:custGeom>
              <a:avLst/>
              <a:gdLst/>
              <a:ahLst/>
              <a:cxnLst/>
              <a:rect l="l" t="t" r="r" b="b"/>
              <a:pathLst>
                <a:path w="1320800" h="7526655">
                  <a:moveTo>
                    <a:pt x="0" y="0"/>
                  </a:moveTo>
                  <a:lnTo>
                    <a:pt x="1320546" y="7526272"/>
                  </a:lnTo>
                </a:path>
              </a:pathLst>
            </a:custGeom>
            <a:ln w="9360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597902" y="0"/>
              <a:ext cx="2479675" cy="7536180"/>
            </a:xfrm>
            <a:custGeom>
              <a:avLst/>
              <a:gdLst/>
              <a:ahLst/>
              <a:cxnLst/>
              <a:rect l="l" t="t" r="r" b="b"/>
              <a:pathLst>
                <a:path w="2479675" h="7536180">
                  <a:moveTo>
                    <a:pt x="2210816" y="0"/>
                  </a:moveTo>
                  <a:lnTo>
                    <a:pt x="0" y="7526887"/>
                  </a:lnTo>
                  <a:lnTo>
                    <a:pt x="2479167" y="7536180"/>
                  </a:lnTo>
                  <a:lnTo>
                    <a:pt x="2469896" y="9271"/>
                  </a:lnTo>
                  <a:lnTo>
                    <a:pt x="2210816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944050" y="0"/>
              <a:ext cx="2123440" cy="7526655"/>
            </a:xfrm>
            <a:custGeom>
              <a:avLst/>
              <a:gdLst/>
              <a:ahLst/>
              <a:cxnLst/>
              <a:rect l="l" t="t" r="r" b="b"/>
              <a:pathLst>
                <a:path w="2123440" h="7526655">
                  <a:moveTo>
                    <a:pt x="2123378" y="0"/>
                  </a:moveTo>
                  <a:lnTo>
                    <a:pt x="0" y="0"/>
                  </a:lnTo>
                  <a:lnTo>
                    <a:pt x="1310312" y="7526272"/>
                  </a:lnTo>
                  <a:lnTo>
                    <a:pt x="2123366" y="7526272"/>
                  </a:lnTo>
                  <a:lnTo>
                    <a:pt x="2123378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318248" y="4309872"/>
              <a:ext cx="2748280" cy="3210560"/>
            </a:xfrm>
            <a:custGeom>
              <a:avLst/>
              <a:gdLst/>
              <a:ahLst/>
              <a:cxnLst/>
              <a:rect l="l" t="t" r="r" b="b"/>
              <a:pathLst>
                <a:path w="2748279" h="3210559">
                  <a:moveTo>
                    <a:pt x="2740659" y="0"/>
                  </a:moveTo>
                  <a:lnTo>
                    <a:pt x="0" y="3210304"/>
                  </a:lnTo>
                  <a:lnTo>
                    <a:pt x="2747772" y="3210304"/>
                  </a:lnTo>
                  <a:lnTo>
                    <a:pt x="2740659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730869" y="0"/>
              <a:ext cx="2337435" cy="7526655"/>
            </a:xfrm>
            <a:custGeom>
              <a:avLst/>
              <a:gdLst/>
              <a:ahLst/>
              <a:cxnLst/>
              <a:rect l="l" t="t" r="r" b="b"/>
              <a:pathLst>
                <a:path w="2337434" h="7526655">
                  <a:moveTo>
                    <a:pt x="2337436" y="0"/>
                  </a:moveTo>
                  <a:lnTo>
                    <a:pt x="0" y="0"/>
                  </a:lnTo>
                  <a:lnTo>
                    <a:pt x="2025016" y="7526272"/>
                  </a:lnTo>
                  <a:lnTo>
                    <a:pt x="2337436" y="7516980"/>
                  </a:lnTo>
                  <a:lnTo>
                    <a:pt x="2337436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145523" y="0"/>
              <a:ext cx="923290" cy="7526655"/>
            </a:xfrm>
            <a:custGeom>
              <a:avLst/>
              <a:gdLst/>
              <a:ahLst/>
              <a:cxnLst/>
              <a:rect l="l" t="t" r="r" b="b"/>
              <a:pathLst>
                <a:path w="923290" h="7526655">
                  <a:moveTo>
                    <a:pt x="916694" y="0"/>
                  </a:moveTo>
                  <a:lnTo>
                    <a:pt x="727514" y="0"/>
                  </a:lnTo>
                  <a:lnTo>
                    <a:pt x="0" y="7526272"/>
                  </a:lnTo>
                  <a:lnTo>
                    <a:pt x="922781" y="7526272"/>
                  </a:lnTo>
                  <a:lnTo>
                    <a:pt x="916694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924355" y="0"/>
              <a:ext cx="1153160" cy="7526655"/>
            </a:xfrm>
            <a:custGeom>
              <a:avLst/>
              <a:gdLst/>
              <a:ahLst/>
              <a:cxnLst/>
              <a:rect l="l" t="t" r="r" b="b"/>
              <a:pathLst>
                <a:path w="1153159" h="7526655">
                  <a:moveTo>
                    <a:pt x="1137464" y="0"/>
                  </a:moveTo>
                  <a:lnTo>
                    <a:pt x="0" y="0"/>
                  </a:lnTo>
                  <a:lnTo>
                    <a:pt x="1014410" y="7526272"/>
                  </a:lnTo>
                  <a:lnTo>
                    <a:pt x="1152840" y="7526272"/>
                  </a:lnTo>
                  <a:lnTo>
                    <a:pt x="1137293" y="244973"/>
                  </a:lnTo>
                  <a:lnTo>
                    <a:pt x="1137464" y="0"/>
                  </a:lnTo>
                  <a:close/>
                </a:path>
              </a:pathLst>
            </a:custGeom>
            <a:solidFill>
              <a:srgbClr val="226192">
                <a:alpha val="819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894826" y="5383529"/>
              <a:ext cx="1184275" cy="2136775"/>
            </a:xfrm>
            <a:custGeom>
              <a:avLst/>
              <a:gdLst/>
              <a:ahLst/>
              <a:cxnLst/>
              <a:rect l="l" t="t" r="r" b="b"/>
              <a:pathLst>
                <a:path w="1184275" h="2136775">
                  <a:moveTo>
                    <a:pt x="1178687" y="0"/>
                  </a:moveTo>
                  <a:lnTo>
                    <a:pt x="0" y="2136646"/>
                  </a:lnTo>
                  <a:lnTo>
                    <a:pt x="1184148" y="2131112"/>
                  </a:lnTo>
                  <a:lnTo>
                    <a:pt x="117868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277619" y="5868416"/>
            <a:ext cx="94805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Times New Roman"/>
                <a:cs typeface="Times New Roman"/>
              </a:rPr>
              <a:t>Block</a:t>
            </a:r>
            <a:r>
              <a:rPr dirty="0" sz="2200" spc="-2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67250" y="5868416"/>
            <a:ext cx="94869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Times New Roman"/>
                <a:cs typeface="Times New Roman"/>
              </a:rPr>
              <a:t>Block</a:t>
            </a:r>
            <a:r>
              <a:rPr dirty="0" sz="2200" spc="-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29652" y="5868416"/>
            <a:ext cx="94869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Times New Roman"/>
                <a:cs typeface="Times New Roman"/>
              </a:rPr>
              <a:t>Block</a:t>
            </a:r>
            <a:r>
              <a:rPr dirty="0" sz="2200" spc="-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09269" y="585216"/>
            <a:ext cx="209168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10.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InceptionV3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19" y="493268"/>
            <a:ext cx="33191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5" b="1">
                <a:latin typeface="Times New Roman"/>
                <a:cs typeface="Times New Roman"/>
              </a:rPr>
              <a:t>11. </a:t>
            </a:r>
            <a:r>
              <a:rPr dirty="0" sz="2400" spc="-5" b="1">
                <a:latin typeface="Times New Roman"/>
                <a:cs typeface="Times New Roman"/>
              </a:rPr>
              <a:t>Demonstration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00" y="1828800"/>
            <a:ext cx="7092696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4850" y="838344"/>
            <a:ext cx="3417135" cy="300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473" y="729995"/>
            <a:ext cx="34544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12. Implementation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Status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5630" y="2124507"/>
            <a:ext cx="8165465" cy="1806575"/>
          </a:xfrm>
          <a:prstGeom prst="rect">
            <a:avLst/>
          </a:prstGeom>
        </p:spPr>
        <p:txBody>
          <a:bodyPr wrap="square" lIns="0" tIns="167005" rIns="0" bIns="0" rtlCol="0" vert="horz">
            <a:spAutoFit/>
          </a:bodyPr>
          <a:lstStyle/>
          <a:p>
            <a:pPr marL="223520" indent="-211454">
              <a:lnSpc>
                <a:spcPct val="100000"/>
              </a:lnSpc>
              <a:spcBef>
                <a:spcPts val="1315"/>
              </a:spcBef>
              <a:buSzPct val="45454"/>
              <a:buFont typeface="Wingdings"/>
              <a:buChar char="⚫"/>
              <a:tabLst>
                <a:tab pos="224154" algn="l"/>
              </a:tabLst>
            </a:pPr>
            <a:r>
              <a:rPr dirty="0" sz="2200" spc="-5">
                <a:latin typeface="Times New Roman"/>
                <a:cs typeface="Times New Roman"/>
              </a:rPr>
              <a:t>Successfully </a:t>
            </a:r>
            <a:r>
              <a:rPr dirty="0" sz="2200">
                <a:latin typeface="Times New Roman"/>
                <a:cs typeface="Times New Roman"/>
              </a:rPr>
              <a:t>implemented CNN model with Inception V3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95">
                <a:latin typeface="Times New Roman"/>
                <a:cs typeface="Times New Roman"/>
              </a:rPr>
              <a:t>architecture.</a:t>
            </a:r>
            <a:endParaRPr sz="2200">
              <a:latin typeface="Times New Roman"/>
              <a:cs typeface="Times New Roman"/>
            </a:endParaRPr>
          </a:p>
          <a:p>
            <a:pPr marL="223520" indent="-211454">
              <a:lnSpc>
                <a:spcPct val="100000"/>
              </a:lnSpc>
              <a:spcBef>
                <a:spcPts val="1220"/>
              </a:spcBef>
              <a:buSzPct val="45454"/>
              <a:buFont typeface="Wingdings"/>
              <a:buChar char="⚫"/>
              <a:tabLst>
                <a:tab pos="224154" algn="l"/>
              </a:tabLst>
            </a:pPr>
            <a:r>
              <a:rPr dirty="0" sz="2200">
                <a:latin typeface="Times New Roman"/>
                <a:cs typeface="Times New Roman"/>
              </a:rPr>
              <a:t>Achieved accuracy of 98.5%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223520" marR="5080" indent="-211454">
              <a:lnSpc>
                <a:spcPts val="2450"/>
              </a:lnSpc>
              <a:spcBef>
                <a:spcPts val="1450"/>
              </a:spcBef>
              <a:buSzPct val="45454"/>
              <a:buFont typeface="Wingdings"/>
              <a:buChar char="⚫"/>
              <a:tabLst>
                <a:tab pos="224154" algn="l"/>
              </a:tabLst>
            </a:pPr>
            <a:r>
              <a:rPr dirty="0" sz="2200">
                <a:latin typeface="Times New Roman"/>
                <a:cs typeface="Times New Roman"/>
              </a:rPr>
              <a:t>Finalized the architecture required but might need some changes </a:t>
            </a:r>
            <a:r>
              <a:rPr dirty="0" sz="2200" spc="-215">
                <a:latin typeface="Times New Roman"/>
                <a:cs typeface="Times New Roman"/>
              </a:rPr>
              <a:t>,since  </a:t>
            </a:r>
            <a:r>
              <a:rPr dirty="0" sz="2200">
                <a:latin typeface="Times New Roman"/>
                <a:cs typeface="Times New Roman"/>
              </a:rPr>
              <a:t>we are in testing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phase.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4458" y="688086"/>
            <a:ext cx="6043295" cy="621030"/>
            <a:chOff x="524458" y="688086"/>
            <a:chExt cx="6043295" cy="621030"/>
          </a:xfrm>
        </p:grpSpPr>
        <p:sp>
          <p:nvSpPr>
            <p:cNvPr id="3" name="object 3"/>
            <p:cNvSpPr/>
            <p:nvPr/>
          </p:nvSpPr>
          <p:spPr>
            <a:xfrm>
              <a:off x="524458" y="842900"/>
              <a:ext cx="369347" cy="232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87145" y="688086"/>
              <a:ext cx="5780532" cy="621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0473" y="755141"/>
            <a:ext cx="5893435" cy="36131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0"/>
              </a:lnSpc>
            </a:pPr>
            <a:r>
              <a:rPr dirty="0" sz="2400" b="1">
                <a:latin typeface="Times New Roman"/>
                <a:cs typeface="Times New Roman"/>
              </a:rPr>
              <a:t>13. </a:t>
            </a:r>
            <a:r>
              <a:rPr dirty="0" sz="2200" b="1">
                <a:latin typeface="Times New Roman"/>
                <a:cs typeface="Times New Roman"/>
              </a:rPr>
              <a:t>Status of Paper Draft &amp; </a:t>
            </a:r>
            <a:r>
              <a:rPr dirty="0" sz="2200" spc="-25" b="1">
                <a:latin typeface="Times New Roman"/>
                <a:cs typeface="Times New Roman"/>
              </a:rPr>
              <a:t>Targeted</a:t>
            </a:r>
            <a:r>
              <a:rPr dirty="0" sz="2200" spc="-16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Conference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230" y="1991360"/>
            <a:ext cx="7223125" cy="276542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40640" marR="137795">
              <a:lnSpc>
                <a:spcPts val="2450"/>
              </a:lnSpc>
              <a:spcBef>
                <a:spcPts val="340"/>
              </a:spcBef>
            </a:pPr>
            <a:r>
              <a:rPr dirty="0" sz="2200" b="1">
                <a:latin typeface="Times New Roman"/>
                <a:cs typeface="Times New Roman"/>
              </a:rPr>
              <a:t>Status of pape</a:t>
            </a:r>
            <a:r>
              <a:rPr dirty="0" sz="2200">
                <a:latin typeface="Times New Roman"/>
                <a:cs typeface="Times New Roman"/>
              </a:rPr>
              <a:t>r: Completed writing Abstract and</a:t>
            </a:r>
            <a:r>
              <a:rPr dirty="0" sz="2200" spc="-2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Introduction.  Listed all the </a:t>
            </a:r>
            <a:r>
              <a:rPr dirty="0" sz="2200" spc="-5">
                <a:latin typeface="Times New Roman"/>
                <a:cs typeface="Times New Roman"/>
              </a:rPr>
              <a:t>necessary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keywords.</a:t>
            </a:r>
            <a:endParaRPr sz="22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  <a:spcBef>
                <a:spcPts val="1175"/>
              </a:spcBef>
            </a:pPr>
            <a:r>
              <a:rPr dirty="0" sz="2200" spc="-25" b="1">
                <a:latin typeface="Times New Roman"/>
                <a:cs typeface="Times New Roman"/>
              </a:rPr>
              <a:t>Targeted </a:t>
            </a:r>
            <a:r>
              <a:rPr dirty="0" sz="2200" spc="-5" b="1">
                <a:latin typeface="Times New Roman"/>
                <a:cs typeface="Times New Roman"/>
              </a:rPr>
              <a:t>Conference</a:t>
            </a:r>
            <a:r>
              <a:rPr dirty="0" sz="2200" spc="-5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marL="248920" marR="1183005" indent="-211454">
              <a:lnSpc>
                <a:spcPts val="2460"/>
              </a:lnSpc>
              <a:spcBef>
                <a:spcPts val="1445"/>
              </a:spcBef>
              <a:buSzPct val="45454"/>
              <a:buFont typeface="Wingdings"/>
              <a:buChar char="⚫"/>
              <a:tabLst>
                <a:tab pos="249554" algn="l"/>
              </a:tabLst>
            </a:pPr>
            <a:r>
              <a:rPr dirty="0" sz="2200">
                <a:latin typeface="Times New Roman"/>
                <a:cs typeface="Times New Roman"/>
              </a:rPr>
              <a:t>IEEE 2021 Conference on Advances in </a:t>
            </a:r>
            <a:r>
              <a:rPr dirty="0" sz="2200" spc="-130">
                <a:latin typeface="Times New Roman"/>
                <a:cs typeface="Times New Roman"/>
              </a:rPr>
              <a:t>Computing,  </a:t>
            </a:r>
            <a:r>
              <a:rPr dirty="0" sz="2200">
                <a:latin typeface="Times New Roman"/>
                <a:cs typeface="Times New Roman"/>
              </a:rPr>
              <a:t>Communication and Control - (20</a:t>
            </a:r>
            <a:r>
              <a:rPr dirty="0" baseline="28735" sz="2175">
                <a:latin typeface="Times New Roman"/>
                <a:cs typeface="Times New Roman"/>
              </a:rPr>
              <a:t>th</a:t>
            </a:r>
            <a:r>
              <a:rPr dirty="0" baseline="28735" sz="2175" spc="209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September)</a:t>
            </a:r>
            <a:endParaRPr sz="2200">
              <a:latin typeface="Times New Roman"/>
              <a:cs typeface="Times New Roman"/>
            </a:endParaRPr>
          </a:p>
          <a:p>
            <a:pPr marL="248920" marR="30480" indent="-211454">
              <a:lnSpc>
                <a:spcPts val="2450"/>
              </a:lnSpc>
              <a:spcBef>
                <a:spcPts val="1400"/>
              </a:spcBef>
              <a:buSzPct val="45454"/>
              <a:buFont typeface="Wingdings"/>
              <a:buChar char="⚫"/>
              <a:tabLst>
                <a:tab pos="249554" algn="l"/>
              </a:tabLst>
            </a:pPr>
            <a:r>
              <a:rPr dirty="0" sz="2200">
                <a:latin typeface="Times New Roman"/>
                <a:cs typeface="Times New Roman"/>
              </a:rPr>
              <a:t>International Conference On Big Data, Machine Learning </a:t>
            </a:r>
            <a:r>
              <a:rPr dirty="0" sz="2200" spc="-434">
                <a:latin typeface="Times New Roman"/>
                <a:cs typeface="Times New Roman"/>
              </a:rPr>
              <a:t>and  </a:t>
            </a:r>
            <a:r>
              <a:rPr dirty="0" sz="2200">
                <a:latin typeface="Times New Roman"/>
                <a:cs typeface="Times New Roman"/>
              </a:rPr>
              <a:t>Applications - (25</a:t>
            </a:r>
            <a:r>
              <a:rPr dirty="0" baseline="28735" sz="2175">
                <a:latin typeface="Times New Roman"/>
                <a:cs typeface="Times New Roman"/>
              </a:rPr>
              <a:t>th</a:t>
            </a:r>
            <a:r>
              <a:rPr dirty="0" baseline="28735" sz="2175" spc="247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September)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5275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dirty="0" spc="-190"/>
              <a:t> </a:t>
            </a:r>
            <a:r>
              <a:rPr dirty="0" spc="-50"/>
              <a:t>You...!!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3476" y="470408"/>
            <a:ext cx="11938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Contents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5630" y="1513382"/>
            <a:ext cx="5372735" cy="4432300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1310"/>
              </a:spcBef>
              <a:buSzPct val="45454"/>
              <a:buFont typeface="Wingdings"/>
              <a:buChar char="⚫"/>
              <a:tabLst>
                <a:tab pos="326390" algn="l"/>
                <a:tab pos="327025" algn="l"/>
              </a:tabLst>
            </a:pPr>
            <a:r>
              <a:rPr dirty="0" sz="2200">
                <a:latin typeface="Times New Roman"/>
                <a:cs typeface="Times New Roman"/>
              </a:rPr>
              <a:t>Introduction</a:t>
            </a:r>
            <a:endParaRPr sz="2200">
              <a:latin typeface="Times New Roman"/>
              <a:cs typeface="Times New Roman"/>
            </a:endParaRPr>
          </a:p>
          <a:p>
            <a:pPr marL="326390" indent="-314325">
              <a:lnSpc>
                <a:spcPct val="100000"/>
              </a:lnSpc>
              <a:spcBef>
                <a:spcPts val="1210"/>
              </a:spcBef>
              <a:buSzPct val="45454"/>
              <a:buFont typeface="Wingdings"/>
              <a:buChar char="⚫"/>
              <a:tabLst>
                <a:tab pos="326390" algn="l"/>
                <a:tab pos="327025" algn="l"/>
              </a:tabLst>
            </a:pPr>
            <a:r>
              <a:rPr dirty="0" sz="2200">
                <a:latin typeface="Times New Roman"/>
                <a:cs typeface="Times New Roman"/>
              </a:rPr>
              <a:t>Objectives</a:t>
            </a:r>
            <a:endParaRPr sz="2200">
              <a:latin typeface="Times New Roman"/>
              <a:cs typeface="Times New Roman"/>
            </a:endParaRPr>
          </a:p>
          <a:p>
            <a:pPr marL="326390" indent="-314325">
              <a:lnSpc>
                <a:spcPct val="100000"/>
              </a:lnSpc>
              <a:spcBef>
                <a:spcPts val="1220"/>
              </a:spcBef>
              <a:buSzPct val="45454"/>
              <a:buFont typeface="Wingdings"/>
              <a:buChar char="⚫"/>
              <a:tabLst>
                <a:tab pos="326390" algn="l"/>
                <a:tab pos="327025" algn="l"/>
              </a:tabLst>
            </a:pPr>
            <a:r>
              <a:rPr dirty="0" sz="2200">
                <a:latin typeface="Times New Roman"/>
                <a:cs typeface="Times New Roman"/>
              </a:rPr>
              <a:t>Problem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Definition</a:t>
            </a:r>
            <a:endParaRPr sz="2200">
              <a:latin typeface="Times New Roman"/>
              <a:cs typeface="Times New Roman"/>
            </a:endParaRPr>
          </a:p>
          <a:p>
            <a:pPr marL="326390" indent="-314325">
              <a:lnSpc>
                <a:spcPct val="100000"/>
              </a:lnSpc>
              <a:spcBef>
                <a:spcPts val="1210"/>
              </a:spcBef>
              <a:buSzPct val="45454"/>
              <a:buFont typeface="Wingdings"/>
              <a:buChar char="⚫"/>
              <a:tabLst>
                <a:tab pos="326390" algn="l"/>
                <a:tab pos="327025" algn="l"/>
              </a:tabLst>
            </a:pPr>
            <a:r>
              <a:rPr dirty="0" sz="2200" spc="-15">
                <a:latin typeface="Times New Roman"/>
                <a:cs typeface="Times New Roman"/>
              </a:rPr>
              <a:t>Technological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Stack</a:t>
            </a:r>
            <a:endParaRPr sz="2200">
              <a:latin typeface="Times New Roman"/>
              <a:cs typeface="Times New Roman"/>
            </a:endParaRPr>
          </a:p>
          <a:p>
            <a:pPr marL="326390" indent="-314325">
              <a:lnSpc>
                <a:spcPct val="100000"/>
              </a:lnSpc>
              <a:spcBef>
                <a:spcPts val="1220"/>
              </a:spcBef>
              <a:buSzPct val="45454"/>
              <a:buFont typeface="Wingdings"/>
              <a:buChar char="⚫"/>
              <a:tabLst>
                <a:tab pos="326390" algn="l"/>
                <a:tab pos="327025" algn="l"/>
              </a:tabLst>
            </a:pPr>
            <a:r>
              <a:rPr dirty="0" sz="2200">
                <a:latin typeface="Times New Roman"/>
                <a:cs typeface="Times New Roman"/>
              </a:rPr>
              <a:t>Review Suggestions (Given in Last</a:t>
            </a:r>
            <a:r>
              <a:rPr dirty="0" sz="2200" spc="-9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meeting)</a:t>
            </a:r>
            <a:endParaRPr sz="2200">
              <a:latin typeface="Times New Roman"/>
              <a:cs typeface="Times New Roman"/>
            </a:endParaRPr>
          </a:p>
          <a:p>
            <a:pPr marL="326390" indent="-314325">
              <a:lnSpc>
                <a:spcPct val="100000"/>
              </a:lnSpc>
              <a:spcBef>
                <a:spcPts val="1215"/>
              </a:spcBef>
              <a:buSzPct val="45454"/>
              <a:buFont typeface="Wingdings"/>
              <a:buChar char="⚫"/>
              <a:tabLst>
                <a:tab pos="326390" algn="l"/>
                <a:tab pos="327025" algn="l"/>
              </a:tabLst>
            </a:pPr>
            <a:r>
              <a:rPr dirty="0" sz="2200">
                <a:latin typeface="Times New Roman"/>
                <a:cs typeface="Times New Roman"/>
              </a:rPr>
              <a:t>Proposed System</a:t>
            </a:r>
            <a:r>
              <a:rPr dirty="0" sz="2200" spc="-16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Architecture/Working</a:t>
            </a:r>
            <a:endParaRPr sz="2200">
              <a:latin typeface="Times New Roman"/>
              <a:cs typeface="Times New Roman"/>
            </a:endParaRPr>
          </a:p>
          <a:p>
            <a:pPr marL="326390" indent="-314325">
              <a:lnSpc>
                <a:spcPct val="100000"/>
              </a:lnSpc>
              <a:spcBef>
                <a:spcPts val="1215"/>
              </a:spcBef>
              <a:buSzPct val="45454"/>
              <a:buFont typeface="Wingdings"/>
              <a:buChar char="⚫"/>
              <a:tabLst>
                <a:tab pos="326390" algn="l"/>
                <a:tab pos="327025" algn="l"/>
              </a:tabLst>
            </a:pPr>
            <a:r>
              <a:rPr dirty="0" sz="2200">
                <a:latin typeface="Times New Roman"/>
                <a:cs typeface="Times New Roman"/>
              </a:rPr>
              <a:t>Prototype Design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Demonstration</a:t>
            </a:r>
            <a:endParaRPr sz="2200">
              <a:latin typeface="Times New Roman"/>
              <a:cs typeface="Times New Roman"/>
            </a:endParaRPr>
          </a:p>
          <a:p>
            <a:pPr marL="326390" indent="-314325">
              <a:lnSpc>
                <a:spcPct val="100000"/>
              </a:lnSpc>
              <a:spcBef>
                <a:spcPts val="1215"/>
              </a:spcBef>
              <a:buSzPct val="45454"/>
              <a:buFont typeface="Wingdings"/>
              <a:buChar char="⚫"/>
              <a:tabLst>
                <a:tab pos="326390" algn="l"/>
                <a:tab pos="327025" algn="l"/>
              </a:tabLst>
            </a:pPr>
            <a:r>
              <a:rPr dirty="0" sz="2200">
                <a:latin typeface="Times New Roman"/>
                <a:cs typeface="Times New Roman"/>
              </a:rPr>
              <a:t>Implementation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Status</a:t>
            </a:r>
            <a:endParaRPr sz="2200">
              <a:latin typeface="Times New Roman"/>
              <a:cs typeface="Times New Roman"/>
            </a:endParaRPr>
          </a:p>
          <a:p>
            <a:pPr marL="326390" indent="-314325">
              <a:lnSpc>
                <a:spcPct val="100000"/>
              </a:lnSpc>
              <a:spcBef>
                <a:spcPts val="1220"/>
              </a:spcBef>
              <a:buSzPct val="45454"/>
              <a:buFont typeface="Wingdings"/>
              <a:buChar char="⚫"/>
              <a:tabLst>
                <a:tab pos="326390" algn="l"/>
                <a:tab pos="327025" algn="l"/>
              </a:tabLst>
            </a:pPr>
            <a:r>
              <a:rPr dirty="0" sz="2200">
                <a:latin typeface="Times New Roman"/>
                <a:cs typeface="Times New Roman"/>
              </a:rPr>
              <a:t>Status of Paper Draft &amp; </a:t>
            </a:r>
            <a:r>
              <a:rPr dirty="0" sz="2200" spc="-25">
                <a:latin typeface="Times New Roman"/>
                <a:cs typeface="Times New Roman"/>
              </a:rPr>
              <a:t>Targeted</a:t>
            </a:r>
            <a:r>
              <a:rPr dirty="0" sz="2200" spc="-114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Conference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4950" y="838344"/>
            <a:ext cx="1951613" cy="23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473" y="729995"/>
            <a:ext cx="19850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1.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344" y="1549705"/>
            <a:ext cx="7988934" cy="5125720"/>
          </a:xfrm>
          <a:prstGeom prst="rect">
            <a:avLst/>
          </a:prstGeom>
        </p:spPr>
        <p:txBody>
          <a:bodyPr wrap="square" lIns="0" tIns="167005" rIns="0" bIns="0" rtlCol="0" vert="horz">
            <a:spAutoFit/>
          </a:bodyPr>
          <a:lstStyle/>
          <a:p>
            <a:pPr algn="just" marL="339090" indent="-326390">
              <a:lnSpc>
                <a:spcPct val="100000"/>
              </a:lnSpc>
              <a:spcBef>
                <a:spcPts val="1315"/>
              </a:spcBef>
              <a:buFont typeface="Arial"/>
              <a:buChar char="•"/>
              <a:tabLst>
                <a:tab pos="339090" algn="l"/>
              </a:tabLst>
            </a:pPr>
            <a:r>
              <a:rPr dirty="0" sz="2200">
                <a:latin typeface="Times New Roman"/>
                <a:cs typeface="Times New Roman"/>
              </a:rPr>
              <a:t>Problem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Identified:</a:t>
            </a:r>
            <a:endParaRPr sz="2200">
              <a:latin typeface="Times New Roman"/>
              <a:cs typeface="Times New Roman"/>
            </a:endParaRPr>
          </a:p>
          <a:p>
            <a:pPr algn="just" marL="358140" marR="5080" indent="-113030">
              <a:lnSpc>
                <a:spcPct val="93000"/>
              </a:lnSpc>
              <a:spcBef>
                <a:spcPts val="1405"/>
              </a:spcBef>
            </a:pPr>
            <a:r>
              <a:rPr dirty="0" sz="2200" spc="-5">
                <a:latin typeface="Times New Roman"/>
                <a:cs typeface="Times New Roman"/>
              </a:rPr>
              <a:t>Detection of </a:t>
            </a:r>
            <a:r>
              <a:rPr dirty="0" sz="2200">
                <a:latin typeface="Times New Roman"/>
                <a:cs typeface="Times New Roman"/>
              </a:rPr>
              <a:t>defected fruits and the </a:t>
            </a:r>
            <a:r>
              <a:rPr dirty="0" sz="2200" spc="-5">
                <a:latin typeface="Times New Roman"/>
                <a:cs typeface="Times New Roman"/>
              </a:rPr>
              <a:t>classification of </a:t>
            </a:r>
            <a:r>
              <a:rPr dirty="0" sz="2200">
                <a:latin typeface="Times New Roman"/>
                <a:cs typeface="Times New Roman"/>
              </a:rPr>
              <a:t>fresh and rotten  fruits represent </a:t>
            </a:r>
            <a:r>
              <a:rPr dirty="0" sz="2200" spc="-5">
                <a:latin typeface="Times New Roman"/>
                <a:cs typeface="Times New Roman"/>
              </a:rPr>
              <a:t>one </a:t>
            </a:r>
            <a:r>
              <a:rPr dirty="0" sz="2200">
                <a:latin typeface="Times New Roman"/>
                <a:cs typeface="Times New Roman"/>
              </a:rPr>
              <a:t>of the </a:t>
            </a:r>
            <a:r>
              <a:rPr dirty="0" sz="2200" spc="-5">
                <a:latin typeface="Times New Roman"/>
                <a:cs typeface="Times New Roman"/>
              </a:rPr>
              <a:t>major challenges </a:t>
            </a:r>
            <a:r>
              <a:rPr dirty="0" sz="2200">
                <a:latin typeface="Times New Roman"/>
                <a:cs typeface="Times New Roman"/>
              </a:rPr>
              <a:t>in the </a:t>
            </a:r>
            <a:r>
              <a:rPr dirty="0" sz="2200" spc="-5">
                <a:latin typeface="Times New Roman"/>
                <a:cs typeface="Times New Roman"/>
              </a:rPr>
              <a:t>agricultural  </a:t>
            </a:r>
            <a:r>
              <a:rPr dirty="0" sz="2200">
                <a:latin typeface="Times New Roman"/>
                <a:cs typeface="Times New Roman"/>
              </a:rPr>
              <a:t>fields. </a:t>
            </a:r>
            <a:r>
              <a:rPr dirty="0" sz="2200" spc="-5">
                <a:latin typeface="Times New Roman"/>
                <a:cs typeface="Times New Roman"/>
              </a:rPr>
              <a:t>Rotten </a:t>
            </a:r>
            <a:r>
              <a:rPr dirty="0" sz="2200">
                <a:latin typeface="Times New Roman"/>
                <a:cs typeface="Times New Roman"/>
              </a:rPr>
              <a:t>fruits </a:t>
            </a:r>
            <a:r>
              <a:rPr dirty="0" sz="2200" spc="-5">
                <a:latin typeface="Times New Roman"/>
                <a:cs typeface="Times New Roman"/>
              </a:rPr>
              <a:t>may cause damage </a:t>
            </a:r>
            <a:r>
              <a:rPr dirty="0" sz="2200">
                <a:latin typeface="Times New Roman"/>
                <a:cs typeface="Times New Roman"/>
              </a:rPr>
              <a:t>to the other fresh fruits if  not </a:t>
            </a:r>
            <a:r>
              <a:rPr dirty="0" sz="2200" spc="-5">
                <a:latin typeface="Times New Roman"/>
                <a:cs typeface="Times New Roman"/>
              </a:rPr>
              <a:t>classified </a:t>
            </a:r>
            <a:r>
              <a:rPr dirty="0" sz="2200" spc="-20">
                <a:latin typeface="Times New Roman"/>
                <a:cs typeface="Times New Roman"/>
              </a:rPr>
              <a:t>properly. </a:t>
            </a:r>
            <a:r>
              <a:rPr dirty="0" sz="2200" spc="-5">
                <a:latin typeface="Times New Roman"/>
                <a:cs typeface="Times New Roman"/>
              </a:rPr>
              <a:t>Traditionally this classification is </a:t>
            </a:r>
            <a:r>
              <a:rPr dirty="0" sz="2200">
                <a:latin typeface="Times New Roman"/>
                <a:cs typeface="Times New Roman"/>
              </a:rPr>
              <a:t>done by  men, which </a:t>
            </a:r>
            <a:r>
              <a:rPr dirty="0" sz="2200" spc="-10">
                <a:latin typeface="Times New Roman"/>
                <a:cs typeface="Times New Roman"/>
              </a:rPr>
              <a:t>was </a:t>
            </a:r>
            <a:r>
              <a:rPr dirty="0" sz="2200" spc="-5">
                <a:latin typeface="Times New Roman"/>
                <a:cs typeface="Times New Roman"/>
              </a:rPr>
              <a:t>labour-intensive, time </a:t>
            </a:r>
            <a:r>
              <a:rPr dirty="0" sz="2200">
                <a:latin typeface="Times New Roman"/>
                <a:cs typeface="Times New Roman"/>
              </a:rPr>
              <a:t>taking, and not </a:t>
            </a:r>
            <a:r>
              <a:rPr dirty="0" sz="2200" spc="-5">
                <a:latin typeface="Times New Roman"/>
                <a:cs typeface="Times New Roman"/>
              </a:rPr>
              <a:t>efficient  </a:t>
            </a:r>
            <a:r>
              <a:rPr dirty="0" sz="2200">
                <a:latin typeface="Times New Roman"/>
                <a:cs typeface="Times New Roman"/>
              </a:rPr>
              <a:t>procedure. </a:t>
            </a:r>
            <a:r>
              <a:rPr dirty="0" sz="2200" spc="-5">
                <a:latin typeface="Times New Roman"/>
                <a:cs typeface="Times New Roman"/>
              </a:rPr>
              <a:t>Thus, </a:t>
            </a:r>
            <a:r>
              <a:rPr dirty="0" sz="2200">
                <a:latin typeface="Times New Roman"/>
                <a:cs typeface="Times New Roman"/>
              </a:rPr>
              <a:t>factories need human intervention for </a:t>
            </a:r>
            <a:r>
              <a:rPr dirty="0" sz="2200" spc="-5">
                <a:latin typeface="Times New Roman"/>
                <a:cs typeface="Times New Roman"/>
              </a:rPr>
              <a:t>segregation 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fruits</a:t>
            </a:r>
            <a:endParaRPr sz="2200">
              <a:latin typeface="Times New Roman"/>
              <a:cs typeface="Times New Roman"/>
            </a:endParaRPr>
          </a:p>
          <a:p>
            <a:pPr algn="just" marL="339090" indent="-326390">
              <a:lnSpc>
                <a:spcPct val="100000"/>
              </a:lnSpc>
              <a:spcBef>
                <a:spcPts val="1210"/>
              </a:spcBef>
              <a:buFont typeface="Arial"/>
              <a:buChar char="•"/>
              <a:tabLst>
                <a:tab pos="339090" algn="l"/>
              </a:tabLst>
            </a:pPr>
            <a:r>
              <a:rPr dirty="0" sz="2200">
                <a:latin typeface="Times New Roman"/>
                <a:cs typeface="Times New Roman"/>
              </a:rPr>
              <a:t>Solution Proposed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algn="just" marL="358140" marR="5080" indent="26670">
              <a:lnSpc>
                <a:spcPct val="94700"/>
              </a:lnSpc>
              <a:spcBef>
                <a:spcPts val="1360"/>
              </a:spcBef>
            </a:pPr>
            <a:r>
              <a:rPr dirty="0" sz="2200" spc="-5">
                <a:latin typeface="Times New Roman"/>
                <a:cs typeface="Times New Roman"/>
              </a:rPr>
              <a:t>Hence, we </a:t>
            </a:r>
            <a:r>
              <a:rPr dirty="0" sz="2200">
                <a:latin typeface="Times New Roman"/>
                <a:cs typeface="Times New Roman"/>
              </a:rPr>
              <a:t>need </a:t>
            </a:r>
            <a:r>
              <a:rPr dirty="0" sz="2200" spc="-5">
                <a:latin typeface="Times New Roman"/>
                <a:cs typeface="Times New Roman"/>
              </a:rPr>
              <a:t>an automated system which </a:t>
            </a:r>
            <a:r>
              <a:rPr dirty="0" sz="2200" spc="-10">
                <a:latin typeface="Times New Roman"/>
                <a:cs typeface="Times New Roman"/>
              </a:rPr>
              <a:t>can </a:t>
            </a:r>
            <a:r>
              <a:rPr dirty="0" sz="2200" spc="-5">
                <a:latin typeface="Times New Roman"/>
                <a:cs typeface="Times New Roman"/>
              </a:rPr>
              <a:t>reduce the efforts  </a:t>
            </a:r>
            <a:r>
              <a:rPr dirty="0" sz="2200">
                <a:latin typeface="Times New Roman"/>
                <a:cs typeface="Times New Roman"/>
              </a:rPr>
              <a:t>of </a:t>
            </a:r>
            <a:r>
              <a:rPr dirty="0" sz="2200" spc="-5">
                <a:latin typeface="Times New Roman"/>
                <a:cs typeface="Times New Roman"/>
              </a:rPr>
              <a:t>humans </a:t>
            </a:r>
            <a:r>
              <a:rPr dirty="0" sz="2200">
                <a:latin typeface="Times New Roman"/>
                <a:cs typeface="Times New Roman"/>
              </a:rPr>
              <a:t>and </a:t>
            </a:r>
            <a:r>
              <a:rPr dirty="0" sz="2200" spc="-5">
                <a:latin typeface="Times New Roman"/>
                <a:cs typeface="Times New Roman"/>
              </a:rPr>
              <a:t>time </a:t>
            </a:r>
            <a:r>
              <a:rPr dirty="0" sz="2200">
                <a:latin typeface="Times New Roman"/>
                <a:cs typeface="Times New Roman"/>
              </a:rPr>
              <a:t>of production. Our system </a:t>
            </a:r>
            <a:r>
              <a:rPr dirty="0" sz="2200" spc="-5">
                <a:latin typeface="Times New Roman"/>
                <a:cs typeface="Times New Roman"/>
              </a:rPr>
              <a:t>will automatically  </a:t>
            </a:r>
            <a:r>
              <a:rPr dirty="0" sz="2200">
                <a:latin typeface="Times New Roman"/>
                <a:cs typeface="Times New Roman"/>
              </a:rPr>
              <a:t>do </a:t>
            </a:r>
            <a:r>
              <a:rPr dirty="0" sz="2200" spc="-5">
                <a:latin typeface="Times New Roman"/>
                <a:cs typeface="Times New Roman"/>
              </a:rPr>
              <a:t>that </a:t>
            </a:r>
            <a:r>
              <a:rPr dirty="0" sz="2200">
                <a:latin typeface="Times New Roman"/>
                <a:cs typeface="Times New Roman"/>
              </a:rPr>
              <a:t>with help of </a:t>
            </a:r>
            <a:r>
              <a:rPr dirty="0" sz="2200" spc="-5">
                <a:latin typeface="Times New Roman"/>
                <a:cs typeface="Times New Roman"/>
              </a:rPr>
              <a:t>CNN classification </a:t>
            </a:r>
            <a:r>
              <a:rPr dirty="0" sz="2200">
                <a:latin typeface="Times New Roman"/>
                <a:cs typeface="Times New Roman"/>
              </a:rPr>
              <a:t>Algorithm. The </a:t>
            </a:r>
            <a:r>
              <a:rPr dirty="0" sz="2200" spc="-5">
                <a:latin typeface="Times New Roman"/>
                <a:cs typeface="Times New Roman"/>
              </a:rPr>
              <a:t>proposed  </a:t>
            </a:r>
            <a:r>
              <a:rPr dirty="0" sz="2200">
                <a:latin typeface="Times New Roman"/>
                <a:cs typeface="Times New Roman"/>
              </a:rPr>
              <a:t>idea will </a:t>
            </a:r>
            <a:r>
              <a:rPr dirty="0" sz="2200" spc="-5">
                <a:latin typeface="Times New Roman"/>
                <a:cs typeface="Times New Roman"/>
              </a:rPr>
              <a:t>create </a:t>
            </a:r>
            <a:r>
              <a:rPr dirty="0" sz="2200">
                <a:latin typeface="Times New Roman"/>
                <a:cs typeface="Times New Roman"/>
              </a:rPr>
              <a:t>a </a:t>
            </a:r>
            <a:r>
              <a:rPr dirty="0" sz="2200" spc="-5">
                <a:latin typeface="Times New Roman"/>
                <a:cs typeface="Times New Roman"/>
              </a:rPr>
              <a:t>segregation model </a:t>
            </a:r>
            <a:r>
              <a:rPr dirty="0" sz="2200">
                <a:latin typeface="Times New Roman"/>
                <a:cs typeface="Times New Roman"/>
              </a:rPr>
              <a:t>which would </a:t>
            </a:r>
            <a:r>
              <a:rPr dirty="0" sz="2200" spc="-5">
                <a:latin typeface="Times New Roman"/>
                <a:cs typeface="Times New Roman"/>
              </a:rPr>
              <a:t>need no human  </a:t>
            </a:r>
            <a:r>
              <a:rPr dirty="0" sz="2200">
                <a:latin typeface="Times New Roman"/>
                <a:cs typeface="Times New Roman"/>
              </a:rPr>
              <a:t>intervention for classifying and segregating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fruits.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941" y="838344"/>
            <a:ext cx="1679414" cy="300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473" y="729995"/>
            <a:ext cx="17018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2.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Objectives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058" y="1589328"/>
            <a:ext cx="8013065" cy="3943350"/>
          </a:xfrm>
          <a:prstGeom prst="rect">
            <a:avLst/>
          </a:prstGeom>
        </p:spPr>
        <p:txBody>
          <a:bodyPr wrap="square" lIns="0" tIns="167005" rIns="0" bIns="0" rtlCol="0" vert="horz">
            <a:spAutoFit/>
          </a:bodyPr>
          <a:lstStyle/>
          <a:p>
            <a:pPr marL="141605" indent="-129539">
              <a:lnSpc>
                <a:spcPct val="100000"/>
              </a:lnSpc>
              <a:spcBef>
                <a:spcPts val="1315"/>
              </a:spcBef>
              <a:buSzPct val="95454"/>
              <a:buFont typeface="Symbol"/>
              <a:buChar char=""/>
              <a:tabLst>
                <a:tab pos="142240" algn="l"/>
              </a:tabLst>
            </a:pPr>
            <a:r>
              <a:rPr dirty="0" sz="2200" spc="-80">
                <a:latin typeface="Times New Roman"/>
                <a:cs typeface="Times New Roman"/>
              </a:rPr>
              <a:t>To </a:t>
            </a:r>
            <a:r>
              <a:rPr dirty="0" sz="2200">
                <a:latin typeface="Times New Roman"/>
                <a:cs typeface="Times New Roman"/>
              </a:rPr>
              <a:t>create a </a:t>
            </a:r>
            <a:r>
              <a:rPr dirty="0" sz="2200" spc="-5">
                <a:latin typeface="Times New Roman"/>
                <a:cs typeface="Times New Roman"/>
              </a:rPr>
              <a:t>model </a:t>
            </a:r>
            <a:r>
              <a:rPr dirty="0" sz="2200">
                <a:latin typeface="Times New Roman"/>
                <a:cs typeface="Times New Roman"/>
              </a:rPr>
              <a:t>to classify fresh and </a:t>
            </a:r>
            <a:r>
              <a:rPr dirty="0" sz="2200" spc="-5">
                <a:latin typeface="Times New Roman"/>
                <a:cs typeface="Times New Roman"/>
              </a:rPr>
              <a:t>rotten</a:t>
            </a:r>
            <a:r>
              <a:rPr dirty="0" sz="2200" spc="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fruits.</a:t>
            </a:r>
            <a:endParaRPr sz="2200">
              <a:latin typeface="Times New Roman"/>
              <a:cs typeface="Times New Roman"/>
            </a:endParaRPr>
          </a:p>
          <a:p>
            <a:pPr marL="206375" indent="-194310">
              <a:lnSpc>
                <a:spcPct val="100000"/>
              </a:lnSpc>
              <a:spcBef>
                <a:spcPts val="1220"/>
              </a:spcBef>
              <a:buSzPct val="95454"/>
              <a:buFont typeface="Symbol"/>
              <a:buChar char=""/>
              <a:tabLst>
                <a:tab pos="207010" algn="l"/>
              </a:tabLst>
            </a:pPr>
            <a:r>
              <a:rPr dirty="0" sz="2200" spc="-80">
                <a:latin typeface="Times New Roman"/>
                <a:cs typeface="Times New Roman"/>
              </a:rPr>
              <a:t>To </a:t>
            </a:r>
            <a:r>
              <a:rPr dirty="0" sz="2200">
                <a:latin typeface="Times New Roman"/>
                <a:cs typeface="Times New Roman"/>
              </a:rPr>
              <a:t>preprocess images before sending them to the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model.</a:t>
            </a:r>
            <a:endParaRPr sz="2200">
              <a:latin typeface="Times New Roman"/>
              <a:cs typeface="Times New Roman"/>
            </a:endParaRPr>
          </a:p>
          <a:p>
            <a:pPr marL="206375" indent="-194310">
              <a:lnSpc>
                <a:spcPct val="100000"/>
              </a:lnSpc>
              <a:spcBef>
                <a:spcPts val="1215"/>
              </a:spcBef>
              <a:buSzPct val="95454"/>
              <a:buFont typeface="Symbol"/>
              <a:buChar char=""/>
              <a:tabLst>
                <a:tab pos="207010" algn="l"/>
              </a:tabLst>
            </a:pPr>
            <a:r>
              <a:rPr dirty="0" sz="2200" spc="-80">
                <a:latin typeface="Times New Roman"/>
                <a:cs typeface="Times New Roman"/>
              </a:rPr>
              <a:t>To </a:t>
            </a:r>
            <a:r>
              <a:rPr dirty="0" sz="2200">
                <a:latin typeface="Times New Roman"/>
                <a:cs typeface="Times New Roman"/>
              </a:rPr>
              <a:t>achieve </a:t>
            </a:r>
            <a:r>
              <a:rPr dirty="0" sz="2200" spc="-5">
                <a:latin typeface="Times New Roman"/>
                <a:cs typeface="Times New Roman"/>
              </a:rPr>
              <a:t>efficient </a:t>
            </a:r>
            <a:r>
              <a:rPr dirty="0" sz="2200">
                <a:latin typeface="Times New Roman"/>
                <a:cs typeface="Times New Roman"/>
              </a:rPr>
              <a:t>model considering the</a:t>
            </a:r>
            <a:r>
              <a:rPr dirty="0" sz="2200" spc="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cost.</a:t>
            </a:r>
            <a:endParaRPr sz="2200">
              <a:latin typeface="Times New Roman"/>
              <a:cs typeface="Times New Roman"/>
            </a:endParaRPr>
          </a:p>
          <a:p>
            <a:pPr marL="206375" indent="-194310">
              <a:lnSpc>
                <a:spcPct val="100000"/>
              </a:lnSpc>
              <a:spcBef>
                <a:spcPts val="1215"/>
              </a:spcBef>
              <a:buSzPct val="95454"/>
              <a:buFont typeface="Symbol"/>
              <a:buChar char=""/>
              <a:tabLst>
                <a:tab pos="207010" algn="l"/>
              </a:tabLst>
            </a:pPr>
            <a:r>
              <a:rPr dirty="0" sz="2200" spc="-80">
                <a:latin typeface="Times New Roman"/>
                <a:cs typeface="Times New Roman"/>
              </a:rPr>
              <a:t>To </a:t>
            </a:r>
            <a:r>
              <a:rPr dirty="0" sz="2200">
                <a:latin typeface="Times New Roman"/>
                <a:cs typeface="Times New Roman"/>
              </a:rPr>
              <a:t>train a model with high</a:t>
            </a:r>
            <a:r>
              <a:rPr dirty="0" sz="2200" spc="50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accuracy.</a:t>
            </a:r>
            <a:endParaRPr sz="2200">
              <a:latin typeface="Times New Roman"/>
              <a:cs typeface="Times New Roman"/>
            </a:endParaRPr>
          </a:p>
          <a:p>
            <a:pPr marL="206375" indent="-194310">
              <a:lnSpc>
                <a:spcPct val="100000"/>
              </a:lnSpc>
              <a:spcBef>
                <a:spcPts val="1215"/>
              </a:spcBef>
              <a:buSzPct val="95454"/>
              <a:buFont typeface="Symbol"/>
              <a:buChar char=""/>
              <a:tabLst>
                <a:tab pos="207010" algn="l"/>
              </a:tabLst>
            </a:pPr>
            <a:r>
              <a:rPr dirty="0" sz="2200" spc="-80">
                <a:latin typeface="Times New Roman"/>
                <a:cs typeface="Times New Roman"/>
              </a:rPr>
              <a:t>To </a:t>
            </a:r>
            <a:r>
              <a:rPr dirty="0" sz="2200">
                <a:latin typeface="Times New Roman"/>
                <a:cs typeface="Times New Roman"/>
              </a:rPr>
              <a:t>develop a hardware system considering the Industry 4.0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standards.</a:t>
            </a:r>
            <a:endParaRPr sz="2200">
              <a:latin typeface="Times New Roman"/>
              <a:cs typeface="Times New Roman"/>
            </a:endParaRPr>
          </a:p>
          <a:p>
            <a:pPr marL="206375" indent="-194310">
              <a:lnSpc>
                <a:spcPct val="100000"/>
              </a:lnSpc>
              <a:spcBef>
                <a:spcPts val="1215"/>
              </a:spcBef>
              <a:buSzPct val="95454"/>
              <a:buFont typeface="Symbol"/>
              <a:buChar char=""/>
              <a:tabLst>
                <a:tab pos="207010" algn="l"/>
              </a:tabLst>
            </a:pPr>
            <a:r>
              <a:rPr dirty="0" sz="2200" spc="-80">
                <a:latin typeface="Times New Roman"/>
                <a:cs typeface="Times New Roman"/>
              </a:rPr>
              <a:t>To </a:t>
            </a:r>
            <a:r>
              <a:rPr dirty="0" sz="2200">
                <a:latin typeface="Times New Roman"/>
                <a:cs typeface="Times New Roman"/>
              </a:rPr>
              <a:t>program NodeMCU for collecting and sending images to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server.</a:t>
            </a:r>
            <a:endParaRPr sz="2200">
              <a:latin typeface="Times New Roman"/>
              <a:cs typeface="Times New Roman"/>
            </a:endParaRPr>
          </a:p>
          <a:p>
            <a:pPr marL="206375" indent="-194310">
              <a:lnSpc>
                <a:spcPct val="100000"/>
              </a:lnSpc>
              <a:spcBef>
                <a:spcPts val="1215"/>
              </a:spcBef>
              <a:buSzPct val="95454"/>
              <a:buFont typeface="Symbol"/>
              <a:buChar char=""/>
              <a:tabLst>
                <a:tab pos="207010" algn="l"/>
              </a:tabLst>
            </a:pPr>
            <a:r>
              <a:rPr dirty="0" sz="2200" spc="-80">
                <a:latin typeface="Times New Roman"/>
                <a:cs typeface="Times New Roman"/>
              </a:rPr>
              <a:t>To </a:t>
            </a:r>
            <a:r>
              <a:rPr dirty="0" sz="2200">
                <a:latin typeface="Times New Roman"/>
                <a:cs typeface="Times New Roman"/>
              </a:rPr>
              <a:t>program NodeMCU for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segregation.</a:t>
            </a:r>
            <a:endParaRPr sz="2200">
              <a:latin typeface="Times New Roman"/>
              <a:cs typeface="Times New Roman"/>
            </a:endParaRPr>
          </a:p>
          <a:p>
            <a:pPr marL="206375" indent="-194310">
              <a:lnSpc>
                <a:spcPct val="100000"/>
              </a:lnSpc>
              <a:spcBef>
                <a:spcPts val="1220"/>
              </a:spcBef>
              <a:buSzPct val="95454"/>
              <a:buFont typeface="Symbol"/>
              <a:buChar char=""/>
              <a:tabLst>
                <a:tab pos="207010" algn="l"/>
              </a:tabLst>
            </a:pPr>
            <a:r>
              <a:rPr dirty="0" sz="2200" spc="-80">
                <a:latin typeface="Times New Roman"/>
                <a:cs typeface="Times New Roman"/>
              </a:rPr>
              <a:t>To </a:t>
            </a:r>
            <a:r>
              <a:rPr dirty="0" sz="2200">
                <a:latin typeface="Times New Roman"/>
                <a:cs typeface="Times New Roman"/>
              </a:rPr>
              <a:t>host data analysis dashboard on </a:t>
            </a:r>
            <a:r>
              <a:rPr dirty="0" sz="2200" spc="-60">
                <a:latin typeface="Times New Roman"/>
                <a:cs typeface="Times New Roman"/>
              </a:rPr>
              <a:t>AWS</a:t>
            </a:r>
            <a:r>
              <a:rPr dirty="0" sz="2200" spc="-1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cloud.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638" y="838344"/>
            <a:ext cx="2805869" cy="23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473" y="729995"/>
            <a:ext cx="28206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3. </a:t>
            </a:r>
            <a:r>
              <a:rPr dirty="0" sz="2400" spc="-10" b="1">
                <a:latin typeface="Times New Roman"/>
                <a:cs typeface="Times New Roman"/>
              </a:rPr>
              <a:t>Problem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Definition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677" y="1630933"/>
            <a:ext cx="7694295" cy="1297305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algn="just" marL="12700" marR="5080">
              <a:lnSpc>
                <a:spcPct val="93100"/>
              </a:lnSpc>
              <a:spcBef>
                <a:spcPts val="284"/>
              </a:spcBef>
            </a:pPr>
            <a:r>
              <a:rPr dirty="0" sz="2200" spc="-80">
                <a:latin typeface="Times New Roman"/>
                <a:cs typeface="Times New Roman"/>
              </a:rPr>
              <a:t>To </a:t>
            </a:r>
            <a:r>
              <a:rPr dirty="0" sz="2200" spc="-5">
                <a:latin typeface="Times New Roman"/>
                <a:cs typeface="Times New Roman"/>
              </a:rPr>
              <a:t>accurately classify </a:t>
            </a:r>
            <a:r>
              <a:rPr dirty="0" sz="2200">
                <a:latin typeface="Times New Roman"/>
                <a:cs typeface="Times New Roman"/>
              </a:rPr>
              <a:t>fruits </a:t>
            </a:r>
            <a:r>
              <a:rPr dirty="0" sz="2200" spc="-5">
                <a:latin typeface="Times New Roman"/>
                <a:cs typeface="Times New Roman"/>
              </a:rPr>
              <a:t>using </a:t>
            </a:r>
            <a:r>
              <a:rPr dirty="0" sz="2200">
                <a:latin typeface="Times New Roman"/>
                <a:cs typeface="Times New Roman"/>
              </a:rPr>
              <a:t>Deep Learning algorithm </a:t>
            </a:r>
            <a:r>
              <a:rPr dirty="0" sz="2200" spc="-5">
                <a:latin typeface="Times New Roman"/>
                <a:cs typeface="Times New Roman"/>
              </a:rPr>
              <a:t>i.e.  </a:t>
            </a:r>
            <a:r>
              <a:rPr dirty="0" sz="2200">
                <a:latin typeface="Times New Roman"/>
                <a:cs typeface="Times New Roman"/>
              </a:rPr>
              <a:t>CNN, </a:t>
            </a:r>
            <a:r>
              <a:rPr dirty="0" sz="2200" spc="-5">
                <a:latin typeface="Times New Roman"/>
                <a:cs typeface="Times New Roman"/>
              </a:rPr>
              <a:t>segregate </a:t>
            </a:r>
            <a:r>
              <a:rPr dirty="0" sz="2200">
                <a:latin typeface="Times New Roman"/>
                <a:cs typeface="Times New Roman"/>
              </a:rPr>
              <a:t>them with the </a:t>
            </a:r>
            <a:r>
              <a:rPr dirty="0" sz="2200" spc="-5">
                <a:latin typeface="Times New Roman"/>
                <a:cs typeface="Times New Roman"/>
              </a:rPr>
              <a:t>help </a:t>
            </a:r>
            <a:r>
              <a:rPr dirty="0" sz="2200">
                <a:latin typeface="Times New Roman"/>
                <a:cs typeface="Times New Roman"/>
              </a:rPr>
              <a:t>of required </a:t>
            </a:r>
            <a:r>
              <a:rPr dirty="0" sz="2200" spc="-5">
                <a:latin typeface="Times New Roman"/>
                <a:cs typeface="Times New Roman"/>
              </a:rPr>
              <a:t>hardware  considering </a:t>
            </a: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5">
                <a:latin typeface="Times New Roman"/>
                <a:cs typeface="Times New Roman"/>
              </a:rPr>
              <a:t>Industry </a:t>
            </a:r>
            <a:r>
              <a:rPr dirty="0" sz="2200">
                <a:latin typeface="Times New Roman"/>
                <a:cs typeface="Times New Roman"/>
              </a:rPr>
              <a:t>4.0 </a:t>
            </a:r>
            <a:r>
              <a:rPr dirty="0" sz="2200" spc="-5">
                <a:latin typeface="Times New Roman"/>
                <a:cs typeface="Times New Roman"/>
              </a:rPr>
              <a:t>standards and hosting </a:t>
            </a:r>
            <a:r>
              <a:rPr dirty="0" sz="2200">
                <a:latin typeface="Times New Roman"/>
                <a:cs typeface="Times New Roman"/>
              </a:rPr>
              <a:t>a </a:t>
            </a:r>
            <a:r>
              <a:rPr dirty="0" sz="2200" spc="-5">
                <a:latin typeface="Times New Roman"/>
                <a:cs typeface="Times New Roman"/>
              </a:rPr>
              <a:t>dashboard  </a:t>
            </a:r>
            <a:r>
              <a:rPr dirty="0" sz="2200">
                <a:latin typeface="Times New Roman"/>
                <a:cs typeface="Times New Roman"/>
              </a:rPr>
              <a:t>displaying the data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visualization.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1051" y="647066"/>
            <a:ext cx="2598148" cy="29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473" y="534670"/>
            <a:ext cx="26079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4. </a:t>
            </a:r>
            <a:r>
              <a:rPr dirty="0" sz="2400" spc="-25" b="1">
                <a:latin typeface="Times New Roman"/>
                <a:cs typeface="Times New Roman"/>
              </a:rPr>
              <a:t>Technology</a:t>
            </a:r>
            <a:r>
              <a:rPr dirty="0" sz="2400" spc="-10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Stack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677" y="1011732"/>
            <a:ext cx="5349240" cy="6183630"/>
          </a:xfrm>
          <a:prstGeom prst="rect">
            <a:avLst/>
          </a:prstGeom>
        </p:spPr>
        <p:txBody>
          <a:bodyPr wrap="square" lIns="0" tIns="190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dirty="0" sz="2200">
                <a:latin typeface="Times New Roman"/>
                <a:cs typeface="Times New Roman"/>
              </a:rPr>
              <a:t>Hardware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Requirements:</a:t>
            </a:r>
            <a:endParaRPr sz="2200">
              <a:latin typeface="Times New Roman"/>
              <a:cs typeface="Times New Roman"/>
            </a:endParaRPr>
          </a:p>
          <a:p>
            <a:pPr marL="176530" indent="-164465">
              <a:lnSpc>
                <a:spcPct val="100000"/>
              </a:lnSpc>
              <a:spcBef>
                <a:spcPts val="1405"/>
              </a:spcBef>
              <a:buSzPct val="45454"/>
              <a:buFont typeface="Wingdings"/>
              <a:buChar char="⚫"/>
              <a:tabLst>
                <a:tab pos="177165" algn="l"/>
              </a:tabLst>
            </a:pPr>
            <a:r>
              <a:rPr dirty="0" sz="2200">
                <a:latin typeface="Times New Roman"/>
                <a:cs typeface="Times New Roman"/>
              </a:rPr>
              <a:t>NodeMCU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ESP8266</a:t>
            </a:r>
            <a:endParaRPr sz="2200">
              <a:latin typeface="Times New Roman"/>
              <a:cs typeface="Times New Roman"/>
            </a:endParaRPr>
          </a:p>
          <a:p>
            <a:pPr marL="176530" indent="-164465">
              <a:lnSpc>
                <a:spcPct val="100000"/>
              </a:lnSpc>
              <a:spcBef>
                <a:spcPts val="1400"/>
              </a:spcBef>
              <a:buSzPct val="45454"/>
              <a:buFont typeface="Wingdings"/>
              <a:buChar char="⚫"/>
              <a:tabLst>
                <a:tab pos="177165" algn="l"/>
              </a:tabLst>
            </a:pPr>
            <a:r>
              <a:rPr dirty="0" sz="2200">
                <a:latin typeface="Times New Roman"/>
                <a:cs typeface="Times New Roman"/>
              </a:rPr>
              <a:t>Cameras: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  <a:p>
            <a:pPr marL="176530" indent="-164465">
              <a:lnSpc>
                <a:spcPct val="100000"/>
              </a:lnSpc>
              <a:spcBef>
                <a:spcPts val="1395"/>
              </a:spcBef>
              <a:buSzPct val="45454"/>
              <a:buFont typeface="Wingdings"/>
              <a:buChar char="⚫"/>
              <a:tabLst>
                <a:tab pos="177165" algn="l"/>
              </a:tabLst>
            </a:pPr>
            <a:r>
              <a:rPr dirty="0" sz="2200">
                <a:latin typeface="Times New Roman"/>
                <a:cs typeface="Times New Roman"/>
              </a:rPr>
              <a:t>Motor/ Rotator(for conveyor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belt)</a:t>
            </a:r>
            <a:endParaRPr sz="2200">
              <a:latin typeface="Times New Roman"/>
              <a:cs typeface="Times New Roman"/>
            </a:endParaRPr>
          </a:p>
          <a:p>
            <a:pPr marL="171450" indent="-158750">
              <a:lnSpc>
                <a:spcPct val="100000"/>
              </a:lnSpc>
              <a:spcBef>
                <a:spcPts val="1405"/>
              </a:spcBef>
              <a:buSzPct val="45454"/>
              <a:buFont typeface="Wingdings"/>
              <a:buChar char="⚫"/>
              <a:tabLst>
                <a:tab pos="171450" algn="l"/>
              </a:tabLst>
            </a:pPr>
            <a:r>
              <a:rPr dirty="0" sz="2200" spc="-20">
                <a:latin typeface="Times New Roman"/>
                <a:cs typeface="Times New Roman"/>
              </a:rPr>
              <a:t>Wi-Fi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module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dirty="0" sz="1000" spc="1019">
                <a:latin typeface="Wingdings"/>
                <a:cs typeface="Wingdings"/>
              </a:rPr>
              <a:t>⚫</a:t>
            </a:r>
            <a:r>
              <a:rPr dirty="0" sz="2200">
                <a:latin typeface="Times New Roman"/>
                <a:cs typeface="Times New Roman"/>
              </a:rPr>
              <a:t>Flaps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dirty="0" sz="1000" spc="1019">
                <a:latin typeface="Wingdings"/>
                <a:cs typeface="Wingdings"/>
              </a:rPr>
              <a:t>⚫</a:t>
            </a:r>
            <a:r>
              <a:rPr dirty="0" sz="2200">
                <a:latin typeface="Times New Roman"/>
                <a:cs typeface="Times New Roman"/>
              </a:rPr>
              <a:t>Serv</a:t>
            </a:r>
            <a:r>
              <a:rPr dirty="0" sz="2200" spc="5">
                <a:latin typeface="Times New Roman"/>
                <a:cs typeface="Times New Roman"/>
              </a:rPr>
              <a:t>o</a:t>
            </a:r>
            <a:r>
              <a:rPr dirty="0" sz="2200" spc="-5">
                <a:latin typeface="Times New Roman"/>
                <a:cs typeface="Times New Roman"/>
              </a:rPr>
              <a:t>-</a:t>
            </a:r>
            <a:r>
              <a:rPr dirty="0" sz="2200">
                <a:latin typeface="Times New Roman"/>
                <a:cs typeface="Times New Roman"/>
              </a:rPr>
              <a:t>motor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53000"/>
              </a:lnSpc>
              <a:spcBef>
                <a:spcPts val="5"/>
              </a:spcBef>
            </a:pPr>
            <a:r>
              <a:rPr dirty="0" sz="1000" spc="1019">
                <a:latin typeface="Wingdings"/>
                <a:cs typeface="Wingdings"/>
              </a:rPr>
              <a:t>⚫</a:t>
            </a:r>
            <a:r>
              <a:rPr dirty="0" sz="2200">
                <a:latin typeface="Times New Roman"/>
                <a:cs typeface="Times New Roman"/>
              </a:rPr>
              <a:t>Alcoh</a:t>
            </a:r>
            <a:r>
              <a:rPr dirty="0" sz="2200" spc="5">
                <a:latin typeface="Times New Roman"/>
                <a:cs typeface="Times New Roman"/>
              </a:rPr>
              <a:t>o</a:t>
            </a:r>
            <a:r>
              <a:rPr dirty="0" sz="2200">
                <a:latin typeface="Times New Roman"/>
                <a:cs typeface="Times New Roman"/>
              </a:rPr>
              <a:t>l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Sensor(MQ3),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Methane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120">
                <a:latin typeface="Times New Roman"/>
                <a:cs typeface="Times New Roman"/>
              </a:rPr>
              <a:t>Sensor(MQ4)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Software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Requirements: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dirty="0" sz="1000" spc="1019">
                <a:latin typeface="Wingdings"/>
                <a:cs typeface="Wingdings"/>
              </a:rPr>
              <a:t>⚫</a:t>
            </a:r>
            <a:r>
              <a:rPr dirty="0" sz="2200">
                <a:latin typeface="Times New Roman"/>
                <a:cs typeface="Times New Roman"/>
              </a:rPr>
              <a:t>Goo</a:t>
            </a:r>
            <a:r>
              <a:rPr dirty="0" sz="2200" spc="5">
                <a:latin typeface="Times New Roman"/>
                <a:cs typeface="Times New Roman"/>
              </a:rPr>
              <a:t>g</a:t>
            </a:r>
            <a:r>
              <a:rPr dirty="0" sz="2200">
                <a:latin typeface="Times New Roman"/>
                <a:cs typeface="Times New Roman"/>
              </a:rPr>
              <a:t>le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Colab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dirty="0" sz="1000" spc="1019">
                <a:latin typeface="Wingdings"/>
                <a:cs typeface="Wingdings"/>
              </a:rPr>
              <a:t>⚫</a:t>
            </a:r>
            <a:r>
              <a:rPr dirty="0" sz="2200" spc="-160">
                <a:latin typeface="Times New Roman"/>
                <a:cs typeface="Times New Roman"/>
              </a:rPr>
              <a:t>T</a:t>
            </a:r>
            <a:r>
              <a:rPr dirty="0" sz="2200">
                <a:latin typeface="Times New Roman"/>
                <a:cs typeface="Times New Roman"/>
              </a:rPr>
              <a:t>ens</a:t>
            </a:r>
            <a:r>
              <a:rPr dirty="0" sz="2200" spc="5">
                <a:latin typeface="Times New Roman"/>
                <a:cs typeface="Times New Roman"/>
              </a:rPr>
              <a:t>o</a:t>
            </a:r>
            <a:r>
              <a:rPr dirty="0" sz="2200">
                <a:latin typeface="Times New Roman"/>
                <a:cs typeface="Times New Roman"/>
              </a:rPr>
              <a:t>rflo</a:t>
            </a:r>
            <a:r>
              <a:rPr dirty="0" sz="2200" spc="-145">
                <a:latin typeface="Times New Roman"/>
                <a:cs typeface="Times New Roman"/>
              </a:rPr>
              <a:t>w</a:t>
            </a:r>
            <a:r>
              <a:rPr dirty="0" sz="2200">
                <a:latin typeface="Times New Roman"/>
                <a:cs typeface="Times New Roman"/>
              </a:rPr>
              <a:t>,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Keras,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Panda</a:t>
            </a:r>
            <a:r>
              <a:rPr dirty="0" sz="2200" spc="5">
                <a:latin typeface="Times New Roman"/>
                <a:cs typeface="Times New Roman"/>
              </a:rPr>
              <a:t>s</a:t>
            </a:r>
            <a:r>
              <a:rPr dirty="0" sz="2200">
                <a:latin typeface="Times New Roman"/>
                <a:cs typeface="Times New Roman"/>
              </a:rPr>
              <a:t>,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Nump</a:t>
            </a:r>
            <a:r>
              <a:rPr dirty="0" sz="2200" spc="-140">
                <a:latin typeface="Times New Roman"/>
                <a:cs typeface="Times New Roman"/>
              </a:rPr>
              <a:t>y</a:t>
            </a:r>
            <a:r>
              <a:rPr dirty="0" sz="220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1000" spc="1019">
                <a:latin typeface="Wingdings"/>
                <a:cs typeface="Wingdings"/>
              </a:rPr>
              <a:t>⚫</a:t>
            </a:r>
            <a:r>
              <a:rPr dirty="0" sz="2200" spc="-175">
                <a:latin typeface="Times New Roman"/>
                <a:cs typeface="Times New Roman"/>
              </a:rPr>
              <a:t>A</a:t>
            </a:r>
            <a:r>
              <a:rPr dirty="0" sz="2200">
                <a:latin typeface="Times New Roman"/>
                <a:cs typeface="Times New Roman"/>
              </a:rPr>
              <a:t>WS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Cloud.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473" y="755141"/>
            <a:ext cx="5553710" cy="3103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0"/>
              </a:lnSpc>
            </a:pPr>
            <a:r>
              <a:rPr dirty="0" sz="2400" b="1">
                <a:latin typeface="Times New Roman"/>
                <a:cs typeface="Times New Roman"/>
              </a:rPr>
              <a:t>5. </a:t>
            </a:r>
            <a:r>
              <a:rPr dirty="0" sz="2200" b="1">
                <a:latin typeface="Times New Roman"/>
                <a:cs typeface="Times New Roman"/>
              </a:rPr>
              <a:t>Review Suggestions (Given in Last</a:t>
            </a:r>
            <a:r>
              <a:rPr dirty="0" sz="2200" spc="-12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meeting)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Times New Roman"/>
              <a:cs typeface="Times New Roman"/>
            </a:endParaRPr>
          </a:p>
          <a:p>
            <a:pPr marL="328930" indent="-212090">
              <a:lnSpc>
                <a:spcPct val="100000"/>
              </a:lnSpc>
              <a:buSzPct val="45454"/>
              <a:buFont typeface="Wingdings"/>
              <a:buChar char="⚫"/>
              <a:tabLst>
                <a:tab pos="329565" algn="l"/>
              </a:tabLst>
            </a:pPr>
            <a:r>
              <a:rPr dirty="0" sz="2200">
                <a:latin typeface="Times New Roman"/>
                <a:cs typeface="Times New Roman"/>
              </a:rPr>
              <a:t>Changing project name: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Done</a:t>
            </a:r>
            <a:endParaRPr sz="2200">
              <a:latin typeface="Times New Roman"/>
              <a:cs typeface="Times New Roman"/>
            </a:endParaRPr>
          </a:p>
          <a:p>
            <a:pPr marL="328930" indent="-212090">
              <a:lnSpc>
                <a:spcPct val="100000"/>
              </a:lnSpc>
              <a:spcBef>
                <a:spcPts val="1220"/>
              </a:spcBef>
              <a:buSzPct val="45454"/>
              <a:buFont typeface="Wingdings"/>
              <a:buChar char="⚫"/>
              <a:tabLst>
                <a:tab pos="329565" algn="l"/>
              </a:tabLst>
            </a:pPr>
            <a:r>
              <a:rPr dirty="0" sz="2200">
                <a:latin typeface="Times New Roman"/>
                <a:cs typeface="Times New Roman"/>
              </a:rPr>
              <a:t>Increasing Dataset: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Done</a:t>
            </a:r>
            <a:endParaRPr sz="2200">
              <a:latin typeface="Times New Roman"/>
              <a:cs typeface="Times New Roman"/>
            </a:endParaRPr>
          </a:p>
          <a:p>
            <a:pPr marL="328930" indent="-212090">
              <a:lnSpc>
                <a:spcPct val="100000"/>
              </a:lnSpc>
              <a:spcBef>
                <a:spcPts val="1210"/>
              </a:spcBef>
              <a:buSzPct val="45454"/>
              <a:buFont typeface="Wingdings"/>
              <a:buChar char="⚫"/>
              <a:tabLst>
                <a:tab pos="329565" algn="l"/>
              </a:tabLst>
            </a:pPr>
            <a:r>
              <a:rPr dirty="0" sz="2200">
                <a:latin typeface="Times New Roman"/>
                <a:cs typeface="Times New Roman"/>
              </a:rPr>
              <a:t>Deciding Architecture:</a:t>
            </a:r>
            <a:r>
              <a:rPr dirty="0" sz="2200" spc="-1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Done</a:t>
            </a:r>
            <a:endParaRPr sz="2200">
              <a:latin typeface="Times New Roman"/>
              <a:cs typeface="Times New Roman"/>
            </a:endParaRPr>
          </a:p>
          <a:p>
            <a:pPr marL="328930" indent="-212090">
              <a:lnSpc>
                <a:spcPct val="100000"/>
              </a:lnSpc>
              <a:spcBef>
                <a:spcPts val="1220"/>
              </a:spcBef>
              <a:buSzPct val="45454"/>
              <a:buFont typeface="Wingdings"/>
              <a:buChar char="⚫"/>
              <a:tabLst>
                <a:tab pos="329565" algn="l"/>
              </a:tabLst>
            </a:pPr>
            <a:r>
              <a:rPr dirty="0" sz="2200">
                <a:latin typeface="Times New Roman"/>
                <a:cs typeface="Times New Roman"/>
              </a:rPr>
              <a:t>Finalizing Sensors: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Done</a:t>
            </a:r>
            <a:endParaRPr sz="2200">
              <a:latin typeface="Times New Roman"/>
              <a:cs typeface="Times New Roman"/>
            </a:endParaRPr>
          </a:p>
          <a:p>
            <a:pPr marL="328930" indent="-212090">
              <a:lnSpc>
                <a:spcPct val="100000"/>
              </a:lnSpc>
              <a:spcBef>
                <a:spcPts val="1215"/>
              </a:spcBef>
              <a:buSzPct val="45454"/>
              <a:buFont typeface="Wingdings"/>
              <a:buChar char="⚫"/>
              <a:tabLst>
                <a:tab pos="329565" algn="l"/>
              </a:tabLst>
            </a:pPr>
            <a:r>
              <a:rPr dirty="0" sz="2200">
                <a:latin typeface="Times New Roman"/>
                <a:cs typeface="Times New Roman"/>
              </a:rPr>
              <a:t>Finding parameters for Data Analysis:</a:t>
            </a:r>
            <a:r>
              <a:rPr dirty="0" sz="2200" spc="-2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Done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3506" y="1219344"/>
            <a:ext cx="4444355" cy="23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626" y="1110996"/>
            <a:ext cx="44634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Parameters for Data</a:t>
            </a:r>
            <a:r>
              <a:rPr dirty="0" sz="2400" spc="-16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5630" y="2124507"/>
            <a:ext cx="2325370" cy="2964180"/>
          </a:xfrm>
          <a:prstGeom prst="rect">
            <a:avLst/>
          </a:prstGeom>
        </p:spPr>
        <p:txBody>
          <a:bodyPr wrap="square" lIns="0" tIns="167005" rIns="0" bIns="0" rtlCol="0" vert="horz">
            <a:spAutoFit/>
          </a:bodyPr>
          <a:lstStyle/>
          <a:p>
            <a:pPr marL="223520" indent="-211454">
              <a:lnSpc>
                <a:spcPct val="100000"/>
              </a:lnSpc>
              <a:spcBef>
                <a:spcPts val="1315"/>
              </a:spcBef>
              <a:buSzPct val="45454"/>
              <a:buFont typeface="Wingdings"/>
              <a:buChar char="⚫"/>
              <a:tabLst>
                <a:tab pos="224154" algn="l"/>
              </a:tabLst>
            </a:pPr>
            <a:r>
              <a:rPr dirty="0" sz="2200">
                <a:latin typeface="Times New Roman"/>
                <a:cs typeface="Times New Roman"/>
              </a:rPr>
              <a:t>Colour</a:t>
            </a:r>
            <a:endParaRPr sz="2200">
              <a:latin typeface="Times New Roman"/>
              <a:cs typeface="Times New Roman"/>
            </a:endParaRPr>
          </a:p>
          <a:p>
            <a:pPr marL="223520" indent="-211454">
              <a:lnSpc>
                <a:spcPct val="100000"/>
              </a:lnSpc>
              <a:spcBef>
                <a:spcPts val="1220"/>
              </a:spcBef>
              <a:buSzPct val="45454"/>
              <a:buFont typeface="Wingdings"/>
              <a:buChar char="⚫"/>
              <a:tabLst>
                <a:tab pos="224154" algn="l"/>
              </a:tabLst>
            </a:pPr>
            <a:r>
              <a:rPr dirty="0" sz="2200" spc="-5">
                <a:latin typeface="Times New Roman"/>
                <a:cs typeface="Times New Roman"/>
              </a:rPr>
              <a:t>Size</a:t>
            </a:r>
            <a:endParaRPr sz="2200">
              <a:latin typeface="Times New Roman"/>
              <a:cs typeface="Times New Roman"/>
            </a:endParaRPr>
          </a:p>
          <a:p>
            <a:pPr marL="223520" indent="-211454">
              <a:lnSpc>
                <a:spcPct val="100000"/>
              </a:lnSpc>
              <a:spcBef>
                <a:spcPts val="1210"/>
              </a:spcBef>
              <a:buSzPct val="45454"/>
              <a:buFont typeface="Wingdings"/>
              <a:buChar char="⚫"/>
              <a:tabLst>
                <a:tab pos="224154" algn="l"/>
              </a:tabLst>
            </a:pPr>
            <a:r>
              <a:rPr dirty="0" sz="2200">
                <a:latin typeface="Times New Roman"/>
                <a:cs typeface="Times New Roman"/>
              </a:rPr>
              <a:t>Ethanol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level</a:t>
            </a:r>
            <a:endParaRPr sz="2200">
              <a:latin typeface="Times New Roman"/>
              <a:cs typeface="Times New Roman"/>
            </a:endParaRPr>
          </a:p>
          <a:p>
            <a:pPr marL="223520" indent="-211454">
              <a:lnSpc>
                <a:spcPct val="100000"/>
              </a:lnSpc>
              <a:spcBef>
                <a:spcPts val="1220"/>
              </a:spcBef>
              <a:buSzPct val="45454"/>
              <a:buFont typeface="Wingdings"/>
              <a:buChar char="⚫"/>
              <a:tabLst>
                <a:tab pos="224154" algn="l"/>
              </a:tabLst>
            </a:pPr>
            <a:r>
              <a:rPr dirty="0" sz="2200">
                <a:latin typeface="Times New Roman"/>
                <a:cs typeface="Times New Roman"/>
              </a:rPr>
              <a:t>Methane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level</a:t>
            </a:r>
            <a:endParaRPr sz="2200">
              <a:latin typeface="Times New Roman"/>
              <a:cs typeface="Times New Roman"/>
            </a:endParaRPr>
          </a:p>
          <a:p>
            <a:pPr marL="223520" indent="-211454">
              <a:lnSpc>
                <a:spcPct val="100000"/>
              </a:lnSpc>
              <a:spcBef>
                <a:spcPts val="1210"/>
              </a:spcBef>
              <a:buSzPct val="45454"/>
              <a:buFont typeface="Wingdings"/>
              <a:buChar char="⚫"/>
              <a:tabLst>
                <a:tab pos="224154" algn="l"/>
              </a:tabLst>
            </a:pPr>
            <a:r>
              <a:rPr dirty="0" sz="2200" spc="-25">
                <a:latin typeface="Times New Roman"/>
                <a:cs typeface="Times New Roman"/>
              </a:rPr>
              <a:t>Texture</a:t>
            </a:r>
            <a:endParaRPr sz="2200">
              <a:latin typeface="Times New Roman"/>
              <a:cs typeface="Times New Roman"/>
            </a:endParaRPr>
          </a:p>
          <a:p>
            <a:pPr marL="223520" indent="-211454">
              <a:lnSpc>
                <a:spcPct val="100000"/>
              </a:lnSpc>
              <a:spcBef>
                <a:spcPts val="1220"/>
              </a:spcBef>
              <a:buSzPct val="45454"/>
              <a:buFont typeface="Wingdings"/>
              <a:buChar char="⚫"/>
              <a:tabLst>
                <a:tab pos="224154" algn="l"/>
              </a:tabLst>
            </a:pPr>
            <a:r>
              <a:rPr dirty="0" sz="2200">
                <a:latin typeface="Times New Roman"/>
                <a:cs typeface="Times New Roman"/>
              </a:rPr>
              <a:t>Production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-175">
                <a:latin typeface="Times New Roman"/>
                <a:cs typeface="Times New Roman"/>
              </a:rPr>
              <a:t>Details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473" y="559562"/>
            <a:ext cx="385572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6. Block Diagram of</a:t>
            </a:r>
            <a:r>
              <a:rPr dirty="0" sz="2400" spc="-145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Working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4923" y="1223772"/>
            <a:ext cx="8105140" cy="5882005"/>
            <a:chOff x="534923" y="1223772"/>
            <a:chExt cx="8105140" cy="5882005"/>
          </a:xfrm>
        </p:grpSpPr>
        <p:sp>
          <p:nvSpPr>
            <p:cNvPr id="4" name="object 4"/>
            <p:cNvSpPr/>
            <p:nvPr/>
          </p:nvSpPr>
          <p:spPr>
            <a:xfrm>
              <a:off x="534923" y="2857500"/>
              <a:ext cx="8104632" cy="42481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53286" y="2857881"/>
              <a:ext cx="863600" cy="1905"/>
            </a:xfrm>
            <a:custGeom>
              <a:avLst/>
              <a:gdLst/>
              <a:ahLst/>
              <a:cxnLst/>
              <a:rect l="l" t="t" r="r" b="b"/>
              <a:pathLst>
                <a:path w="863600" h="1905">
                  <a:moveTo>
                    <a:pt x="0" y="0"/>
                  </a:moveTo>
                  <a:lnTo>
                    <a:pt x="863345" y="1524"/>
                  </a:lnTo>
                </a:path>
              </a:pathLst>
            </a:custGeom>
            <a:ln w="12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310128" y="1223772"/>
              <a:ext cx="5289041" cy="156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07384" y="1798701"/>
              <a:ext cx="76200" cy="1156335"/>
            </a:xfrm>
            <a:custGeom>
              <a:avLst/>
              <a:gdLst/>
              <a:ahLst/>
              <a:cxnLst/>
              <a:rect l="l" t="t" r="r" b="b"/>
              <a:pathLst>
                <a:path w="76200" h="1156335">
                  <a:moveTo>
                    <a:pt x="38100" y="50800"/>
                  </a:moveTo>
                  <a:lnTo>
                    <a:pt x="28566" y="57155"/>
                  </a:lnTo>
                  <a:lnTo>
                    <a:pt x="27177" y="1155953"/>
                  </a:lnTo>
                  <a:lnTo>
                    <a:pt x="46227" y="1155953"/>
                  </a:lnTo>
                  <a:lnTo>
                    <a:pt x="47716" y="76200"/>
                  </a:lnTo>
                  <a:lnTo>
                    <a:pt x="47633" y="57155"/>
                  </a:lnTo>
                  <a:lnTo>
                    <a:pt x="38100" y="50800"/>
                  </a:lnTo>
                  <a:close/>
                </a:path>
                <a:path w="76200" h="1156335">
                  <a:moveTo>
                    <a:pt x="38226" y="0"/>
                  </a:moveTo>
                  <a:lnTo>
                    <a:pt x="0" y="76200"/>
                  </a:lnTo>
                  <a:lnTo>
                    <a:pt x="28456" y="57228"/>
                  </a:lnTo>
                  <a:lnTo>
                    <a:pt x="28575" y="50800"/>
                  </a:lnTo>
                  <a:lnTo>
                    <a:pt x="63542" y="50800"/>
                  </a:lnTo>
                  <a:lnTo>
                    <a:pt x="38226" y="0"/>
                  </a:lnTo>
                  <a:close/>
                </a:path>
                <a:path w="76200" h="1156335">
                  <a:moveTo>
                    <a:pt x="63542" y="50800"/>
                  </a:moveTo>
                  <a:lnTo>
                    <a:pt x="47751" y="50800"/>
                  </a:lnTo>
                  <a:lnTo>
                    <a:pt x="47743" y="57228"/>
                  </a:lnTo>
                  <a:lnTo>
                    <a:pt x="76200" y="76200"/>
                  </a:lnTo>
                  <a:lnTo>
                    <a:pt x="63542" y="50800"/>
                  </a:lnTo>
                  <a:close/>
                </a:path>
                <a:path w="76200" h="1156335">
                  <a:moveTo>
                    <a:pt x="47751" y="50800"/>
                  </a:moveTo>
                  <a:lnTo>
                    <a:pt x="38100" y="50800"/>
                  </a:lnTo>
                  <a:lnTo>
                    <a:pt x="47743" y="57228"/>
                  </a:lnTo>
                  <a:lnTo>
                    <a:pt x="47751" y="50800"/>
                  </a:lnTo>
                  <a:close/>
                </a:path>
                <a:path w="76200" h="1156335">
                  <a:moveTo>
                    <a:pt x="38100" y="50800"/>
                  </a:moveTo>
                  <a:lnTo>
                    <a:pt x="28575" y="50800"/>
                  </a:lnTo>
                  <a:lnTo>
                    <a:pt x="28566" y="57155"/>
                  </a:lnTo>
                  <a:lnTo>
                    <a:pt x="38100" y="50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 b</dc:creator>
  <dc:title>Slide 1</dc:title>
  <dcterms:created xsi:type="dcterms:W3CDTF">2022-05-08T08:27:53Z</dcterms:created>
  <dcterms:modified xsi:type="dcterms:W3CDTF">2022-05-08T08:27:53Z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2022-05-08T00:00:00Z</vt:filetime>
  </property>
</Properties>
</file>