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75130"/>
            <a:ext cx="478790" cy="3065780"/>
          </a:xfrm>
          <a:custGeom>
            <a:avLst/>
            <a:gdLst/>
            <a:ahLst/>
            <a:cxnLst/>
            <a:rect l="l" t="t" r="r" b="b"/>
            <a:pathLst>
              <a:path w="478790" h="3065779">
                <a:moveTo>
                  <a:pt x="0" y="0"/>
                </a:moveTo>
                <a:lnTo>
                  <a:pt x="0" y="3056524"/>
                </a:lnTo>
                <a:lnTo>
                  <a:pt x="478536" y="306562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58612" y="4579620"/>
            <a:ext cx="4417060" cy="2971800"/>
          </a:xfrm>
          <a:custGeom>
            <a:avLst/>
            <a:gdLst/>
            <a:ahLst/>
            <a:cxnLst/>
            <a:rect l="l" t="t" r="r" b="b"/>
            <a:pathLst>
              <a:path w="4417059" h="2971800">
                <a:moveTo>
                  <a:pt x="0" y="2971799"/>
                </a:moveTo>
                <a:lnTo>
                  <a:pt x="4416552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64780" y="1524"/>
            <a:ext cx="1325880" cy="7534909"/>
          </a:xfrm>
          <a:custGeom>
            <a:avLst/>
            <a:gdLst/>
            <a:ahLst/>
            <a:cxnLst/>
            <a:rect l="l" t="t" r="r" b="b"/>
            <a:pathLst>
              <a:path w="1325879" h="7534909">
                <a:moveTo>
                  <a:pt x="0" y="0"/>
                </a:moveTo>
                <a:lnTo>
                  <a:pt x="1325879" y="753465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98664" y="0"/>
            <a:ext cx="2481580" cy="7546975"/>
          </a:xfrm>
          <a:custGeom>
            <a:avLst/>
            <a:gdLst/>
            <a:ahLst/>
            <a:cxnLst/>
            <a:rect l="l" t="t" r="r" b="b"/>
            <a:pathLst>
              <a:path w="2481579" h="7546975">
                <a:moveTo>
                  <a:pt x="2215006" y="0"/>
                </a:moveTo>
                <a:lnTo>
                  <a:pt x="0" y="7537542"/>
                </a:lnTo>
                <a:lnTo>
                  <a:pt x="2481071" y="7546836"/>
                </a:lnTo>
                <a:lnTo>
                  <a:pt x="2481071" y="4615749"/>
                </a:lnTo>
                <a:lnTo>
                  <a:pt x="2476421" y="2657617"/>
                </a:lnTo>
                <a:lnTo>
                  <a:pt x="2475166" y="1995536"/>
                </a:lnTo>
                <a:lnTo>
                  <a:pt x="2474528" y="1537170"/>
                </a:lnTo>
                <a:lnTo>
                  <a:pt x="2474167" y="1129732"/>
                </a:lnTo>
                <a:lnTo>
                  <a:pt x="2474087" y="467643"/>
                </a:lnTo>
                <a:lnTo>
                  <a:pt x="2474297" y="162062"/>
                </a:lnTo>
                <a:lnTo>
                  <a:pt x="2474467" y="9271"/>
                </a:lnTo>
                <a:lnTo>
                  <a:pt x="2215006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44681" y="0"/>
            <a:ext cx="2128520" cy="7534909"/>
          </a:xfrm>
          <a:custGeom>
            <a:avLst/>
            <a:gdLst/>
            <a:ahLst/>
            <a:cxnLst/>
            <a:rect l="l" t="t" r="r" b="b"/>
            <a:pathLst>
              <a:path w="2128520" h="7534909">
                <a:moveTo>
                  <a:pt x="2128080" y="0"/>
                </a:moveTo>
                <a:lnTo>
                  <a:pt x="0" y="0"/>
                </a:lnTo>
                <a:lnTo>
                  <a:pt x="1313237" y="7534656"/>
                </a:lnTo>
                <a:lnTo>
                  <a:pt x="2128069" y="7534656"/>
                </a:lnTo>
                <a:lnTo>
                  <a:pt x="212808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18248" y="4315967"/>
            <a:ext cx="2752725" cy="3215640"/>
          </a:xfrm>
          <a:custGeom>
            <a:avLst/>
            <a:gdLst/>
            <a:ahLst/>
            <a:cxnLst/>
            <a:rect l="l" t="t" r="r" b="b"/>
            <a:pathLst>
              <a:path w="2752725" h="3215640">
                <a:moveTo>
                  <a:pt x="2745231" y="0"/>
                </a:moveTo>
                <a:lnTo>
                  <a:pt x="0" y="3215638"/>
                </a:lnTo>
                <a:lnTo>
                  <a:pt x="2752344" y="3215638"/>
                </a:lnTo>
                <a:lnTo>
                  <a:pt x="274523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729145" y="0"/>
            <a:ext cx="2345055" cy="7534909"/>
          </a:xfrm>
          <a:custGeom>
            <a:avLst/>
            <a:gdLst/>
            <a:ahLst/>
            <a:cxnLst/>
            <a:rect l="l" t="t" r="r" b="b"/>
            <a:pathLst>
              <a:path w="2345054" h="7534909">
                <a:moveTo>
                  <a:pt x="2344495" y="0"/>
                </a:moveTo>
                <a:lnTo>
                  <a:pt x="0" y="0"/>
                </a:lnTo>
                <a:lnTo>
                  <a:pt x="2031059" y="7534656"/>
                </a:lnTo>
                <a:lnTo>
                  <a:pt x="2344495" y="7525353"/>
                </a:lnTo>
                <a:lnTo>
                  <a:pt x="2344495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147048" y="0"/>
            <a:ext cx="927100" cy="7534909"/>
          </a:xfrm>
          <a:custGeom>
            <a:avLst/>
            <a:gdLst/>
            <a:ahLst/>
            <a:cxnLst/>
            <a:rect l="l" t="t" r="r" b="b"/>
            <a:pathLst>
              <a:path w="927100" h="7534909">
                <a:moveTo>
                  <a:pt x="920503" y="0"/>
                </a:moveTo>
                <a:lnTo>
                  <a:pt x="730633" y="0"/>
                </a:lnTo>
                <a:lnTo>
                  <a:pt x="0" y="7534656"/>
                </a:lnTo>
                <a:lnTo>
                  <a:pt x="926592" y="7534656"/>
                </a:lnTo>
                <a:lnTo>
                  <a:pt x="920503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925779" y="0"/>
            <a:ext cx="1154430" cy="7534909"/>
          </a:xfrm>
          <a:custGeom>
            <a:avLst/>
            <a:gdLst/>
            <a:ahLst/>
            <a:cxnLst/>
            <a:rect l="l" t="t" r="r" b="b"/>
            <a:pathLst>
              <a:path w="1154429" h="7534909">
                <a:moveTo>
                  <a:pt x="1141374" y="0"/>
                </a:moveTo>
                <a:lnTo>
                  <a:pt x="0" y="0"/>
                </a:lnTo>
                <a:lnTo>
                  <a:pt x="1017812" y="7534656"/>
                </a:lnTo>
                <a:lnTo>
                  <a:pt x="1153956" y="7534656"/>
                </a:lnTo>
                <a:lnTo>
                  <a:pt x="1153956" y="5219618"/>
                </a:lnTo>
                <a:lnTo>
                  <a:pt x="1150779" y="4243449"/>
                </a:lnTo>
                <a:lnTo>
                  <a:pt x="1145467" y="2725432"/>
                </a:lnTo>
                <a:lnTo>
                  <a:pt x="1143790" y="2168719"/>
                </a:lnTo>
                <a:lnTo>
                  <a:pt x="1142653" y="1713135"/>
                </a:lnTo>
                <a:lnTo>
                  <a:pt x="1141957" y="1358718"/>
                </a:lnTo>
                <a:lnTo>
                  <a:pt x="1141517" y="1054871"/>
                </a:lnTo>
                <a:lnTo>
                  <a:pt x="1141241" y="750960"/>
                </a:lnTo>
                <a:lnTo>
                  <a:pt x="1141192" y="244280"/>
                </a:lnTo>
                <a:lnTo>
                  <a:pt x="1141374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894064" y="5388864"/>
            <a:ext cx="1186180" cy="2143125"/>
          </a:xfrm>
          <a:custGeom>
            <a:avLst/>
            <a:gdLst/>
            <a:ahLst/>
            <a:cxnLst/>
            <a:rect l="l" t="t" r="r" b="b"/>
            <a:pathLst>
              <a:path w="1186179" h="2143125">
                <a:moveTo>
                  <a:pt x="1183131" y="0"/>
                </a:moveTo>
                <a:lnTo>
                  <a:pt x="0" y="2142744"/>
                </a:lnTo>
                <a:lnTo>
                  <a:pt x="1185671" y="2137205"/>
                </a:lnTo>
                <a:lnTo>
                  <a:pt x="1185671" y="970288"/>
                </a:lnTo>
                <a:lnTo>
                  <a:pt x="118313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823" y="843695"/>
            <a:ext cx="160227" cy="23542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95" y="655358"/>
            <a:ext cx="3805174" cy="6780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0829" y="729183"/>
            <a:ext cx="910214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75130"/>
            <a:ext cx="478790" cy="3065780"/>
          </a:xfrm>
          <a:custGeom>
            <a:avLst/>
            <a:gdLst/>
            <a:ahLst/>
            <a:cxnLst/>
            <a:rect l="l" t="t" r="r" b="b"/>
            <a:pathLst>
              <a:path w="478790" h="3065779">
                <a:moveTo>
                  <a:pt x="0" y="0"/>
                </a:moveTo>
                <a:lnTo>
                  <a:pt x="0" y="3056524"/>
                </a:lnTo>
                <a:lnTo>
                  <a:pt x="478536" y="306562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816" y="1438656"/>
            <a:ext cx="9287256" cy="555040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744467" y="1729740"/>
            <a:ext cx="722630" cy="360045"/>
          </a:xfrm>
          <a:custGeom>
            <a:avLst/>
            <a:gdLst/>
            <a:ahLst/>
            <a:cxnLst/>
            <a:rect l="l" t="t" r="r" b="b"/>
            <a:pathLst>
              <a:path w="722629" h="360044">
                <a:moveTo>
                  <a:pt x="722376" y="0"/>
                </a:moveTo>
                <a:lnTo>
                  <a:pt x="0" y="0"/>
                </a:lnTo>
                <a:lnTo>
                  <a:pt x="0" y="359663"/>
                </a:lnTo>
                <a:lnTo>
                  <a:pt x="722376" y="359663"/>
                </a:lnTo>
                <a:lnTo>
                  <a:pt x="7223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744467" y="1729740"/>
            <a:ext cx="722630" cy="360045"/>
          </a:xfrm>
          <a:custGeom>
            <a:avLst/>
            <a:gdLst/>
            <a:ahLst/>
            <a:cxnLst/>
            <a:rect l="l" t="t" r="r" b="b"/>
            <a:pathLst>
              <a:path w="722629" h="360044">
                <a:moveTo>
                  <a:pt x="0" y="359663"/>
                </a:moveTo>
                <a:lnTo>
                  <a:pt x="722376" y="359663"/>
                </a:lnTo>
                <a:lnTo>
                  <a:pt x="722376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658612" y="4579620"/>
            <a:ext cx="4417060" cy="2971800"/>
          </a:xfrm>
          <a:custGeom>
            <a:avLst/>
            <a:gdLst/>
            <a:ahLst/>
            <a:cxnLst/>
            <a:rect l="l" t="t" r="r" b="b"/>
            <a:pathLst>
              <a:path w="4417059" h="2971800">
                <a:moveTo>
                  <a:pt x="0" y="2971799"/>
                </a:moveTo>
                <a:lnTo>
                  <a:pt x="4416552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764780" y="1524"/>
            <a:ext cx="1325880" cy="7534909"/>
          </a:xfrm>
          <a:custGeom>
            <a:avLst/>
            <a:gdLst/>
            <a:ahLst/>
            <a:cxnLst/>
            <a:rect l="l" t="t" r="r" b="b"/>
            <a:pathLst>
              <a:path w="1325879" h="7534909">
                <a:moveTo>
                  <a:pt x="0" y="0"/>
                </a:moveTo>
                <a:lnTo>
                  <a:pt x="1325879" y="753465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598664" y="0"/>
            <a:ext cx="2481580" cy="7546975"/>
          </a:xfrm>
          <a:custGeom>
            <a:avLst/>
            <a:gdLst/>
            <a:ahLst/>
            <a:cxnLst/>
            <a:rect l="l" t="t" r="r" b="b"/>
            <a:pathLst>
              <a:path w="2481579" h="7546975">
                <a:moveTo>
                  <a:pt x="2215006" y="0"/>
                </a:moveTo>
                <a:lnTo>
                  <a:pt x="0" y="7537542"/>
                </a:lnTo>
                <a:lnTo>
                  <a:pt x="2481071" y="7546836"/>
                </a:lnTo>
                <a:lnTo>
                  <a:pt x="2481071" y="4615749"/>
                </a:lnTo>
                <a:lnTo>
                  <a:pt x="2476421" y="2657617"/>
                </a:lnTo>
                <a:lnTo>
                  <a:pt x="2475166" y="1995536"/>
                </a:lnTo>
                <a:lnTo>
                  <a:pt x="2474528" y="1537170"/>
                </a:lnTo>
                <a:lnTo>
                  <a:pt x="2474167" y="1129732"/>
                </a:lnTo>
                <a:lnTo>
                  <a:pt x="2474087" y="467643"/>
                </a:lnTo>
                <a:lnTo>
                  <a:pt x="2474297" y="162062"/>
                </a:lnTo>
                <a:lnTo>
                  <a:pt x="2474467" y="9271"/>
                </a:lnTo>
                <a:lnTo>
                  <a:pt x="2215006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944681" y="0"/>
            <a:ext cx="2128520" cy="7534909"/>
          </a:xfrm>
          <a:custGeom>
            <a:avLst/>
            <a:gdLst/>
            <a:ahLst/>
            <a:cxnLst/>
            <a:rect l="l" t="t" r="r" b="b"/>
            <a:pathLst>
              <a:path w="2128520" h="7534909">
                <a:moveTo>
                  <a:pt x="2128080" y="0"/>
                </a:moveTo>
                <a:lnTo>
                  <a:pt x="0" y="0"/>
                </a:lnTo>
                <a:lnTo>
                  <a:pt x="1313237" y="7534656"/>
                </a:lnTo>
                <a:lnTo>
                  <a:pt x="2128069" y="7534656"/>
                </a:lnTo>
                <a:lnTo>
                  <a:pt x="212808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7318248" y="4315967"/>
            <a:ext cx="2752725" cy="3215640"/>
          </a:xfrm>
          <a:custGeom>
            <a:avLst/>
            <a:gdLst/>
            <a:ahLst/>
            <a:cxnLst/>
            <a:rect l="l" t="t" r="r" b="b"/>
            <a:pathLst>
              <a:path w="2752725" h="3215640">
                <a:moveTo>
                  <a:pt x="2745231" y="0"/>
                </a:moveTo>
                <a:lnTo>
                  <a:pt x="0" y="3215638"/>
                </a:lnTo>
                <a:lnTo>
                  <a:pt x="2752344" y="3215638"/>
                </a:lnTo>
                <a:lnTo>
                  <a:pt x="274523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729145" y="0"/>
            <a:ext cx="2345055" cy="7534909"/>
          </a:xfrm>
          <a:custGeom>
            <a:avLst/>
            <a:gdLst/>
            <a:ahLst/>
            <a:cxnLst/>
            <a:rect l="l" t="t" r="r" b="b"/>
            <a:pathLst>
              <a:path w="2345054" h="7534909">
                <a:moveTo>
                  <a:pt x="2344495" y="0"/>
                </a:moveTo>
                <a:lnTo>
                  <a:pt x="0" y="0"/>
                </a:lnTo>
                <a:lnTo>
                  <a:pt x="2031059" y="7534656"/>
                </a:lnTo>
                <a:lnTo>
                  <a:pt x="2344495" y="7525353"/>
                </a:lnTo>
                <a:lnTo>
                  <a:pt x="2344495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47048" y="0"/>
            <a:ext cx="927100" cy="7534909"/>
          </a:xfrm>
          <a:custGeom>
            <a:avLst/>
            <a:gdLst/>
            <a:ahLst/>
            <a:cxnLst/>
            <a:rect l="l" t="t" r="r" b="b"/>
            <a:pathLst>
              <a:path w="927100" h="7534909">
                <a:moveTo>
                  <a:pt x="920503" y="0"/>
                </a:moveTo>
                <a:lnTo>
                  <a:pt x="730633" y="0"/>
                </a:lnTo>
                <a:lnTo>
                  <a:pt x="0" y="7534656"/>
                </a:lnTo>
                <a:lnTo>
                  <a:pt x="926592" y="7534656"/>
                </a:lnTo>
                <a:lnTo>
                  <a:pt x="920503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925779" y="0"/>
            <a:ext cx="1154430" cy="7534909"/>
          </a:xfrm>
          <a:custGeom>
            <a:avLst/>
            <a:gdLst/>
            <a:ahLst/>
            <a:cxnLst/>
            <a:rect l="l" t="t" r="r" b="b"/>
            <a:pathLst>
              <a:path w="1154429" h="7534909">
                <a:moveTo>
                  <a:pt x="1141374" y="0"/>
                </a:moveTo>
                <a:lnTo>
                  <a:pt x="0" y="0"/>
                </a:lnTo>
                <a:lnTo>
                  <a:pt x="1017812" y="7534656"/>
                </a:lnTo>
                <a:lnTo>
                  <a:pt x="1153956" y="7534656"/>
                </a:lnTo>
                <a:lnTo>
                  <a:pt x="1153956" y="5219618"/>
                </a:lnTo>
                <a:lnTo>
                  <a:pt x="1150779" y="4243449"/>
                </a:lnTo>
                <a:lnTo>
                  <a:pt x="1145467" y="2725432"/>
                </a:lnTo>
                <a:lnTo>
                  <a:pt x="1143790" y="2168719"/>
                </a:lnTo>
                <a:lnTo>
                  <a:pt x="1142653" y="1713135"/>
                </a:lnTo>
                <a:lnTo>
                  <a:pt x="1141957" y="1358718"/>
                </a:lnTo>
                <a:lnTo>
                  <a:pt x="1141517" y="1054871"/>
                </a:lnTo>
                <a:lnTo>
                  <a:pt x="1141241" y="750960"/>
                </a:lnTo>
                <a:lnTo>
                  <a:pt x="1141192" y="244280"/>
                </a:lnTo>
                <a:lnTo>
                  <a:pt x="1141374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894064" y="5388864"/>
            <a:ext cx="1186180" cy="2143125"/>
          </a:xfrm>
          <a:custGeom>
            <a:avLst/>
            <a:gdLst/>
            <a:ahLst/>
            <a:cxnLst/>
            <a:rect l="l" t="t" r="r" b="b"/>
            <a:pathLst>
              <a:path w="1186179" h="2143125">
                <a:moveTo>
                  <a:pt x="1183131" y="0"/>
                </a:moveTo>
                <a:lnTo>
                  <a:pt x="0" y="2142744"/>
                </a:lnTo>
                <a:lnTo>
                  <a:pt x="1185671" y="2137205"/>
                </a:lnTo>
                <a:lnTo>
                  <a:pt x="1185671" y="970288"/>
                </a:lnTo>
                <a:lnTo>
                  <a:pt x="118313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75130"/>
            <a:ext cx="478790" cy="3065780"/>
          </a:xfrm>
          <a:custGeom>
            <a:avLst/>
            <a:gdLst/>
            <a:ahLst/>
            <a:cxnLst/>
            <a:rect l="l" t="t" r="r" b="b"/>
            <a:pathLst>
              <a:path w="478790" h="3065779">
                <a:moveTo>
                  <a:pt x="0" y="0"/>
                </a:moveTo>
                <a:lnTo>
                  <a:pt x="0" y="3056524"/>
                </a:lnTo>
                <a:lnTo>
                  <a:pt x="478536" y="306562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58612" y="4579620"/>
            <a:ext cx="4417060" cy="2971800"/>
          </a:xfrm>
          <a:custGeom>
            <a:avLst/>
            <a:gdLst/>
            <a:ahLst/>
            <a:cxnLst/>
            <a:rect l="l" t="t" r="r" b="b"/>
            <a:pathLst>
              <a:path w="4417059" h="2971800">
                <a:moveTo>
                  <a:pt x="0" y="2971799"/>
                </a:moveTo>
                <a:lnTo>
                  <a:pt x="4416552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64780" y="1524"/>
            <a:ext cx="1325880" cy="7534909"/>
          </a:xfrm>
          <a:custGeom>
            <a:avLst/>
            <a:gdLst/>
            <a:ahLst/>
            <a:cxnLst/>
            <a:rect l="l" t="t" r="r" b="b"/>
            <a:pathLst>
              <a:path w="1325879" h="7534909">
                <a:moveTo>
                  <a:pt x="0" y="0"/>
                </a:moveTo>
                <a:lnTo>
                  <a:pt x="1325879" y="753465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98664" y="0"/>
            <a:ext cx="2481580" cy="7546975"/>
          </a:xfrm>
          <a:custGeom>
            <a:avLst/>
            <a:gdLst/>
            <a:ahLst/>
            <a:cxnLst/>
            <a:rect l="l" t="t" r="r" b="b"/>
            <a:pathLst>
              <a:path w="2481579" h="7546975">
                <a:moveTo>
                  <a:pt x="2215006" y="0"/>
                </a:moveTo>
                <a:lnTo>
                  <a:pt x="0" y="7537542"/>
                </a:lnTo>
                <a:lnTo>
                  <a:pt x="2481071" y="7546836"/>
                </a:lnTo>
                <a:lnTo>
                  <a:pt x="2481071" y="4615749"/>
                </a:lnTo>
                <a:lnTo>
                  <a:pt x="2476421" y="2657617"/>
                </a:lnTo>
                <a:lnTo>
                  <a:pt x="2475166" y="1995536"/>
                </a:lnTo>
                <a:lnTo>
                  <a:pt x="2474528" y="1537170"/>
                </a:lnTo>
                <a:lnTo>
                  <a:pt x="2474167" y="1129732"/>
                </a:lnTo>
                <a:lnTo>
                  <a:pt x="2474087" y="467643"/>
                </a:lnTo>
                <a:lnTo>
                  <a:pt x="2474297" y="162062"/>
                </a:lnTo>
                <a:lnTo>
                  <a:pt x="2474467" y="9271"/>
                </a:lnTo>
                <a:lnTo>
                  <a:pt x="2215006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44681" y="0"/>
            <a:ext cx="2128520" cy="7534909"/>
          </a:xfrm>
          <a:custGeom>
            <a:avLst/>
            <a:gdLst/>
            <a:ahLst/>
            <a:cxnLst/>
            <a:rect l="l" t="t" r="r" b="b"/>
            <a:pathLst>
              <a:path w="2128520" h="7534909">
                <a:moveTo>
                  <a:pt x="2128080" y="0"/>
                </a:moveTo>
                <a:lnTo>
                  <a:pt x="0" y="0"/>
                </a:lnTo>
                <a:lnTo>
                  <a:pt x="1313237" y="7534656"/>
                </a:lnTo>
                <a:lnTo>
                  <a:pt x="2128069" y="7534656"/>
                </a:lnTo>
                <a:lnTo>
                  <a:pt x="212808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18248" y="4315967"/>
            <a:ext cx="2752725" cy="3215640"/>
          </a:xfrm>
          <a:custGeom>
            <a:avLst/>
            <a:gdLst/>
            <a:ahLst/>
            <a:cxnLst/>
            <a:rect l="l" t="t" r="r" b="b"/>
            <a:pathLst>
              <a:path w="2752725" h="3215640">
                <a:moveTo>
                  <a:pt x="2745231" y="0"/>
                </a:moveTo>
                <a:lnTo>
                  <a:pt x="0" y="3215638"/>
                </a:lnTo>
                <a:lnTo>
                  <a:pt x="2752344" y="3215638"/>
                </a:lnTo>
                <a:lnTo>
                  <a:pt x="274523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729145" y="0"/>
            <a:ext cx="2345055" cy="7534909"/>
          </a:xfrm>
          <a:custGeom>
            <a:avLst/>
            <a:gdLst/>
            <a:ahLst/>
            <a:cxnLst/>
            <a:rect l="l" t="t" r="r" b="b"/>
            <a:pathLst>
              <a:path w="2345054" h="7534909">
                <a:moveTo>
                  <a:pt x="2344495" y="0"/>
                </a:moveTo>
                <a:lnTo>
                  <a:pt x="0" y="0"/>
                </a:lnTo>
                <a:lnTo>
                  <a:pt x="2031059" y="7534656"/>
                </a:lnTo>
                <a:lnTo>
                  <a:pt x="2344495" y="7525353"/>
                </a:lnTo>
                <a:lnTo>
                  <a:pt x="2344495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147048" y="0"/>
            <a:ext cx="927100" cy="7534909"/>
          </a:xfrm>
          <a:custGeom>
            <a:avLst/>
            <a:gdLst/>
            <a:ahLst/>
            <a:cxnLst/>
            <a:rect l="l" t="t" r="r" b="b"/>
            <a:pathLst>
              <a:path w="927100" h="7534909">
                <a:moveTo>
                  <a:pt x="920503" y="0"/>
                </a:moveTo>
                <a:lnTo>
                  <a:pt x="730633" y="0"/>
                </a:lnTo>
                <a:lnTo>
                  <a:pt x="0" y="7534656"/>
                </a:lnTo>
                <a:lnTo>
                  <a:pt x="926592" y="7534656"/>
                </a:lnTo>
                <a:lnTo>
                  <a:pt x="920503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925779" y="0"/>
            <a:ext cx="1154430" cy="7534909"/>
          </a:xfrm>
          <a:custGeom>
            <a:avLst/>
            <a:gdLst/>
            <a:ahLst/>
            <a:cxnLst/>
            <a:rect l="l" t="t" r="r" b="b"/>
            <a:pathLst>
              <a:path w="1154429" h="7534909">
                <a:moveTo>
                  <a:pt x="1141374" y="0"/>
                </a:moveTo>
                <a:lnTo>
                  <a:pt x="0" y="0"/>
                </a:lnTo>
                <a:lnTo>
                  <a:pt x="1017812" y="7534656"/>
                </a:lnTo>
                <a:lnTo>
                  <a:pt x="1153956" y="7534656"/>
                </a:lnTo>
                <a:lnTo>
                  <a:pt x="1153956" y="5219618"/>
                </a:lnTo>
                <a:lnTo>
                  <a:pt x="1150779" y="4243449"/>
                </a:lnTo>
                <a:lnTo>
                  <a:pt x="1145467" y="2725432"/>
                </a:lnTo>
                <a:lnTo>
                  <a:pt x="1143790" y="2168719"/>
                </a:lnTo>
                <a:lnTo>
                  <a:pt x="1142653" y="1713135"/>
                </a:lnTo>
                <a:lnTo>
                  <a:pt x="1141957" y="1358718"/>
                </a:lnTo>
                <a:lnTo>
                  <a:pt x="1141517" y="1054871"/>
                </a:lnTo>
                <a:lnTo>
                  <a:pt x="1141241" y="750960"/>
                </a:lnTo>
                <a:lnTo>
                  <a:pt x="1141192" y="244280"/>
                </a:lnTo>
                <a:lnTo>
                  <a:pt x="1141374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894064" y="5388864"/>
            <a:ext cx="1186180" cy="2143125"/>
          </a:xfrm>
          <a:custGeom>
            <a:avLst/>
            <a:gdLst/>
            <a:ahLst/>
            <a:cxnLst/>
            <a:rect l="l" t="t" r="r" b="b"/>
            <a:pathLst>
              <a:path w="1186179" h="2143125">
                <a:moveTo>
                  <a:pt x="1183131" y="0"/>
                </a:moveTo>
                <a:lnTo>
                  <a:pt x="0" y="2142744"/>
                </a:lnTo>
                <a:lnTo>
                  <a:pt x="1185671" y="2137205"/>
                </a:lnTo>
                <a:lnTo>
                  <a:pt x="1185671" y="970288"/>
                </a:lnTo>
                <a:lnTo>
                  <a:pt x="118313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0064" y="3383407"/>
            <a:ext cx="296367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109" y="1991690"/>
            <a:ext cx="89395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jpg"/><Relationship Id="rId5" Type="http://schemas.openxmlformats.org/officeDocument/2006/relationships/image" Target="../media/image3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311" y="1542326"/>
            <a:ext cx="8596630" cy="1522730"/>
            <a:chOff x="972311" y="1542326"/>
            <a:chExt cx="8596630" cy="1522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390" y="1910547"/>
              <a:ext cx="207827" cy="2643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311" y="1542326"/>
              <a:ext cx="751116" cy="1010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711" y="1542326"/>
              <a:ext cx="8444230" cy="10102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7439" y="2054390"/>
              <a:ext cx="5353685" cy="10102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9469" y="1662430"/>
            <a:ext cx="8111490" cy="1086485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622425" marR="5080" indent="-1610360">
              <a:lnSpc>
                <a:spcPts val="4029"/>
              </a:lnSpc>
              <a:spcBef>
                <a:spcPts val="475"/>
              </a:spcBef>
            </a:pPr>
            <a:r>
              <a:rPr dirty="0" spc="-10" b="1">
                <a:latin typeface="Times New Roman"/>
                <a:cs typeface="Times New Roman"/>
              </a:rPr>
              <a:t>e-Fresh:</a:t>
            </a:r>
            <a:r>
              <a:rPr dirty="0" spc="-2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Computer</a:t>
            </a:r>
            <a:r>
              <a:rPr dirty="0" spc="-125" b="1">
                <a:latin typeface="Times New Roman"/>
                <a:cs typeface="Times New Roman"/>
              </a:rPr>
              <a:t> </a:t>
            </a:r>
            <a:r>
              <a:rPr dirty="0" spc="-30" b="1">
                <a:latin typeface="Times New Roman"/>
                <a:cs typeface="Times New Roman"/>
              </a:rPr>
              <a:t>Vision</a:t>
            </a:r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and </a:t>
            </a:r>
            <a:r>
              <a:rPr dirty="0" b="1">
                <a:latin typeface="Times New Roman"/>
                <a:cs typeface="Times New Roman"/>
              </a:rPr>
              <a:t>IOT</a:t>
            </a:r>
            <a:r>
              <a:rPr dirty="0" spc="-7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based </a:t>
            </a:r>
            <a:r>
              <a:rPr dirty="0" spc="-88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system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for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food</a:t>
            </a:r>
            <a:r>
              <a:rPr dirty="0" spc="-1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industry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34183" y="3337902"/>
            <a:ext cx="5634355" cy="4221480"/>
            <a:chOff x="2234183" y="3337902"/>
            <a:chExt cx="5634355" cy="42214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7816" y="3337902"/>
              <a:ext cx="2263660" cy="3994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8191" y="3544773"/>
              <a:ext cx="5502909" cy="9035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4287" y="3998925"/>
              <a:ext cx="5490718" cy="9035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4183" y="4450029"/>
              <a:ext cx="5633974" cy="9035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4007" y="5358333"/>
              <a:ext cx="2354453" cy="9035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0631" y="5812536"/>
              <a:ext cx="1814830" cy="9035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7744" y="5812536"/>
              <a:ext cx="3281045" cy="9035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3255" y="6263640"/>
              <a:ext cx="2192908" cy="9035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2423" y="6717797"/>
              <a:ext cx="3317621" cy="84124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478785" y="3202305"/>
            <a:ext cx="5114925" cy="4140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">
              <a:lnSpc>
                <a:spcPts val="3710"/>
              </a:lnSpc>
              <a:spcBef>
                <a:spcPts val="90"/>
              </a:spcBef>
            </a:pPr>
            <a:r>
              <a:rPr dirty="0" sz="3200" spc="-5">
                <a:latin typeface="Times New Roman"/>
                <a:cs typeface="Times New Roman"/>
              </a:rPr>
              <a:t>Group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No: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579"/>
              </a:lnSpc>
              <a:tabLst>
                <a:tab pos="3327400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Akshata</a:t>
            </a:r>
            <a:r>
              <a:rPr dirty="0" sz="3200" spc="2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Gawas	18104039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565"/>
              </a:lnSpc>
              <a:tabLst>
                <a:tab pos="331787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Krishita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spc="-60" b="1">
                <a:latin typeface="Times New Roman"/>
                <a:cs typeface="Times New Roman"/>
              </a:rPr>
              <a:t>Tolia	</a:t>
            </a:r>
            <a:r>
              <a:rPr dirty="0" sz="3200" b="1">
                <a:latin typeface="Times New Roman"/>
                <a:cs typeface="Times New Roman"/>
              </a:rPr>
              <a:t>18104021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95"/>
              </a:lnSpc>
              <a:tabLst>
                <a:tab pos="3460115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Siddhesh</a:t>
            </a:r>
            <a:r>
              <a:rPr dirty="0" sz="3200" spc="2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Gaikwad	</a:t>
            </a:r>
            <a:r>
              <a:rPr dirty="0" sz="3200" b="1">
                <a:latin typeface="Times New Roman"/>
                <a:cs typeface="Times New Roman"/>
              </a:rPr>
              <a:t>18104069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L="5080">
              <a:lnSpc>
                <a:spcPts val="3710"/>
              </a:lnSpc>
            </a:pPr>
            <a:r>
              <a:rPr dirty="0" sz="3200" spc="-10" b="1">
                <a:latin typeface="Times New Roman"/>
                <a:cs typeface="Times New Roman"/>
              </a:rPr>
              <a:t>Guided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by</a:t>
            </a:r>
            <a:endParaRPr sz="3200">
              <a:latin typeface="Times New Roman"/>
              <a:cs typeface="Times New Roman"/>
            </a:endParaRPr>
          </a:p>
          <a:p>
            <a:pPr algn="ctr" marL="548640" marR="535940">
              <a:lnSpc>
                <a:spcPts val="3550"/>
              </a:lnSpc>
              <a:spcBef>
                <a:spcPts val="225"/>
              </a:spcBef>
            </a:pPr>
            <a:r>
              <a:rPr dirty="0" sz="3200" spc="-15" b="1">
                <a:latin typeface="Times New Roman"/>
                <a:cs typeface="Times New Roman"/>
              </a:rPr>
              <a:t>Prof. </a:t>
            </a:r>
            <a:r>
              <a:rPr dirty="0" sz="3200" spc="-5" b="1">
                <a:latin typeface="Times New Roman"/>
                <a:cs typeface="Times New Roman"/>
              </a:rPr>
              <a:t>Kiran Deshpande </a:t>
            </a:r>
            <a:r>
              <a:rPr dirty="0" sz="3200" spc="-78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Co</a:t>
            </a:r>
            <a:r>
              <a:rPr dirty="0" sz="320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Guide</a:t>
            </a:r>
            <a:endParaRPr sz="3200">
              <a:latin typeface="Times New Roman"/>
              <a:cs typeface="Times New Roman"/>
            </a:endParaRPr>
          </a:p>
          <a:p>
            <a:pPr algn="ctr" marL="3810">
              <a:lnSpc>
                <a:spcPts val="3510"/>
              </a:lnSpc>
            </a:pPr>
            <a:r>
              <a:rPr dirty="0" sz="3200" spc="-15" b="1">
                <a:latin typeface="Times New Roman"/>
                <a:cs typeface="Times New Roman"/>
              </a:rPr>
              <a:t>Prof.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Sonal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Jain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3048"/>
            <a:ext cx="10079735" cy="187147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1743456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 h="0">
                <a:moveTo>
                  <a:pt x="0" y="0"/>
                </a:moveTo>
                <a:lnTo>
                  <a:pt x="10079736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295" y="655358"/>
            <a:ext cx="3250565" cy="678180"/>
            <a:chOff x="463295" y="655358"/>
            <a:chExt cx="3250565" cy="678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23" y="843695"/>
              <a:ext cx="160227" cy="2354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655358"/>
              <a:ext cx="3250565" cy="6780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29" y="729183"/>
            <a:ext cx="30251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8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65" b="1">
                <a:latin typeface="Times New Roman"/>
                <a:cs typeface="Times New Roman"/>
              </a:rPr>
              <a:t>r</a:t>
            </a:r>
            <a:r>
              <a:rPr dirty="0" sz="2400" spc="-1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b="1">
                <a:latin typeface="Times New Roman"/>
                <a:cs typeface="Times New Roman"/>
              </a:rPr>
              <a:t>it</a:t>
            </a:r>
            <a:r>
              <a:rPr dirty="0" sz="2400" spc="-15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ct</a:t>
            </a:r>
            <a:r>
              <a:rPr dirty="0" sz="2400" b="1">
                <a:latin typeface="Times New Roman"/>
                <a:cs typeface="Times New Roman"/>
              </a:rPr>
              <a:t>u</a:t>
            </a:r>
            <a:r>
              <a:rPr dirty="0" sz="2400" spc="-6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1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1367" y="1834895"/>
            <a:ext cx="2642616" cy="35295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6815" y="1834895"/>
            <a:ext cx="2350007" cy="35295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67840"/>
            <a:ext cx="9793605" cy="5773420"/>
            <a:chOff x="0" y="1767840"/>
            <a:chExt cx="9793605" cy="5773420"/>
          </a:xfrm>
        </p:grpSpPr>
        <p:sp>
          <p:nvSpPr>
            <p:cNvPr id="3" name="object 3"/>
            <p:cNvSpPr/>
            <p:nvPr/>
          </p:nvSpPr>
          <p:spPr>
            <a:xfrm>
              <a:off x="0" y="4475130"/>
              <a:ext cx="478790" cy="3065780"/>
            </a:xfrm>
            <a:custGeom>
              <a:avLst/>
              <a:gdLst/>
              <a:ahLst/>
              <a:cxnLst/>
              <a:rect l="l" t="t" r="r" b="b"/>
              <a:pathLst>
                <a:path w="478790" h="3065779">
                  <a:moveTo>
                    <a:pt x="0" y="0"/>
                  </a:moveTo>
                  <a:lnTo>
                    <a:pt x="0" y="3056524"/>
                  </a:lnTo>
                  <a:lnTo>
                    <a:pt x="478536" y="3065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255" y="1767840"/>
              <a:ext cx="9649968" cy="407517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654040" y="0"/>
            <a:ext cx="4425950" cy="7559040"/>
            <a:chOff x="5654040" y="0"/>
            <a:chExt cx="4425950" cy="7559040"/>
          </a:xfrm>
        </p:grpSpPr>
        <p:sp>
          <p:nvSpPr>
            <p:cNvPr id="6" name="object 6"/>
            <p:cNvSpPr/>
            <p:nvPr/>
          </p:nvSpPr>
          <p:spPr>
            <a:xfrm>
              <a:off x="5658612" y="4579620"/>
              <a:ext cx="4417060" cy="2971800"/>
            </a:xfrm>
            <a:custGeom>
              <a:avLst/>
              <a:gdLst/>
              <a:ahLst/>
              <a:cxnLst/>
              <a:rect l="l" t="t" r="r" b="b"/>
              <a:pathLst>
                <a:path w="4417059" h="2971800">
                  <a:moveTo>
                    <a:pt x="0" y="2971799"/>
                  </a:moveTo>
                  <a:lnTo>
                    <a:pt x="4416552" y="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64780" y="1524"/>
              <a:ext cx="1325880" cy="7534909"/>
            </a:xfrm>
            <a:custGeom>
              <a:avLst/>
              <a:gdLst/>
              <a:ahLst/>
              <a:cxnLst/>
              <a:rect l="l" t="t" r="r" b="b"/>
              <a:pathLst>
                <a:path w="1325879" h="7534909">
                  <a:moveTo>
                    <a:pt x="0" y="0"/>
                  </a:moveTo>
                  <a:lnTo>
                    <a:pt x="1325879" y="7534656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98664" y="0"/>
              <a:ext cx="2481580" cy="7546975"/>
            </a:xfrm>
            <a:custGeom>
              <a:avLst/>
              <a:gdLst/>
              <a:ahLst/>
              <a:cxnLst/>
              <a:rect l="l" t="t" r="r" b="b"/>
              <a:pathLst>
                <a:path w="2481579" h="7546975">
                  <a:moveTo>
                    <a:pt x="2215006" y="0"/>
                  </a:moveTo>
                  <a:lnTo>
                    <a:pt x="0" y="7537542"/>
                  </a:lnTo>
                  <a:lnTo>
                    <a:pt x="2481071" y="7546836"/>
                  </a:lnTo>
                  <a:lnTo>
                    <a:pt x="2481071" y="4615749"/>
                  </a:lnTo>
                  <a:lnTo>
                    <a:pt x="2476421" y="2657617"/>
                  </a:lnTo>
                  <a:lnTo>
                    <a:pt x="2475166" y="1995536"/>
                  </a:lnTo>
                  <a:lnTo>
                    <a:pt x="2474528" y="1537170"/>
                  </a:lnTo>
                  <a:lnTo>
                    <a:pt x="2474167" y="1129732"/>
                  </a:lnTo>
                  <a:lnTo>
                    <a:pt x="2474087" y="467643"/>
                  </a:lnTo>
                  <a:lnTo>
                    <a:pt x="2474297" y="162062"/>
                  </a:lnTo>
                  <a:lnTo>
                    <a:pt x="2474467" y="9271"/>
                  </a:lnTo>
                  <a:lnTo>
                    <a:pt x="2215006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44681" y="0"/>
              <a:ext cx="2128520" cy="7534909"/>
            </a:xfrm>
            <a:custGeom>
              <a:avLst/>
              <a:gdLst/>
              <a:ahLst/>
              <a:cxnLst/>
              <a:rect l="l" t="t" r="r" b="b"/>
              <a:pathLst>
                <a:path w="2128520" h="7534909">
                  <a:moveTo>
                    <a:pt x="2128080" y="0"/>
                  </a:moveTo>
                  <a:lnTo>
                    <a:pt x="0" y="0"/>
                  </a:lnTo>
                  <a:lnTo>
                    <a:pt x="1313237" y="7534656"/>
                  </a:lnTo>
                  <a:lnTo>
                    <a:pt x="2128069" y="7534656"/>
                  </a:lnTo>
                  <a:lnTo>
                    <a:pt x="212808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18248" y="4315967"/>
              <a:ext cx="2752725" cy="3215640"/>
            </a:xfrm>
            <a:custGeom>
              <a:avLst/>
              <a:gdLst/>
              <a:ahLst/>
              <a:cxnLst/>
              <a:rect l="l" t="t" r="r" b="b"/>
              <a:pathLst>
                <a:path w="2752725" h="3215640">
                  <a:moveTo>
                    <a:pt x="2745231" y="0"/>
                  </a:moveTo>
                  <a:lnTo>
                    <a:pt x="0" y="3215638"/>
                  </a:lnTo>
                  <a:lnTo>
                    <a:pt x="2752344" y="3215638"/>
                  </a:lnTo>
                  <a:lnTo>
                    <a:pt x="274523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29145" y="0"/>
              <a:ext cx="2345055" cy="7534909"/>
            </a:xfrm>
            <a:custGeom>
              <a:avLst/>
              <a:gdLst/>
              <a:ahLst/>
              <a:cxnLst/>
              <a:rect l="l" t="t" r="r" b="b"/>
              <a:pathLst>
                <a:path w="2345054" h="7534909">
                  <a:moveTo>
                    <a:pt x="2344495" y="0"/>
                  </a:moveTo>
                  <a:lnTo>
                    <a:pt x="0" y="0"/>
                  </a:lnTo>
                  <a:lnTo>
                    <a:pt x="2031059" y="7534656"/>
                  </a:lnTo>
                  <a:lnTo>
                    <a:pt x="2344495" y="7525353"/>
                  </a:lnTo>
                  <a:lnTo>
                    <a:pt x="2344495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7048" y="0"/>
              <a:ext cx="927100" cy="7534909"/>
            </a:xfrm>
            <a:custGeom>
              <a:avLst/>
              <a:gdLst/>
              <a:ahLst/>
              <a:cxnLst/>
              <a:rect l="l" t="t" r="r" b="b"/>
              <a:pathLst>
                <a:path w="927100" h="7534909">
                  <a:moveTo>
                    <a:pt x="920503" y="0"/>
                  </a:moveTo>
                  <a:lnTo>
                    <a:pt x="730633" y="0"/>
                  </a:lnTo>
                  <a:lnTo>
                    <a:pt x="0" y="7534656"/>
                  </a:lnTo>
                  <a:lnTo>
                    <a:pt x="926592" y="7534656"/>
                  </a:lnTo>
                  <a:lnTo>
                    <a:pt x="9205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25779" y="0"/>
              <a:ext cx="1154430" cy="7534909"/>
            </a:xfrm>
            <a:custGeom>
              <a:avLst/>
              <a:gdLst/>
              <a:ahLst/>
              <a:cxnLst/>
              <a:rect l="l" t="t" r="r" b="b"/>
              <a:pathLst>
                <a:path w="1154429" h="7534909">
                  <a:moveTo>
                    <a:pt x="1141374" y="0"/>
                  </a:moveTo>
                  <a:lnTo>
                    <a:pt x="0" y="0"/>
                  </a:lnTo>
                  <a:lnTo>
                    <a:pt x="1017812" y="7534656"/>
                  </a:lnTo>
                  <a:lnTo>
                    <a:pt x="1153956" y="7534656"/>
                  </a:lnTo>
                  <a:lnTo>
                    <a:pt x="1153956" y="5219618"/>
                  </a:lnTo>
                  <a:lnTo>
                    <a:pt x="1150779" y="4243449"/>
                  </a:lnTo>
                  <a:lnTo>
                    <a:pt x="1145467" y="2725432"/>
                  </a:lnTo>
                  <a:lnTo>
                    <a:pt x="1143790" y="2168719"/>
                  </a:lnTo>
                  <a:lnTo>
                    <a:pt x="1142653" y="1713135"/>
                  </a:lnTo>
                  <a:lnTo>
                    <a:pt x="1141957" y="1358718"/>
                  </a:lnTo>
                  <a:lnTo>
                    <a:pt x="1141517" y="1054871"/>
                  </a:lnTo>
                  <a:lnTo>
                    <a:pt x="1141241" y="750960"/>
                  </a:lnTo>
                  <a:lnTo>
                    <a:pt x="1141192" y="244280"/>
                  </a:lnTo>
                  <a:lnTo>
                    <a:pt x="1141374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894064" y="5388864"/>
              <a:ext cx="1186180" cy="2143125"/>
            </a:xfrm>
            <a:custGeom>
              <a:avLst/>
              <a:gdLst/>
              <a:ahLst/>
              <a:cxnLst/>
              <a:rect l="l" t="t" r="r" b="b"/>
              <a:pathLst>
                <a:path w="1186179" h="2143125">
                  <a:moveTo>
                    <a:pt x="1183131" y="0"/>
                  </a:moveTo>
                  <a:lnTo>
                    <a:pt x="0" y="2142744"/>
                  </a:lnTo>
                  <a:lnTo>
                    <a:pt x="1185671" y="2137205"/>
                  </a:lnTo>
                  <a:lnTo>
                    <a:pt x="1185671" y="970288"/>
                  </a:lnTo>
                  <a:lnTo>
                    <a:pt x="118313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277874" y="5870524"/>
            <a:ext cx="94996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10">
                <a:latin typeface="Times New Roman"/>
                <a:cs typeface="Times New Roman"/>
              </a:rPr>
              <a:t>B</a:t>
            </a:r>
            <a:r>
              <a:rPr dirty="0" sz="2200" spc="5">
                <a:latin typeface="Times New Roman"/>
                <a:cs typeface="Times New Roman"/>
              </a:rPr>
              <a:t>l</a:t>
            </a:r>
            <a:r>
              <a:rPr dirty="0" sz="2200" spc="5">
                <a:latin typeface="Times New Roman"/>
                <a:cs typeface="Times New Roman"/>
              </a:rPr>
              <a:t>ock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8139" y="5870524"/>
            <a:ext cx="94996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>
                <a:latin typeface="Times New Roman"/>
                <a:cs typeface="Times New Roman"/>
              </a:rPr>
              <a:t>Block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1430" y="5870524"/>
            <a:ext cx="94996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>
                <a:latin typeface="Times New Roman"/>
                <a:cs typeface="Times New Roman"/>
              </a:rPr>
              <a:t>Block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09117" y="587121"/>
            <a:ext cx="1939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9.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InceptionV3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19" y="495046"/>
            <a:ext cx="33343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10.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Demonstration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709269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648" y="843695"/>
            <a:ext cx="4442115" cy="2354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729183"/>
            <a:ext cx="44615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Parameters</a:t>
            </a:r>
            <a:r>
              <a:rPr dirty="0" sz="2400" spc="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461" y="2127552"/>
            <a:ext cx="1830705" cy="247205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300"/>
              </a:spcBef>
              <a:buSzPct val="43181"/>
              <a:buFont typeface="Wingdings"/>
              <a:buChar char=""/>
              <a:tabLst>
                <a:tab pos="229235" algn="l"/>
              </a:tabLst>
            </a:pPr>
            <a:r>
              <a:rPr dirty="0" sz="2200">
                <a:latin typeface="Times New Roman"/>
                <a:cs typeface="Times New Roman"/>
              </a:rPr>
              <a:t>Colour</a:t>
            </a:r>
            <a:endParaRPr sz="22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205"/>
              </a:spcBef>
              <a:buSzPct val="43181"/>
              <a:buFont typeface="Wingdings"/>
              <a:buChar char=""/>
              <a:tabLst>
                <a:tab pos="229235" algn="l"/>
              </a:tabLst>
            </a:pPr>
            <a:r>
              <a:rPr dirty="0" sz="2200" spc="-5">
                <a:latin typeface="Times New Roman"/>
                <a:cs typeface="Times New Roman"/>
              </a:rPr>
              <a:t>Size</a:t>
            </a:r>
            <a:endParaRPr sz="22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225"/>
              </a:spcBef>
              <a:buSzPct val="43181"/>
              <a:buFont typeface="Wingdings"/>
              <a:buChar char=""/>
              <a:tabLst>
                <a:tab pos="229235" algn="l"/>
              </a:tabLst>
            </a:pPr>
            <a:r>
              <a:rPr dirty="0" sz="2200">
                <a:latin typeface="Times New Roman"/>
                <a:cs typeface="Times New Roman"/>
              </a:rPr>
              <a:t>Ethanol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level</a:t>
            </a:r>
            <a:endParaRPr sz="22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225"/>
              </a:spcBef>
              <a:buSzPct val="43181"/>
              <a:buFont typeface="Wingdings"/>
              <a:buChar char=""/>
              <a:tabLst>
                <a:tab pos="229235" algn="l"/>
              </a:tabLst>
            </a:pPr>
            <a:r>
              <a:rPr dirty="0" sz="2200" spc="5">
                <a:latin typeface="Times New Roman"/>
                <a:cs typeface="Times New Roman"/>
              </a:rPr>
              <a:t>Me</a:t>
            </a:r>
            <a:r>
              <a:rPr dirty="0" sz="2200" spc="10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hane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l</a:t>
            </a:r>
            <a:r>
              <a:rPr dirty="0" sz="2200">
                <a:latin typeface="Times New Roman"/>
                <a:cs typeface="Times New Roman"/>
              </a:rPr>
              <a:t>e</a:t>
            </a:r>
            <a:r>
              <a:rPr dirty="0" sz="2200" spc="-20">
                <a:latin typeface="Times New Roman"/>
                <a:cs typeface="Times New Roman"/>
              </a:rPr>
              <a:t>v</a:t>
            </a:r>
            <a:r>
              <a:rPr dirty="0" sz="2200">
                <a:latin typeface="Times New Roman"/>
                <a:cs typeface="Times New Roman"/>
              </a:rPr>
              <a:t>el</a:t>
            </a:r>
            <a:endParaRPr sz="22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200"/>
              </a:spcBef>
              <a:buSzPct val="43181"/>
              <a:buFont typeface="Wingdings"/>
              <a:buChar char=""/>
              <a:tabLst>
                <a:tab pos="229235" algn="l"/>
              </a:tabLst>
            </a:pPr>
            <a:r>
              <a:rPr dirty="0" sz="2200" spc="-35">
                <a:latin typeface="Times New Roman"/>
                <a:cs typeface="Times New Roman"/>
              </a:rPr>
              <a:t>Vendor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5008" y="655358"/>
            <a:ext cx="3683635" cy="678180"/>
            <a:chOff x="445008" y="655358"/>
            <a:chExt cx="3683635" cy="678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460" y="843695"/>
              <a:ext cx="132086" cy="2260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8" y="655358"/>
              <a:ext cx="556082" cy="6780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8" y="655358"/>
              <a:ext cx="3530854" cy="6780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0829" y="729183"/>
            <a:ext cx="343725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1">
                <a:latin typeface="Times New Roman"/>
                <a:cs typeface="Times New Roman"/>
              </a:rPr>
              <a:t>11.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Implementation</a:t>
            </a:r>
            <a:r>
              <a:rPr dirty="0" sz="2400" spc="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461" y="2127552"/>
            <a:ext cx="8170545" cy="18040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300"/>
              </a:spcBef>
              <a:buSzPct val="43181"/>
              <a:buFont typeface="Wingdings"/>
              <a:buChar char=""/>
              <a:tabLst>
                <a:tab pos="229235" algn="l"/>
              </a:tabLst>
            </a:pPr>
            <a:r>
              <a:rPr dirty="0" sz="2200">
                <a:latin typeface="Times New Roman"/>
                <a:cs typeface="Times New Roman"/>
              </a:rPr>
              <a:t>Successfully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implemented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CNN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model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Inception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V3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architecture.</a:t>
            </a:r>
            <a:endParaRPr sz="22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205"/>
              </a:spcBef>
              <a:buSzPct val="43181"/>
              <a:buFont typeface="Wingdings"/>
              <a:buChar char=""/>
              <a:tabLst>
                <a:tab pos="229235" algn="l"/>
              </a:tabLst>
            </a:pPr>
            <a:r>
              <a:rPr dirty="0" sz="2200">
                <a:latin typeface="Times New Roman"/>
                <a:cs typeface="Times New Roman"/>
              </a:rPr>
              <a:t>Achieved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accuracy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98.5%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28600" marR="5715" indent="-216535">
              <a:lnSpc>
                <a:spcPts val="2450"/>
              </a:lnSpc>
              <a:spcBef>
                <a:spcPts val="1465"/>
              </a:spcBef>
              <a:buSzPct val="43181"/>
              <a:buFont typeface="Wingdings"/>
              <a:buChar char=""/>
              <a:tabLst>
                <a:tab pos="229235" algn="l"/>
              </a:tabLst>
            </a:pPr>
            <a:r>
              <a:rPr dirty="0" sz="2200">
                <a:latin typeface="Times New Roman"/>
                <a:cs typeface="Times New Roman"/>
              </a:rPr>
              <a:t>Finalized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architecture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required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but</a:t>
            </a:r>
            <a:r>
              <a:rPr dirty="0" sz="2200" spc="-10">
                <a:latin typeface="Times New Roman"/>
                <a:cs typeface="Times New Roman"/>
              </a:rPr>
              <a:t> might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need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some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changes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,since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we </a:t>
            </a:r>
            <a:r>
              <a:rPr dirty="0" sz="2200">
                <a:latin typeface="Times New Roman"/>
                <a:cs typeface="Times New Roman"/>
              </a:rPr>
              <a:t>are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testing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phase.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295" y="655358"/>
            <a:ext cx="6109970" cy="678180"/>
            <a:chOff x="463295" y="655358"/>
            <a:chExt cx="6109970" cy="678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248" y="843695"/>
              <a:ext cx="141376" cy="2260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655358"/>
              <a:ext cx="556082" cy="6780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95" y="655358"/>
              <a:ext cx="556082" cy="6780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336" y="685749"/>
              <a:ext cx="5789421" cy="6261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0829" y="729183"/>
            <a:ext cx="58966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12.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200" spc="5" b="1">
                <a:latin typeface="Times New Roman"/>
                <a:cs typeface="Times New Roman"/>
              </a:rPr>
              <a:t>Status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of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 spc="5" b="1">
                <a:latin typeface="Times New Roman"/>
                <a:cs typeface="Times New Roman"/>
              </a:rPr>
              <a:t>Paper</a:t>
            </a:r>
            <a:r>
              <a:rPr dirty="0" sz="2200" spc="-80" b="1">
                <a:latin typeface="Times New Roman"/>
                <a:cs typeface="Times New Roman"/>
              </a:rPr>
              <a:t> </a:t>
            </a:r>
            <a:r>
              <a:rPr dirty="0" sz="2200" spc="5" b="1">
                <a:latin typeface="Times New Roman"/>
                <a:cs typeface="Times New Roman"/>
              </a:rPr>
              <a:t>Draft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spc="5" b="1">
                <a:latin typeface="Times New Roman"/>
                <a:cs typeface="Times New Roman"/>
              </a:rPr>
              <a:t>&amp;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spc="-20" b="1">
                <a:latin typeface="Times New Roman"/>
                <a:cs typeface="Times New Roman"/>
              </a:rPr>
              <a:t>Targeted</a:t>
            </a:r>
            <a:r>
              <a:rPr dirty="0" sz="2200" spc="-8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Conference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109" y="1991690"/>
            <a:ext cx="7110730" cy="2768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ts val="2545"/>
              </a:lnSpc>
              <a:spcBef>
                <a:spcPts val="110"/>
              </a:spcBef>
            </a:pPr>
            <a:r>
              <a:rPr dirty="0" sz="2200" spc="5" b="1">
                <a:latin typeface="Times New Roman"/>
                <a:cs typeface="Times New Roman"/>
              </a:rPr>
              <a:t>Status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of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pape</a:t>
            </a:r>
            <a:r>
              <a:rPr dirty="0" sz="2200">
                <a:latin typeface="Times New Roman"/>
                <a:cs typeface="Times New Roman"/>
              </a:rPr>
              <a:t>r: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Completed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writing</a:t>
            </a:r>
            <a:r>
              <a:rPr dirty="0" sz="2200" spc="-1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Abstract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Introduction.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ts val="2545"/>
              </a:lnSpc>
            </a:pPr>
            <a:r>
              <a:rPr dirty="0" sz="2200">
                <a:latin typeface="Times New Roman"/>
                <a:cs typeface="Times New Roman"/>
              </a:rPr>
              <a:t>Listed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all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necessary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keywords.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25"/>
              </a:spcBef>
            </a:pPr>
            <a:r>
              <a:rPr dirty="0" sz="2200" spc="-20" b="1">
                <a:latin typeface="Times New Roman"/>
                <a:cs typeface="Times New Roman"/>
              </a:rPr>
              <a:t>Targeted</a:t>
            </a:r>
            <a:r>
              <a:rPr dirty="0" sz="2200" spc="-8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Conference</a:t>
            </a:r>
            <a:r>
              <a:rPr dirty="0" sz="220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132080" indent="-94615">
              <a:lnSpc>
                <a:spcPts val="2555"/>
              </a:lnSpc>
              <a:spcBef>
                <a:spcPts val="1200"/>
              </a:spcBef>
              <a:buSzPct val="38636"/>
              <a:buFont typeface="Wingdings"/>
              <a:buChar char=""/>
              <a:tabLst>
                <a:tab pos="132715" algn="l"/>
              </a:tabLst>
            </a:pPr>
            <a:r>
              <a:rPr dirty="0" sz="2200" spc="-10">
                <a:latin typeface="Times New Roman"/>
                <a:cs typeface="Times New Roman"/>
              </a:rPr>
              <a:t>IEEE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2021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Conference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1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Advances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Computing,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ts val="2555"/>
              </a:lnSpc>
            </a:pPr>
            <a:r>
              <a:rPr dirty="0" sz="2200" spc="-5">
                <a:latin typeface="Times New Roman"/>
                <a:cs typeface="Times New Roman"/>
              </a:rPr>
              <a:t>Communication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Control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-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(20</a:t>
            </a:r>
            <a:r>
              <a:rPr dirty="0" baseline="26819" sz="2175">
                <a:latin typeface="Times New Roman"/>
                <a:cs typeface="Times New Roman"/>
              </a:rPr>
              <a:t>th</a:t>
            </a:r>
            <a:r>
              <a:rPr dirty="0" baseline="26819" sz="2175" spc="2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September)</a:t>
            </a:r>
            <a:endParaRPr sz="2200">
              <a:latin typeface="Times New Roman"/>
              <a:cs typeface="Times New Roman"/>
            </a:endParaRPr>
          </a:p>
          <a:p>
            <a:pPr marL="132080" indent="-94615">
              <a:lnSpc>
                <a:spcPts val="2555"/>
              </a:lnSpc>
              <a:spcBef>
                <a:spcPts val="1205"/>
              </a:spcBef>
              <a:buSzPct val="38636"/>
              <a:buFont typeface="Wingdings"/>
              <a:buChar char=""/>
              <a:tabLst>
                <a:tab pos="132715" algn="l"/>
              </a:tabLst>
            </a:pPr>
            <a:r>
              <a:rPr dirty="0" sz="2200">
                <a:latin typeface="Times New Roman"/>
                <a:cs typeface="Times New Roman"/>
              </a:rPr>
              <a:t>International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Conference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Big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Machine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ts val="2555"/>
              </a:lnSpc>
            </a:pPr>
            <a:r>
              <a:rPr dirty="0" sz="2200">
                <a:latin typeface="Times New Roman"/>
                <a:cs typeface="Times New Roman"/>
              </a:rPr>
              <a:t>Applications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- </a:t>
            </a:r>
            <a:r>
              <a:rPr dirty="0" sz="2200" spc="5">
                <a:latin typeface="Times New Roman"/>
                <a:cs typeface="Times New Roman"/>
              </a:rPr>
              <a:t>(25</a:t>
            </a:r>
            <a:r>
              <a:rPr dirty="0" baseline="26819" sz="2175" spc="7">
                <a:latin typeface="Times New Roman"/>
                <a:cs typeface="Times New Roman"/>
              </a:rPr>
              <a:t>th</a:t>
            </a:r>
            <a:r>
              <a:rPr dirty="0" baseline="26819" sz="2175" spc="25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September)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100"/>
              </a:spcBef>
            </a:pPr>
            <a:r>
              <a:rPr dirty="0"/>
              <a:t>Th</a:t>
            </a:r>
            <a:r>
              <a:rPr dirty="0" spc="10"/>
              <a:t>a</a:t>
            </a:r>
            <a:r>
              <a:rPr dirty="0"/>
              <a:t>nk</a:t>
            </a:r>
            <a:r>
              <a:rPr dirty="0" spc="-155"/>
              <a:t> </a:t>
            </a:r>
            <a:r>
              <a:rPr dirty="0" spc="-375"/>
              <a:t>Y</a:t>
            </a:r>
            <a:r>
              <a:rPr dirty="0"/>
              <a:t>ou</a:t>
            </a:r>
            <a:r>
              <a:rPr dirty="0" spc="5"/>
              <a:t>...</a:t>
            </a:r>
            <a:r>
              <a:rPr dirty="0"/>
              <a:t>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3729" y="469468"/>
            <a:ext cx="11925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10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10" b="1">
                <a:latin typeface="Times New Roman"/>
                <a:cs typeface="Times New Roman"/>
              </a:rPr>
              <a:t>te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10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653" y="1510741"/>
            <a:ext cx="5374640" cy="443484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1325"/>
              </a:spcBef>
              <a:buSzPct val="43181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Introduction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25"/>
              </a:spcBef>
              <a:buSzPct val="43181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Objectives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25"/>
              </a:spcBef>
              <a:buSzPct val="43181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dirty="0" sz="2200" spc="5">
                <a:latin typeface="Times New Roman"/>
                <a:cs typeface="Times New Roman"/>
              </a:rPr>
              <a:t>Problem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Definition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00"/>
              </a:spcBef>
              <a:buSzPct val="43181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dirty="0" sz="2200" spc="-10">
                <a:latin typeface="Times New Roman"/>
                <a:cs typeface="Times New Roman"/>
              </a:rPr>
              <a:t>Technological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25"/>
              </a:spcBef>
              <a:buSzPct val="43181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dirty="0" sz="2200" spc="-5">
                <a:latin typeface="Times New Roman"/>
                <a:cs typeface="Times New Roman"/>
              </a:rPr>
              <a:t>Review Suggestions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(Given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Last</a:t>
            </a:r>
            <a:r>
              <a:rPr dirty="0" sz="2200" spc="-5">
                <a:latin typeface="Times New Roman"/>
                <a:cs typeface="Times New Roman"/>
              </a:rPr>
              <a:t> meeting)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25"/>
              </a:spcBef>
              <a:buSzPct val="43181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Proposed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Architecture/Working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05"/>
              </a:spcBef>
              <a:buSzPct val="43181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Prototype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Design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Demonstration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25"/>
              </a:spcBef>
              <a:buSzPct val="43181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dirty="0" sz="2200" spc="-5">
                <a:latin typeface="Times New Roman"/>
                <a:cs typeface="Times New Roman"/>
              </a:rPr>
              <a:t>Implementation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Status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00"/>
              </a:spcBef>
              <a:buSzPct val="43181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Status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Paper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Draft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&amp;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Targeted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Conference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727" y="843695"/>
            <a:ext cx="1955425" cy="2354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729183"/>
            <a:ext cx="198373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1.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461" y="1552751"/>
            <a:ext cx="7992745" cy="512445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just" marL="341630" indent="-32956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2200" spc="5">
                <a:latin typeface="Times New Roman"/>
                <a:cs typeface="Times New Roman"/>
              </a:rPr>
              <a:t>Problem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Identified:</a:t>
            </a:r>
            <a:endParaRPr sz="2200">
              <a:latin typeface="Times New Roman"/>
              <a:cs typeface="Times New Roman"/>
            </a:endParaRPr>
          </a:p>
          <a:p>
            <a:pPr algn="just" marL="341630" marR="5080" indent="-119380">
              <a:lnSpc>
                <a:spcPct val="93100"/>
              </a:lnSpc>
              <a:spcBef>
                <a:spcPts val="1385"/>
              </a:spcBef>
            </a:pPr>
            <a:r>
              <a:rPr dirty="0" sz="2200" spc="-5">
                <a:latin typeface="Times New Roman"/>
                <a:cs typeface="Times New Roman"/>
              </a:rPr>
              <a:t>Detection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defected fruits </a:t>
            </a:r>
            <a:r>
              <a:rPr dirty="0" sz="2200">
                <a:latin typeface="Times New Roman"/>
                <a:cs typeface="Times New Roman"/>
              </a:rPr>
              <a:t>and </a:t>
            </a:r>
            <a:r>
              <a:rPr dirty="0" sz="2200" spc="-5">
                <a:latin typeface="Times New Roman"/>
                <a:cs typeface="Times New Roman"/>
              </a:rPr>
              <a:t>the classification </a:t>
            </a:r>
            <a:r>
              <a:rPr dirty="0" sz="2200" spc="-10">
                <a:latin typeface="Times New Roman"/>
                <a:cs typeface="Times New Roman"/>
              </a:rPr>
              <a:t>of </a:t>
            </a:r>
            <a:r>
              <a:rPr dirty="0" sz="2200" spc="5">
                <a:latin typeface="Times New Roman"/>
                <a:cs typeface="Times New Roman"/>
              </a:rPr>
              <a:t>fresh </a:t>
            </a:r>
            <a:r>
              <a:rPr dirty="0" sz="2200">
                <a:latin typeface="Times New Roman"/>
                <a:cs typeface="Times New Roman"/>
              </a:rPr>
              <a:t>and </a:t>
            </a:r>
            <a:r>
              <a:rPr dirty="0" sz="2200" spc="-5">
                <a:latin typeface="Times New Roman"/>
                <a:cs typeface="Times New Roman"/>
              </a:rPr>
              <a:t>rotten </a:t>
            </a:r>
            <a:r>
              <a:rPr dirty="0" sz="2200">
                <a:latin typeface="Times New Roman"/>
                <a:cs typeface="Times New Roman"/>
              </a:rPr>
              <a:t> fruits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represent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of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major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challenges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  the  </a:t>
            </a:r>
            <a:r>
              <a:rPr dirty="0" sz="2200" spc="-5">
                <a:latin typeface="Times New Roman"/>
                <a:cs typeface="Times New Roman"/>
              </a:rPr>
              <a:t>agricultural </a:t>
            </a:r>
            <a:r>
              <a:rPr dirty="0" sz="2200">
                <a:latin typeface="Times New Roman"/>
                <a:cs typeface="Times New Roman"/>
              </a:rPr>
              <a:t> fields.</a:t>
            </a:r>
            <a:r>
              <a:rPr dirty="0" sz="2200" spc="29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Rotten</a:t>
            </a:r>
            <a:r>
              <a:rPr dirty="0" sz="2200" spc="3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fruits</a:t>
            </a:r>
            <a:r>
              <a:rPr dirty="0" sz="2200" spc="30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may</a:t>
            </a:r>
            <a:r>
              <a:rPr dirty="0" sz="2200" spc="27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cause</a:t>
            </a:r>
            <a:r>
              <a:rPr dirty="0" sz="2200" spc="3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damage</a:t>
            </a:r>
            <a:r>
              <a:rPr dirty="0" sz="2200" spc="29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to</a:t>
            </a:r>
            <a:r>
              <a:rPr dirty="0" sz="2200" spc="2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3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other</a:t>
            </a:r>
            <a:r>
              <a:rPr dirty="0" sz="2200" spc="3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fresh</a:t>
            </a:r>
            <a:r>
              <a:rPr dirty="0" sz="2200" spc="29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fruits</a:t>
            </a:r>
            <a:r>
              <a:rPr dirty="0" sz="2200" spc="30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if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not </a:t>
            </a:r>
            <a:r>
              <a:rPr dirty="0" sz="2200" spc="-5">
                <a:latin typeface="Times New Roman"/>
                <a:cs typeface="Times New Roman"/>
              </a:rPr>
              <a:t>classified </a:t>
            </a:r>
            <a:r>
              <a:rPr dirty="0" sz="2200" spc="-20">
                <a:latin typeface="Times New Roman"/>
                <a:cs typeface="Times New Roman"/>
              </a:rPr>
              <a:t>properly. </a:t>
            </a:r>
            <a:r>
              <a:rPr dirty="0" sz="2200" spc="-10">
                <a:latin typeface="Times New Roman"/>
                <a:cs typeface="Times New Roman"/>
              </a:rPr>
              <a:t>Traditionally </a:t>
            </a:r>
            <a:r>
              <a:rPr dirty="0" sz="2200" spc="5">
                <a:latin typeface="Times New Roman"/>
                <a:cs typeface="Times New Roman"/>
              </a:rPr>
              <a:t>this </a:t>
            </a:r>
            <a:r>
              <a:rPr dirty="0" sz="2200" spc="-5">
                <a:latin typeface="Times New Roman"/>
                <a:cs typeface="Times New Roman"/>
              </a:rPr>
              <a:t>classification </a:t>
            </a:r>
            <a:r>
              <a:rPr dirty="0" sz="2200" spc="5">
                <a:latin typeface="Times New Roman"/>
                <a:cs typeface="Times New Roman"/>
              </a:rPr>
              <a:t>is </a:t>
            </a:r>
            <a:r>
              <a:rPr dirty="0" sz="2200" spc="-5">
                <a:latin typeface="Times New Roman"/>
                <a:cs typeface="Times New Roman"/>
              </a:rPr>
              <a:t>done </a:t>
            </a:r>
            <a:r>
              <a:rPr dirty="0" sz="2200">
                <a:latin typeface="Times New Roman"/>
                <a:cs typeface="Times New Roman"/>
              </a:rPr>
              <a:t>by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men,</a:t>
            </a:r>
            <a:r>
              <a:rPr dirty="0" sz="2200">
                <a:latin typeface="Times New Roman"/>
                <a:cs typeface="Times New Roman"/>
              </a:rPr>
              <a:t> which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was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labour-intensive,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time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taking,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efficient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procedure.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Thus, </a:t>
            </a:r>
            <a:r>
              <a:rPr dirty="0" sz="2200" spc="-5">
                <a:latin typeface="Times New Roman"/>
                <a:cs typeface="Times New Roman"/>
              </a:rPr>
              <a:t>factories </a:t>
            </a:r>
            <a:r>
              <a:rPr dirty="0" sz="2200">
                <a:latin typeface="Times New Roman"/>
                <a:cs typeface="Times New Roman"/>
              </a:rPr>
              <a:t>need </a:t>
            </a:r>
            <a:r>
              <a:rPr dirty="0" sz="2200" spc="-5">
                <a:latin typeface="Times New Roman"/>
                <a:cs typeface="Times New Roman"/>
              </a:rPr>
              <a:t>human intervention for segregation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fruits</a:t>
            </a:r>
            <a:endParaRPr sz="2200">
              <a:latin typeface="Times New Roman"/>
              <a:cs typeface="Times New Roman"/>
            </a:endParaRPr>
          </a:p>
          <a:p>
            <a:pPr algn="just" marL="341630" indent="-32956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2200" spc="5">
                <a:latin typeface="Times New Roman"/>
                <a:cs typeface="Times New Roman"/>
              </a:rPr>
              <a:t>Solution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Proposed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algn="just" marL="341630" marR="5715" indent="20955">
              <a:lnSpc>
                <a:spcPct val="94800"/>
              </a:lnSpc>
              <a:spcBef>
                <a:spcPts val="1345"/>
              </a:spcBef>
            </a:pPr>
            <a:r>
              <a:rPr dirty="0" sz="2200" spc="-5">
                <a:latin typeface="Times New Roman"/>
                <a:cs typeface="Times New Roman"/>
              </a:rPr>
              <a:t>Hence, we </a:t>
            </a:r>
            <a:r>
              <a:rPr dirty="0" sz="2200">
                <a:latin typeface="Times New Roman"/>
                <a:cs typeface="Times New Roman"/>
              </a:rPr>
              <a:t>need an </a:t>
            </a:r>
            <a:r>
              <a:rPr dirty="0" sz="2200" spc="-5">
                <a:latin typeface="Times New Roman"/>
                <a:cs typeface="Times New Roman"/>
              </a:rPr>
              <a:t>automated </a:t>
            </a:r>
            <a:r>
              <a:rPr dirty="0" sz="2200">
                <a:latin typeface="Times New Roman"/>
                <a:cs typeface="Times New Roman"/>
              </a:rPr>
              <a:t>system which can reduce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 spc="-10">
                <a:latin typeface="Times New Roman"/>
                <a:cs typeface="Times New Roman"/>
              </a:rPr>
              <a:t>efforts 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3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humans</a:t>
            </a:r>
            <a:r>
              <a:rPr dirty="0" sz="2200" spc="2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28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time</a:t>
            </a:r>
            <a:r>
              <a:rPr dirty="0" sz="2200" spc="3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2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production.</a:t>
            </a:r>
            <a:r>
              <a:rPr dirty="0" sz="2200" spc="2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Our</a:t>
            </a:r>
            <a:r>
              <a:rPr dirty="0" sz="2200" spc="28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</a:t>
            </a:r>
            <a:r>
              <a:rPr dirty="0" sz="2200" spc="2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28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automatically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 </a:t>
            </a:r>
            <a:r>
              <a:rPr dirty="0" sz="2200" spc="-5">
                <a:latin typeface="Times New Roman"/>
                <a:cs typeface="Times New Roman"/>
              </a:rPr>
              <a:t>that </a:t>
            </a:r>
            <a:r>
              <a:rPr dirty="0" sz="2200">
                <a:latin typeface="Times New Roman"/>
                <a:cs typeface="Times New Roman"/>
              </a:rPr>
              <a:t>with help </a:t>
            </a:r>
            <a:r>
              <a:rPr dirty="0" sz="2200" spc="-15">
                <a:latin typeface="Times New Roman"/>
                <a:cs typeface="Times New Roman"/>
              </a:rPr>
              <a:t>of </a:t>
            </a:r>
            <a:r>
              <a:rPr dirty="0" sz="2200">
                <a:latin typeface="Times New Roman"/>
                <a:cs typeface="Times New Roman"/>
              </a:rPr>
              <a:t>CNN </a:t>
            </a:r>
            <a:r>
              <a:rPr dirty="0" sz="2200" spc="-5">
                <a:latin typeface="Times New Roman"/>
                <a:cs typeface="Times New Roman"/>
              </a:rPr>
              <a:t>classification Algorithm. </a:t>
            </a:r>
            <a:r>
              <a:rPr dirty="0" sz="2200" spc="1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proposed </a:t>
            </a:r>
            <a:r>
              <a:rPr dirty="0" sz="2200">
                <a:latin typeface="Times New Roman"/>
                <a:cs typeface="Times New Roman"/>
              </a:rPr>
              <a:t> idea </a:t>
            </a:r>
            <a:r>
              <a:rPr dirty="0" sz="2200" spc="-10">
                <a:latin typeface="Times New Roman"/>
                <a:cs typeface="Times New Roman"/>
              </a:rPr>
              <a:t>will </a:t>
            </a:r>
            <a:r>
              <a:rPr dirty="0" sz="2200" spc="-5">
                <a:latin typeface="Times New Roman"/>
                <a:cs typeface="Times New Roman"/>
              </a:rPr>
              <a:t>create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segregation model </a:t>
            </a:r>
            <a:r>
              <a:rPr dirty="0" sz="2200">
                <a:latin typeface="Times New Roman"/>
                <a:cs typeface="Times New Roman"/>
              </a:rPr>
              <a:t>which </a:t>
            </a:r>
            <a:r>
              <a:rPr dirty="0" sz="2200" spc="-5">
                <a:latin typeface="Times New Roman"/>
                <a:cs typeface="Times New Roman"/>
              </a:rPr>
              <a:t>would </a:t>
            </a:r>
            <a:r>
              <a:rPr dirty="0" sz="2200" spc="-10">
                <a:latin typeface="Times New Roman"/>
                <a:cs typeface="Times New Roman"/>
              </a:rPr>
              <a:t>need </a:t>
            </a:r>
            <a:r>
              <a:rPr dirty="0" sz="2200">
                <a:latin typeface="Times New Roman"/>
                <a:cs typeface="Times New Roman"/>
              </a:rPr>
              <a:t>no </a:t>
            </a:r>
            <a:r>
              <a:rPr dirty="0" sz="2200" spc="-5">
                <a:latin typeface="Times New Roman"/>
                <a:cs typeface="Times New Roman"/>
              </a:rPr>
              <a:t>human </a:t>
            </a:r>
            <a:r>
              <a:rPr dirty="0" sz="2200">
                <a:latin typeface="Times New Roman"/>
                <a:cs typeface="Times New Roman"/>
              </a:rPr>
              <a:t> intervention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for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classifying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segregating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fruits.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68" y="843695"/>
            <a:ext cx="1678739" cy="2919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729183"/>
            <a:ext cx="16992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2.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461" y="1592374"/>
            <a:ext cx="8018780" cy="394144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300"/>
              </a:spcBef>
              <a:buSzPct val="95454"/>
              <a:buFont typeface="Symbol"/>
              <a:buChar char=""/>
              <a:tabLst>
                <a:tab pos="144145" algn="l"/>
              </a:tabLst>
            </a:pPr>
            <a:r>
              <a:rPr dirty="0" sz="2200" spc="-60">
                <a:latin typeface="Times New Roman"/>
                <a:cs typeface="Times New Roman"/>
              </a:rPr>
              <a:t>To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create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model</a:t>
            </a:r>
            <a:r>
              <a:rPr dirty="0" sz="2200" spc="5">
                <a:latin typeface="Times New Roman"/>
                <a:cs typeface="Times New Roman"/>
              </a:rPr>
              <a:t> to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classify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fresh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rotten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fruits.</a:t>
            </a:r>
            <a:endParaRPr sz="2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1205"/>
              </a:spcBef>
              <a:buSzPct val="95454"/>
              <a:buFont typeface="Symbol"/>
              <a:buChar char=""/>
              <a:tabLst>
                <a:tab pos="208279" algn="l"/>
              </a:tabLst>
            </a:pPr>
            <a:r>
              <a:rPr dirty="0" sz="2200" spc="-65">
                <a:latin typeface="Times New Roman"/>
                <a:cs typeface="Times New Roman"/>
              </a:rPr>
              <a:t>To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preprocess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images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before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sending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them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model.</a:t>
            </a:r>
            <a:endParaRPr sz="2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1225"/>
              </a:spcBef>
              <a:buSzPct val="95454"/>
              <a:buFont typeface="Symbol"/>
              <a:buChar char=""/>
              <a:tabLst>
                <a:tab pos="208279" algn="l"/>
              </a:tabLst>
            </a:pPr>
            <a:r>
              <a:rPr dirty="0" sz="2200" spc="-65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achieve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efficient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model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considering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cost.</a:t>
            </a:r>
            <a:endParaRPr sz="2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1225"/>
              </a:spcBef>
              <a:buSzPct val="95454"/>
              <a:buFont typeface="Symbol"/>
              <a:buChar char=""/>
              <a:tabLst>
                <a:tab pos="208279" algn="l"/>
              </a:tabLst>
            </a:pPr>
            <a:r>
              <a:rPr dirty="0" sz="2200" spc="-60">
                <a:latin typeface="Times New Roman"/>
                <a:cs typeface="Times New Roman"/>
              </a:rPr>
              <a:t>To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train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model</a:t>
            </a:r>
            <a:r>
              <a:rPr dirty="0" sz="2200">
                <a:latin typeface="Times New Roman"/>
                <a:cs typeface="Times New Roman"/>
              </a:rPr>
              <a:t> with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high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accuracy.</a:t>
            </a:r>
            <a:endParaRPr sz="2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1200"/>
              </a:spcBef>
              <a:buSzPct val="95454"/>
              <a:buFont typeface="Symbol"/>
              <a:buChar char=""/>
              <a:tabLst>
                <a:tab pos="208279" algn="l"/>
              </a:tabLst>
            </a:pPr>
            <a:r>
              <a:rPr dirty="0" sz="2200" spc="-65">
                <a:latin typeface="Times New Roman"/>
                <a:cs typeface="Times New Roman"/>
              </a:rPr>
              <a:t>To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develop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hardware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considering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Industry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4.0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standards.</a:t>
            </a:r>
            <a:endParaRPr sz="2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1230"/>
              </a:spcBef>
              <a:buSzPct val="95454"/>
              <a:buFont typeface="Symbol"/>
              <a:buChar char=""/>
              <a:tabLst>
                <a:tab pos="208279" algn="l"/>
              </a:tabLst>
            </a:pPr>
            <a:r>
              <a:rPr dirty="0" sz="2200" spc="-65">
                <a:latin typeface="Times New Roman"/>
                <a:cs typeface="Times New Roman"/>
              </a:rPr>
              <a:t>To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program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NodeMCU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collecting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sending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images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to </a:t>
            </a:r>
            <a:r>
              <a:rPr dirty="0" sz="2200" spc="-15">
                <a:latin typeface="Times New Roman"/>
                <a:cs typeface="Times New Roman"/>
              </a:rPr>
              <a:t>server.</a:t>
            </a:r>
            <a:endParaRPr sz="2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1220"/>
              </a:spcBef>
              <a:buSzPct val="95454"/>
              <a:buFont typeface="Symbol"/>
              <a:buChar char=""/>
              <a:tabLst>
                <a:tab pos="208279" algn="l"/>
              </a:tabLst>
            </a:pPr>
            <a:r>
              <a:rPr dirty="0" sz="2200" spc="-60">
                <a:latin typeface="Times New Roman"/>
                <a:cs typeface="Times New Roman"/>
              </a:rPr>
              <a:t>To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program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NodeMCU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for</a:t>
            </a:r>
            <a:r>
              <a:rPr dirty="0" sz="2200">
                <a:latin typeface="Times New Roman"/>
                <a:cs typeface="Times New Roman"/>
              </a:rPr>
              <a:t> segregation.</a:t>
            </a:r>
            <a:endParaRPr sz="2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1205"/>
              </a:spcBef>
              <a:buSzPct val="95454"/>
              <a:buFont typeface="Symbol"/>
              <a:buChar char=""/>
              <a:tabLst>
                <a:tab pos="208279" algn="l"/>
              </a:tabLst>
            </a:pPr>
            <a:r>
              <a:rPr dirty="0" sz="2200" spc="-65">
                <a:latin typeface="Times New Roman"/>
                <a:cs typeface="Times New Roman"/>
              </a:rPr>
              <a:t>To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host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data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analysis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dashboard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AWS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cloud.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414" y="843695"/>
            <a:ext cx="2802759" cy="2354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729183"/>
            <a:ext cx="28219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3.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Problem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09" y="1631695"/>
            <a:ext cx="7698105" cy="12979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12700" marR="5080">
              <a:lnSpc>
                <a:spcPct val="93100"/>
              </a:lnSpc>
              <a:spcBef>
                <a:spcPts val="290"/>
              </a:spcBef>
            </a:pPr>
            <a:r>
              <a:rPr dirty="0" sz="2200" spc="-60">
                <a:latin typeface="Times New Roman"/>
                <a:cs typeface="Times New Roman"/>
              </a:rPr>
              <a:t>To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accurately</a:t>
            </a:r>
            <a:r>
              <a:rPr dirty="0" sz="2200">
                <a:latin typeface="Times New Roman"/>
                <a:cs typeface="Times New Roman"/>
              </a:rPr>
              <a:t> classify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fruits</a:t>
            </a:r>
            <a:r>
              <a:rPr dirty="0" sz="2200">
                <a:latin typeface="Times New Roman"/>
                <a:cs typeface="Times New Roman"/>
              </a:rPr>
              <a:t> using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Deep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algorithm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i.e.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CNN,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segregate</a:t>
            </a:r>
            <a:r>
              <a:rPr dirty="0" sz="2200" spc="5">
                <a:latin typeface="Times New Roman"/>
                <a:cs typeface="Times New Roman"/>
              </a:rPr>
              <a:t> them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help</a:t>
            </a:r>
            <a:r>
              <a:rPr dirty="0" sz="2200">
                <a:latin typeface="Times New Roman"/>
                <a:cs typeface="Times New Roman"/>
              </a:rPr>
              <a:t>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required</a:t>
            </a:r>
            <a:r>
              <a:rPr dirty="0" sz="2200" spc="5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hardware </a:t>
            </a:r>
            <a:r>
              <a:rPr dirty="0" sz="2200">
                <a:latin typeface="Times New Roman"/>
                <a:cs typeface="Times New Roman"/>
              </a:rPr>
              <a:t> considering </a:t>
            </a:r>
            <a:r>
              <a:rPr dirty="0" sz="2200" spc="5">
                <a:latin typeface="Times New Roman"/>
                <a:cs typeface="Times New Roman"/>
              </a:rPr>
              <a:t>the </a:t>
            </a:r>
            <a:r>
              <a:rPr dirty="0" sz="2200">
                <a:latin typeface="Times New Roman"/>
                <a:cs typeface="Times New Roman"/>
              </a:rPr>
              <a:t>Industry 4.0 standards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hosting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dashboard </a:t>
            </a:r>
            <a:r>
              <a:rPr dirty="0" sz="2200">
                <a:latin typeface="Times New Roman"/>
                <a:cs typeface="Times New Roman"/>
              </a:rPr>
              <a:t> displaying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data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visualization.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295" y="457238"/>
            <a:ext cx="2833370" cy="678180"/>
            <a:chOff x="463295" y="457238"/>
            <a:chExt cx="2833370" cy="678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23" y="645575"/>
              <a:ext cx="160227" cy="2260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457238"/>
              <a:ext cx="2832989" cy="6780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29" y="533857"/>
            <a:ext cx="26047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4.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Technology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509" y="1014044"/>
            <a:ext cx="5353050" cy="618236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2200">
                <a:latin typeface="Times New Roman"/>
                <a:cs typeface="Times New Roman"/>
              </a:rPr>
              <a:t>Hardware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Requirements:</a:t>
            </a:r>
            <a:endParaRPr sz="22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1395"/>
              </a:spcBef>
              <a:buSzPct val="43181"/>
              <a:buFont typeface="Wingdings"/>
              <a:buChar char=""/>
              <a:tabLst>
                <a:tab pos="177800" algn="l"/>
              </a:tabLst>
            </a:pPr>
            <a:r>
              <a:rPr dirty="0" sz="2200">
                <a:latin typeface="Times New Roman"/>
                <a:cs typeface="Times New Roman"/>
              </a:rPr>
              <a:t>NodeMCU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ESP8266</a:t>
            </a:r>
            <a:endParaRPr sz="22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1395"/>
              </a:spcBef>
              <a:buSzPct val="43181"/>
              <a:buFont typeface="Wingdings"/>
              <a:buChar char=""/>
              <a:tabLst>
                <a:tab pos="177800" algn="l"/>
              </a:tabLst>
            </a:pPr>
            <a:r>
              <a:rPr dirty="0" sz="2200" spc="-5">
                <a:latin typeface="Times New Roman"/>
                <a:cs typeface="Times New Roman"/>
              </a:rPr>
              <a:t>Cameras: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1415"/>
              </a:spcBef>
              <a:buSzPct val="43181"/>
              <a:buFont typeface="Wingdings"/>
              <a:buChar char=""/>
              <a:tabLst>
                <a:tab pos="177800" algn="l"/>
              </a:tabLst>
            </a:pPr>
            <a:r>
              <a:rPr dirty="0" sz="2200" spc="5">
                <a:latin typeface="Times New Roman"/>
                <a:cs typeface="Times New Roman"/>
              </a:rPr>
              <a:t>Motor/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Rotator(for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conveyor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belt)</a:t>
            </a:r>
            <a:endParaRPr sz="2200">
              <a:latin typeface="Times New Roman"/>
              <a:cs typeface="Times New Roman"/>
            </a:endParaRPr>
          </a:p>
          <a:p>
            <a:pPr marL="170815" indent="-158750">
              <a:lnSpc>
                <a:spcPct val="100000"/>
              </a:lnSpc>
              <a:spcBef>
                <a:spcPts val="1395"/>
              </a:spcBef>
              <a:buSzPct val="43181"/>
              <a:buFont typeface="Wingdings"/>
              <a:buChar char=""/>
              <a:tabLst>
                <a:tab pos="171450" algn="l"/>
              </a:tabLst>
            </a:pPr>
            <a:r>
              <a:rPr dirty="0" sz="2200" spc="-25">
                <a:latin typeface="Times New Roman"/>
                <a:cs typeface="Times New Roman"/>
              </a:rPr>
              <a:t>Wi-Fi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module</a:t>
            </a:r>
            <a:endParaRPr sz="2200">
              <a:latin typeface="Times New Roman"/>
              <a:cs typeface="Times New Roman"/>
            </a:endParaRPr>
          </a:p>
          <a:p>
            <a:pPr marL="106680" indent="-94615">
              <a:lnSpc>
                <a:spcPct val="100000"/>
              </a:lnSpc>
              <a:spcBef>
                <a:spcPts val="1395"/>
              </a:spcBef>
              <a:buSzPct val="43181"/>
              <a:buFont typeface="Wingdings"/>
              <a:buChar char=""/>
              <a:tabLst>
                <a:tab pos="107314" algn="l"/>
              </a:tabLst>
            </a:pPr>
            <a:r>
              <a:rPr dirty="0" sz="2200">
                <a:latin typeface="Times New Roman"/>
                <a:cs typeface="Times New Roman"/>
              </a:rPr>
              <a:t>Flaps</a:t>
            </a:r>
            <a:endParaRPr sz="2200">
              <a:latin typeface="Times New Roman"/>
              <a:cs typeface="Times New Roman"/>
            </a:endParaRPr>
          </a:p>
          <a:p>
            <a:pPr marL="106680" indent="-94615">
              <a:lnSpc>
                <a:spcPct val="100000"/>
              </a:lnSpc>
              <a:spcBef>
                <a:spcPts val="1415"/>
              </a:spcBef>
              <a:buSzPct val="43181"/>
              <a:buFont typeface="Wingdings"/>
              <a:buChar char=""/>
              <a:tabLst>
                <a:tab pos="107314" algn="l"/>
              </a:tabLst>
            </a:pPr>
            <a:r>
              <a:rPr dirty="0" sz="2200" spc="-5">
                <a:latin typeface="Times New Roman"/>
                <a:cs typeface="Times New Roman"/>
              </a:rPr>
              <a:t>Servo-motor</a:t>
            </a:r>
            <a:endParaRPr sz="2200">
              <a:latin typeface="Times New Roman"/>
              <a:cs typeface="Times New Roman"/>
            </a:endParaRPr>
          </a:p>
          <a:p>
            <a:pPr marL="106680" indent="-94615">
              <a:lnSpc>
                <a:spcPct val="100000"/>
              </a:lnSpc>
              <a:spcBef>
                <a:spcPts val="1395"/>
              </a:spcBef>
              <a:buSzPct val="43181"/>
              <a:buFont typeface="Wingdings"/>
              <a:buChar char=""/>
              <a:tabLst>
                <a:tab pos="107314" algn="l"/>
              </a:tabLst>
            </a:pPr>
            <a:r>
              <a:rPr dirty="0" sz="2200">
                <a:latin typeface="Times New Roman"/>
                <a:cs typeface="Times New Roman"/>
              </a:rPr>
              <a:t>Alcohol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Sensor(MQ3),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Methane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Sensor(MQ4)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200">
                <a:latin typeface="Times New Roman"/>
                <a:cs typeface="Times New Roman"/>
              </a:rPr>
              <a:t>Software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Requirements:</a:t>
            </a:r>
            <a:endParaRPr sz="2200">
              <a:latin typeface="Times New Roman"/>
              <a:cs typeface="Times New Roman"/>
            </a:endParaRPr>
          </a:p>
          <a:p>
            <a:pPr marL="106680" indent="-94615">
              <a:lnSpc>
                <a:spcPct val="100000"/>
              </a:lnSpc>
              <a:spcBef>
                <a:spcPts val="1415"/>
              </a:spcBef>
              <a:buSzPct val="43181"/>
              <a:buFont typeface="Wingdings"/>
              <a:buChar char=""/>
              <a:tabLst>
                <a:tab pos="107314" algn="l"/>
              </a:tabLst>
            </a:pPr>
            <a:r>
              <a:rPr dirty="0" sz="2200" spc="-5">
                <a:latin typeface="Times New Roman"/>
                <a:cs typeface="Times New Roman"/>
              </a:rPr>
              <a:t>Google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Colab</a:t>
            </a:r>
            <a:endParaRPr sz="2200">
              <a:latin typeface="Times New Roman"/>
              <a:cs typeface="Times New Roman"/>
            </a:endParaRPr>
          </a:p>
          <a:p>
            <a:pPr marL="106680" indent="-94615">
              <a:lnSpc>
                <a:spcPct val="100000"/>
              </a:lnSpc>
              <a:spcBef>
                <a:spcPts val="1395"/>
              </a:spcBef>
              <a:buSzPct val="43181"/>
              <a:buFont typeface="Wingdings"/>
              <a:buChar char=""/>
              <a:tabLst>
                <a:tab pos="107314" algn="l"/>
              </a:tabLst>
            </a:pPr>
            <a:r>
              <a:rPr dirty="0" sz="2200" spc="-25">
                <a:latin typeface="Times New Roman"/>
                <a:cs typeface="Times New Roman"/>
              </a:rPr>
              <a:t>Tensorflow,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Keras,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Pandas,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35">
                <a:latin typeface="Times New Roman"/>
                <a:cs typeface="Times New Roman"/>
              </a:rPr>
              <a:t>Numpy.</a:t>
            </a:r>
            <a:endParaRPr sz="2200">
              <a:latin typeface="Times New Roman"/>
              <a:cs typeface="Times New Roman"/>
            </a:endParaRPr>
          </a:p>
          <a:p>
            <a:pPr marL="106680" indent="-94615">
              <a:lnSpc>
                <a:spcPct val="100000"/>
              </a:lnSpc>
              <a:spcBef>
                <a:spcPts val="1395"/>
              </a:spcBef>
              <a:buSzPct val="43181"/>
              <a:buFont typeface="Wingdings"/>
              <a:buChar char=""/>
              <a:tabLst>
                <a:tab pos="107314" algn="l"/>
              </a:tabLst>
            </a:pPr>
            <a:r>
              <a:rPr dirty="0" sz="2200" spc="-55">
                <a:latin typeface="Times New Roman"/>
                <a:cs typeface="Times New Roman"/>
              </a:rPr>
              <a:t>AWS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Cloud.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559434"/>
            <a:ext cx="3852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5.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Block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Diagram</a:t>
            </a:r>
            <a:r>
              <a:rPr dirty="0" sz="2400" b="1">
                <a:latin typeface="Times New Roman"/>
                <a:cs typeface="Times New Roman"/>
              </a:rPr>
              <a:t> of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Working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0607" y="1658823"/>
            <a:ext cx="525145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15"/>
              </a:spcBef>
            </a:pPr>
            <a:r>
              <a:rPr dirty="0" sz="1500">
                <a:latin typeface="Times New Roman"/>
                <a:cs typeface="Times New Roman"/>
              </a:rPr>
              <a:t>Cloud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5">
                <a:latin typeface="Times New Roman"/>
                <a:cs typeface="Times New Roman"/>
              </a:rPr>
              <a:t>Ser</a:t>
            </a:r>
            <a:r>
              <a:rPr dirty="0" sz="1500" spc="-10">
                <a:latin typeface="Times New Roman"/>
                <a:cs typeface="Times New Roman"/>
              </a:rPr>
              <a:t>v</a:t>
            </a:r>
            <a:r>
              <a:rPr dirty="0" sz="1500">
                <a:latin typeface="Times New Roman"/>
                <a:cs typeface="Times New Roman"/>
              </a:rPr>
              <a:t>er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9577" y="1435417"/>
            <a:ext cx="724535" cy="335280"/>
            <a:chOff x="429577" y="1435417"/>
            <a:chExt cx="724535" cy="335280"/>
          </a:xfrm>
        </p:grpSpPr>
        <p:sp>
          <p:nvSpPr>
            <p:cNvPr id="5" name="object 5"/>
            <p:cNvSpPr/>
            <p:nvPr/>
          </p:nvSpPr>
          <p:spPr>
            <a:xfrm>
              <a:off x="434314" y="1694307"/>
              <a:ext cx="719455" cy="76200"/>
            </a:xfrm>
            <a:custGeom>
              <a:avLst/>
              <a:gdLst/>
              <a:ahLst/>
              <a:cxnLst/>
              <a:rect l="l" t="t" r="r" b="b"/>
              <a:pathLst>
                <a:path w="719455" h="76200">
                  <a:moveTo>
                    <a:pt x="643318" y="0"/>
                  </a:moveTo>
                  <a:lnTo>
                    <a:pt x="643180" y="31822"/>
                  </a:lnTo>
                  <a:lnTo>
                    <a:pt x="655878" y="31877"/>
                  </a:lnTo>
                  <a:lnTo>
                    <a:pt x="655827" y="44577"/>
                  </a:lnTo>
                  <a:lnTo>
                    <a:pt x="643125" y="44577"/>
                  </a:lnTo>
                  <a:lnTo>
                    <a:pt x="642988" y="76200"/>
                  </a:lnTo>
                  <a:lnTo>
                    <a:pt x="707011" y="44577"/>
                  </a:lnTo>
                  <a:lnTo>
                    <a:pt x="655827" y="44577"/>
                  </a:lnTo>
                  <a:lnTo>
                    <a:pt x="707121" y="44522"/>
                  </a:lnTo>
                  <a:lnTo>
                    <a:pt x="719353" y="38481"/>
                  </a:lnTo>
                  <a:lnTo>
                    <a:pt x="643318" y="0"/>
                  </a:lnTo>
                  <a:close/>
                </a:path>
                <a:path w="719455" h="76200">
                  <a:moveTo>
                    <a:pt x="643180" y="31822"/>
                  </a:moveTo>
                  <a:lnTo>
                    <a:pt x="643125" y="44522"/>
                  </a:lnTo>
                  <a:lnTo>
                    <a:pt x="655827" y="44577"/>
                  </a:lnTo>
                  <a:lnTo>
                    <a:pt x="655878" y="31877"/>
                  </a:lnTo>
                  <a:lnTo>
                    <a:pt x="643180" y="31822"/>
                  </a:lnTo>
                  <a:close/>
                </a:path>
                <a:path w="719455" h="76200">
                  <a:moveTo>
                    <a:pt x="50" y="29083"/>
                  </a:moveTo>
                  <a:lnTo>
                    <a:pt x="0" y="41783"/>
                  </a:lnTo>
                  <a:lnTo>
                    <a:pt x="643125" y="44522"/>
                  </a:lnTo>
                  <a:lnTo>
                    <a:pt x="643180" y="31822"/>
                  </a:lnTo>
                  <a:lnTo>
                    <a:pt x="50" y="29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4340" y="1440180"/>
              <a:ext cx="576580" cy="216535"/>
            </a:xfrm>
            <a:custGeom>
              <a:avLst/>
              <a:gdLst/>
              <a:ahLst/>
              <a:cxnLst/>
              <a:rect l="l" t="t" r="r" b="b"/>
              <a:pathLst>
                <a:path w="576580" h="216535">
                  <a:moveTo>
                    <a:pt x="0" y="216408"/>
                  </a:moveTo>
                  <a:lnTo>
                    <a:pt x="576072" y="216408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94487" y="1404315"/>
            <a:ext cx="45402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60">
                <a:latin typeface="Times New Roman"/>
                <a:cs typeface="Times New Roman"/>
              </a:rPr>
              <a:t>I</a:t>
            </a:r>
            <a:r>
              <a:rPr dirty="0" sz="1600" spc="10">
                <a:latin typeface="Times New Roman"/>
                <a:cs typeface="Times New Roman"/>
              </a:rPr>
              <a:t>npu</a:t>
            </a:r>
            <a:r>
              <a:rPr dirty="0" sz="160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418" y="2773299"/>
            <a:ext cx="722630" cy="76200"/>
          </a:xfrm>
          <a:custGeom>
            <a:avLst/>
            <a:gdLst/>
            <a:ahLst/>
            <a:cxnLst/>
            <a:rect l="l" t="t" r="r" b="b"/>
            <a:pathLst>
              <a:path w="722630" h="76200">
                <a:moveTo>
                  <a:pt x="646366" y="0"/>
                </a:moveTo>
                <a:lnTo>
                  <a:pt x="646228" y="31823"/>
                </a:lnTo>
                <a:lnTo>
                  <a:pt x="658926" y="31876"/>
                </a:lnTo>
                <a:lnTo>
                  <a:pt x="658876" y="44576"/>
                </a:lnTo>
                <a:lnTo>
                  <a:pt x="646173" y="44576"/>
                </a:lnTo>
                <a:lnTo>
                  <a:pt x="646036" y="76200"/>
                </a:lnTo>
                <a:lnTo>
                  <a:pt x="710059" y="44576"/>
                </a:lnTo>
                <a:lnTo>
                  <a:pt x="658876" y="44576"/>
                </a:lnTo>
                <a:lnTo>
                  <a:pt x="710168" y="44523"/>
                </a:lnTo>
                <a:lnTo>
                  <a:pt x="722401" y="38480"/>
                </a:lnTo>
                <a:lnTo>
                  <a:pt x="646366" y="0"/>
                </a:lnTo>
                <a:close/>
              </a:path>
              <a:path w="722630" h="76200">
                <a:moveTo>
                  <a:pt x="646228" y="31823"/>
                </a:moveTo>
                <a:lnTo>
                  <a:pt x="646173" y="44523"/>
                </a:lnTo>
                <a:lnTo>
                  <a:pt x="658876" y="44576"/>
                </a:lnTo>
                <a:lnTo>
                  <a:pt x="658926" y="31876"/>
                </a:lnTo>
                <a:lnTo>
                  <a:pt x="646228" y="31823"/>
                </a:lnTo>
                <a:close/>
              </a:path>
              <a:path w="722630" h="76200">
                <a:moveTo>
                  <a:pt x="50" y="29082"/>
                </a:moveTo>
                <a:lnTo>
                  <a:pt x="0" y="41782"/>
                </a:lnTo>
                <a:lnTo>
                  <a:pt x="646173" y="44523"/>
                </a:lnTo>
                <a:lnTo>
                  <a:pt x="646228" y="31823"/>
                </a:lnTo>
                <a:lnTo>
                  <a:pt x="50" y="29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4444" y="2522220"/>
            <a:ext cx="576580" cy="213360"/>
          </a:xfrm>
          <a:prstGeom prst="rect">
            <a:avLst/>
          </a:prstGeom>
          <a:ln w="9143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295">
              <a:lnSpc>
                <a:spcPts val="1680"/>
              </a:lnSpc>
            </a:pPr>
            <a:r>
              <a:rPr dirty="0" sz="1600" spc="-5">
                <a:latin typeface="Times New Roman"/>
                <a:cs typeface="Times New Roman"/>
              </a:rPr>
              <a:t>Input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29" y="729183"/>
            <a:ext cx="350392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6.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Classification</a:t>
            </a:r>
            <a:r>
              <a:rPr dirty="0" sz="2400" spc="-1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2051304"/>
            <a:ext cx="5779008" cy="33832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01239" y="5971032"/>
            <a:ext cx="4834255" cy="372110"/>
            <a:chOff x="2301239" y="5971032"/>
            <a:chExt cx="4834255" cy="372110"/>
          </a:xfrm>
        </p:grpSpPr>
        <p:sp>
          <p:nvSpPr>
            <p:cNvPr id="5" name="object 5"/>
            <p:cNvSpPr/>
            <p:nvPr/>
          </p:nvSpPr>
          <p:spPr>
            <a:xfrm>
              <a:off x="2305811" y="5975604"/>
              <a:ext cx="4825365" cy="363220"/>
            </a:xfrm>
            <a:custGeom>
              <a:avLst/>
              <a:gdLst/>
              <a:ahLst/>
              <a:cxnLst/>
              <a:rect l="l" t="t" r="r" b="b"/>
              <a:pathLst>
                <a:path w="4825365" h="363220">
                  <a:moveTo>
                    <a:pt x="4824984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824984" y="362712"/>
                  </a:lnTo>
                  <a:lnTo>
                    <a:pt x="48249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05811" y="5975604"/>
              <a:ext cx="4825365" cy="363220"/>
            </a:xfrm>
            <a:custGeom>
              <a:avLst/>
              <a:gdLst/>
              <a:ahLst/>
              <a:cxnLst/>
              <a:rect l="l" t="t" r="r" b="b"/>
              <a:pathLst>
                <a:path w="4825365" h="363220">
                  <a:moveTo>
                    <a:pt x="0" y="362712"/>
                  </a:moveTo>
                  <a:lnTo>
                    <a:pt x="4824984" y="362712"/>
                  </a:lnTo>
                  <a:lnTo>
                    <a:pt x="4824984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64891" y="5968060"/>
            <a:ext cx="330327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>
                <a:latin typeface="Times New Roman"/>
                <a:cs typeface="Times New Roman"/>
              </a:rPr>
              <a:t>Convolution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Neural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Network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295" y="655358"/>
            <a:ext cx="2519045" cy="678180"/>
            <a:chOff x="463295" y="655358"/>
            <a:chExt cx="2519045" cy="678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23" y="843695"/>
              <a:ext cx="160227" cy="2354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655358"/>
              <a:ext cx="2519045" cy="6780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29" y="729183"/>
            <a:ext cx="22942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7.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Layers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CNN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2144" y="2231136"/>
            <a:ext cx="7632192" cy="30236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2022-05-08T08:49:15Z</dcterms:created>
  <dcterms:modified xsi:type="dcterms:W3CDTF">2022-05-08T08:49:15Z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2022-05-08T00:00:00Z</vt:filetime>
  </property>
</Properties>
</file>