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98" r:id="rId10"/>
    <p:sldId id="299" r:id="rId11"/>
    <p:sldId id="285" r:id="rId12"/>
    <p:sldId id="262" r:id="rId13"/>
    <p:sldId id="263" r:id="rId14"/>
    <p:sldId id="264" r:id="rId15"/>
    <p:sldId id="265" r:id="rId16"/>
    <p:sldId id="266" r:id="rId17"/>
    <p:sldId id="267" r:id="rId18"/>
    <p:sldId id="284" r:id="rId19"/>
    <p:sldId id="268" r:id="rId20"/>
    <p:sldId id="269" r:id="rId21"/>
    <p:sldId id="270" r:id="rId22"/>
    <p:sldId id="271" r:id="rId23"/>
    <p:sldId id="296" r:id="rId24"/>
    <p:sldId id="297" r:id="rId25"/>
    <p:sldId id="272" r:id="rId26"/>
    <p:sldId id="291" r:id="rId27"/>
    <p:sldId id="292" r:id="rId28"/>
    <p:sldId id="293" r:id="rId29"/>
    <p:sldId id="294" r:id="rId30"/>
    <p:sldId id="273" r:id="rId31"/>
    <p:sldId id="276" r:id="rId32"/>
    <p:sldId id="283" r:id="rId33"/>
    <p:sldId id="274" r:id="rId34"/>
    <p:sldId id="287" r:id="rId35"/>
    <p:sldId id="288" r:id="rId36"/>
    <p:sldId id="275" r:id="rId37"/>
    <p:sldId id="289" r:id="rId38"/>
    <p:sldId id="290" r:id="rId39"/>
    <p:sldId id="281" r:id="rId40"/>
    <p:sldId id="279" r:id="rId41"/>
    <p:sldId id="280" r:id="rId42"/>
    <p:sldId id="300" r:id="rId43"/>
    <p:sldId id="277" r:id="rId44"/>
    <p:sldId id="278" r:id="rId4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lay Umrotkar" initials="NU" lastIdx="1" clrIdx="0">
    <p:extLst>
      <p:ext uri="{19B8F6BF-5375-455C-9EA6-DF929625EA0E}">
        <p15:presenceInfo xmlns:p15="http://schemas.microsoft.com/office/powerpoint/2012/main" userId="891b90e4737aa6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FA8A5-2658-4AD1-9F41-BF0D8D70AA8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963A3-D325-4F27-91C0-6806987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963A3-D325-4F27-91C0-68069875DD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4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963A3-D325-4F27-91C0-68069875DDF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8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963A3-D325-4F27-91C0-68069875DDF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7640" cy="70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7640" cy="70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7640" cy="70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2920" cy="1710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7640" cy="1521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2920" cy="1710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641880" y="3597480"/>
            <a:ext cx="38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estudy.com/cognitive/memory/ebbinghaus-forgetting-curve" TargetMode="External"/><Relationship Id="rId2" Type="http://schemas.openxmlformats.org/officeDocument/2006/relationships/hyperlink" Target="https://collegeinfogeek.com/spaced-repetition-memory-technique/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xd.adobe.com/ideas/principles/app-design/#:~:text=What%20Is%20App%20Design%3F,the%20actual%20functionality%20and%20usabil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ideas/process/ui-design/how-to-use-mental-models-in-ux-design/" TargetMode="External"/><Relationship Id="rId2" Type="http://schemas.openxmlformats.org/officeDocument/2006/relationships/hyperlink" Target="https://xd.adobe.com/ideas/principles/app-design/essential-patterns-mobile-navigation/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pimsleur.com/the-pimsleur-meth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8800" cy="199296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512640" y="2230200"/>
            <a:ext cx="8117640" cy="23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dirty="0"/>
            </a:br>
            <a:r>
              <a:rPr lang="en-IN" sz="24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G.B.Road,Kasarvadavli</a:t>
            </a: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, Thane(W), Mumbai-400615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2021-2022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1.4 Problem Definition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Problem Identified: Learning, a lot of the times, is based on memorization. This can be especially difficult for people to achieve easily and leads to cramming and other ineffective short-term methods which can damage the learning process and are generally ineffective.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1.5 Scope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Can be used by individual users for personal use.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Can be adopted by schools and universities to develop custom material.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Individual user analysis can be provided to let the 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person-in-charge better understand the needs of their target audience.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Can 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make the process of memorization passive and learning efficient globally.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1.6 Technology stack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Flutter -  For cross platforming.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JSON -  For question 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r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epository.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Java – Algorithm implementation.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Dart -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For UI Structuring and Flutter compatibility.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Firebase - For Login/Signup Authentication.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1.7 Benefits for environment &amp; Society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Makes memorization a passive skill.   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Makes memorization efficient and effortless.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Allows students to focus on learning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.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Treme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ndous scalability right from smaller classes to university.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12640" y="1893240"/>
            <a:ext cx="4167000" cy="15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2640" y="3840480"/>
            <a:ext cx="8117640" cy="78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2.1 Proposed System: Spaced Repetition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520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EE8F-9434-4281-AF01-3E53C729FC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05"/>
          <a:stretch/>
        </p:blipFill>
        <p:spPr>
          <a:xfrm>
            <a:off x="984650" y="1171439"/>
            <a:ext cx="3165329" cy="339624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5CE864-4739-4049-9496-99FD98E31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80285"/>
              </p:ext>
            </p:extLst>
          </p:nvPr>
        </p:nvGraphicFramePr>
        <p:xfrm>
          <a:off x="4994023" y="1571619"/>
          <a:ext cx="316532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329">
                  <a:extLst>
                    <a:ext uri="{9D8B030D-6E8A-4147-A177-3AD203B41FA5}">
                      <a16:colId xmlns:a16="http://schemas.microsoft.com/office/drawing/2014/main" val="354174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Interval Progression: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18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5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40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E9B8B6-D00B-4A3B-B2D1-86D59761F599}"/>
              </a:ext>
            </a:extLst>
          </p:cNvPr>
          <p:cNvSpPr txBox="1"/>
          <p:nvPr/>
        </p:nvSpPr>
        <p:spPr>
          <a:xfrm>
            <a:off x="922114" y="4613760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Spaced Repetition 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2.1.2 Proposed System: Adaptive Learning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520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5CE864-4739-4049-9496-99FD98E31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4712"/>
              </p:ext>
            </p:extLst>
          </p:nvPr>
        </p:nvGraphicFramePr>
        <p:xfrm>
          <a:off x="4994023" y="1830070"/>
          <a:ext cx="316532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329">
                  <a:extLst>
                    <a:ext uri="{9D8B030D-6E8A-4147-A177-3AD203B41FA5}">
                      <a16:colId xmlns:a16="http://schemas.microsoft.com/office/drawing/2014/main" val="354174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Legend: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SDS: Same Difficulty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DL: Difficulty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Fuzz: Randomness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33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76605FF-4B4C-4ED9-B0EF-8A4F056E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8" y="1171438"/>
            <a:ext cx="3587352" cy="352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D377B-39FC-4B2F-AE64-A08EC7B10961}"/>
              </a:ext>
            </a:extLst>
          </p:cNvPr>
          <p:cNvSpPr txBox="1"/>
          <p:nvPr/>
        </p:nvSpPr>
        <p:spPr>
          <a:xfrm>
            <a:off x="1133124" y="4772698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Adaptive Learning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8936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2.2 Design(Flow Of Modules)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520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35A6C-D42E-4DB0-BD55-931DE5217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09" y="1056960"/>
            <a:ext cx="3910143" cy="351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41322-9CFA-408D-9E9D-F9BF89F8DD23}"/>
              </a:ext>
            </a:extLst>
          </p:cNvPr>
          <p:cNvSpPr txBox="1"/>
          <p:nvPr/>
        </p:nvSpPr>
        <p:spPr>
          <a:xfrm>
            <a:off x="2772780" y="4698540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Flow Diagram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2.3 Use Case for Swipes App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38957-3EB3-4607-B67E-F9011CB6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97" y="1171440"/>
            <a:ext cx="5400904" cy="3515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BBF10-6A32-47ED-945C-5CC35ED0609E}"/>
              </a:ext>
            </a:extLst>
          </p:cNvPr>
          <p:cNvSpPr txBox="1"/>
          <p:nvPr/>
        </p:nvSpPr>
        <p:spPr>
          <a:xfrm>
            <a:off x="2926800" y="4719075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Adaptive Learning Architecture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2.4 Activity diagram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9D8D3-9193-4C97-A857-F9BC46C6D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056960"/>
            <a:ext cx="3278914" cy="3457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103A6-A404-4D0B-92D7-1E70C702ECC3}"/>
              </a:ext>
            </a:extLst>
          </p:cNvPr>
          <p:cNvSpPr txBox="1"/>
          <p:nvPr/>
        </p:nvSpPr>
        <p:spPr>
          <a:xfrm>
            <a:off x="2926800" y="4682160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Adaptive Learning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12640" y="275400"/>
            <a:ext cx="8117640" cy="476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                                                 A Project Report on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strike="noStrike" spc="-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Spaced Repetition Based Adaptive E-Learning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Framework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Submitted in partial fulfilment of the degree of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Bachelor of Engineering(Sem-8)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INFORMATION TECHNOLOGY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By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Neelay Umrotkar (16104041)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Varun </a:t>
            </a:r>
            <a:r>
              <a:rPr lang="en-IN" sz="1800" b="0" strike="noStrike" spc="-1" dirty="0" err="1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Godambe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(17104040)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Amit </a:t>
            </a:r>
            <a:r>
              <a:rPr lang="en-IN" sz="1800" b="0" strike="noStrike" spc="-1" dirty="0" err="1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Kharwal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(17104045)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Under the Guidance of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Kolekar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Prof. Vishal </a:t>
            </a:r>
            <a:r>
              <a:rPr lang="en-IN" sz="1800" b="0" strike="noStrike" spc="-1" dirty="0" err="1">
                <a:solidFill>
                  <a:srgbClr val="FFFB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Badgujar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2.5 Class Diagram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96E01-F26C-4399-835B-1B49201C3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04" y="1171440"/>
            <a:ext cx="7253591" cy="3428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CFAD6-E5E1-4E9D-AD4B-05D763697B03}"/>
              </a:ext>
            </a:extLst>
          </p:cNvPr>
          <p:cNvSpPr txBox="1"/>
          <p:nvPr/>
        </p:nvSpPr>
        <p:spPr>
          <a:xfrm>
            <a:off x="2926260" y="4714891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Adaptive Learning Architecture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2.6 Sequence Diagram: Swipes App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07E34-B046-43E0-AAB8-FC1ADC6C6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00" y="1171440"/>
            <a:ext cx="5876600" cy="3295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C29639-9E14-46E8-A394-D961939F0DD1}"/>
              </a:ext>
            </a:extLst>
          </p:cNvPr>
          <p:cNvSpPr txBox="1"/>
          <p:nvPr/>
        </p:nvSpPr>
        <p:spPr>
          <a:xfrm>
            <a:off x="2926260" y="4682160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Adaptive Learning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1687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2.6.2 Sequence Diagram: Authentication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5B2AD-AA86-444B-B57B-C9F30CE6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13" y="1160807"/>
            <a:ext cx="5761287" cy="3438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F223D-F7B8-4041-B99B-4044CD2DAD09}"/>
              </a:ext>
            </a:extLst>
          </p:cNvPr>
          <p:cNvSpPr txBox="1"/>
          <p:nvPr/>
        </p:nvSpPr>
        <p:spPr>
          <a:xfrm>
            <a:off x="2926800" y="4713672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2.6.2 Adaptive Learning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6240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9360" y="2762640"/>
            <a:ext cx="5534280" cy="62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DejaVu Sans"/>
              </a:rPr>
              <a:t>3. Implementation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12640" y="3840480"/>
            <a:ext cx="8117640" cy="78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C9305-8F92-4768-9B7D-A87E0A42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0" y="360961"/>
            <a:ext cx="3702767" cy="4080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A55C0-69AD-49C8-AC14-9F66E85C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57" y="360961"/>
            <a:ext cx="4270123" cy="40800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B43A1-9001-47AA-AA1F-4BD81A4F2448}"/>
              </a:ext>
            </a:extLst>
          </p:cNvPr>
          <p:cNvSpPr txBox="1"/>
          <p:nvPr/>
        </p:nvSpPr>
        <p:spPr>
          <a:xfrm>
            <a:off x="655200" y="4488858"/>
            <a:ext cx="329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Spaced Repetition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43C55-0F1F-43A4-9418-3C63E50B64E5}"/>
              </a:ext>
            </a:extLst>
          </p:cNvPr>
          <p:cNvSpPr txBox="1"/>
          <p:nvPr/>
        </p:nvSpPr>
        <p:spPr>
          <a:xfrm>
            <a:off x="4888800" y="4488858"/>
            <a:ext cx="329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Algorithm</a:t>
            </a:r>
          </a:p>
        </p:txBody>
      </p:sp>
    </p:spTree>
    <p:extLst>
      <p:ext uri="{BB962C8B-B14F-4D97-AF65-F5344CB8AC3E}">
        <p14:creationId xmlns:p14="http://schemas.microsoft.com/office/powerpoint/2010/main" val="354335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8EBF6-696D-4396-8C76-97C9D45E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14" y="411215"/>
            <a:ext cx="3792572" cy="4110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DCE3D-CAD1-4F12-A56A-E01AF7E50135}"/>
              </a:ext>
            </a:extLst>
          </p:cNvPr>
          <p:cNvSpPr txBox="1"/>
          <p:nvPr/>
        </p:nvSpPr>
        <p:spPr>
          <a:xfrm>
            <a:off x="3177886" y="4547619"/>
            <a:ext cx="329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- Adding Question</a:t>
            </a:r>
          </a:p>
        </p:txBody>
      </p:sp>
    </p:spTree>
    <p:extLst>
      <p:ext uri="{BB962C8B-B14F-4D97-AF65-F5344CB8AC3E}">
        <p14:creationId xmlns:p14="http://schemas.microsoft.com/office/powerpoint/2010/main" val="63382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C4A6ED-4169-4C3C-8ACC-542E9E91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1" y="675084"/>
            <a:ext cx="3359022" cy="379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AF0AE-C6BD-403E-B972-A482568DC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3" y="675084"/>
            <a:ext cx="4517772" cy="3793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FAB51-C560-4926-8B1F-70795718926D}"/>
              </a:ext>
            </a:extLst>
          </p:cNvPr>
          <p:cNvSpPr txBox="1"/>
          <p:nvPr/>
        </p:nvSpPr>
        <p:spPr>
          <a:xfrm>
            <a:off x="2419200" y="4550400"/>
            <a:ext cx="43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Flashcard Initialization and Behaviour</a:t>
            </a:r>
          </a:p>
        </p:txBody>
      </p:sp>
    </p:spTree>
    <p:extLst>
      <p:ext uri="{BB962C8B-B14F-4D97-AF65-F5344CB8AC3E}">
        <p14:creationId xmlns:p14="http://schemas.microsoft.com/office/powerpoint/2010/main" val="390232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FDED0-8ADE-4A27-87B9-E1FCE30B6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78"/>
          <a:stretch/>
        </p:blipFill>
        <p:spPr>
          <a:xfrm>
            <a:off x="741491" y="678149"/>
            <a:ext cx="4193345" cy="3787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E5A0C0-0C6F-4325-8C4A-C9ADF1CE4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03" y="676374"/>
            <a:ext cx="3359022" cy="3785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63265-F98A-4CF1-9616-9E3B6012ABDE}"/>
              </a:ext>
            </a:extLst>
          </p:cNvPr>
          <p:cNvSpPr txBox="1"/>
          <p:nvPr/>
        </p:nvSpPr>
        <p:spPr>
          <a:xfrm>
            <a:off x="2926800" y="4550400"/>
            <a:ext cx="329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UI </a:t>
            </a:r>
          </a:p>
        </p:txBody>
      </p:sp>
    </p:spTree>
    <p:extLst>
      <p:ext uri="{BB962C8B-B14F-4D97-AF65-F5344CB8AC3E}">
        <p14:creationId xmlns:p14="http://schemas.microsoft.com/office/powerpoint/2010/main" val="344838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4. Testing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12640" y="3840480"/>
            <a:ext cx="8117640" cy="78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Functional Testing: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functional needs:</a:t>
            </a:r>
            <a:endParaRPr lang="en-IN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Infallible Spaced Repetition algorithm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Infallible Adaptive Learning algorithm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Login/Signup Authentication for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editing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1.Project Conception and Initiation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2640" y="3840480"/>
            <a:ext cx="8117640" cy="78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Non-Functional Testing: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non-functional needs: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visuals.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loading times.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3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5. Result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12640" y="3840480"/>
            <a:ext cx="8117640" cy="78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1FC9C-3235-4FB6-8872-2964BB8A749C}"/>
              </a:ext>
            </a:extLst>
          </p:cNvPr>
          <p:cNvSpPr txBox="1"/>
          <p:nvPr/>
        </p:nvSpPr>
        <p:spPr>
          <a:xfrm>
            <a:off x="376900" y="4723200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D49A-8DD9-427C-B52A-FB0AFF22BBA4}"/>
              </a:ext>
            </a:extLst>
          </p:cNvPr>
          <p:cNvSpPr txBox="1"/>
          <p:nvPr/>
        </p:nvSpPr>
        <p:spPr>
          <a:xfrm>
            <a:off x="2850416" y="4723200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65FB9-BFE8-4C04-A533-13962AA70BC1}"/>
              </a:ext>
            </a:extLst>
          </p:cNvPr>
          <p:cNvSpPr txBox="1"/>
          <p:nvPr/>
        </p:nvSpPr>
        <p:spPr>
          <a:xfrm>
            <a:off x="5394816" y="4723200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58FDA-8CE7-4CE1-8D25-15F8B1663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72" y="189468"/>
            <a:ext cx="2088655" cy="4409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9ED1BC-D4AF-4EBD-9EB9-9AC37230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32" y="189468"/>
            <a:ext cx="2088655" cy="4409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4BF601-A142-4AC3-9063-95277DC00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88" y="189468"/>
            <a:ext cx="2088655" cy="44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5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5ECFD-4418-4ED8-9CB6-068653E5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63" y="97790"/>
            <a:ext cx="2204626" cy="4654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FFB4ED-3242-47CF-8167-4F1F59F5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29" y="97789"/>
            <a:ext cx="2166370" cy="4573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9D36D-EADE-446D-946C-BDE0086902CA}"/>
              </a:ext>
            </a:extLst>
          </p:cNvPr>
          <p:cNvSpPr txBox="1"/>
          <p:nvPr/>
        </p:nvSpPr>
        <p:spPr>
          <a:xfrm>
            <a:off x="376072" y="4737311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12EE-33AB-4234-B6DE-29DCA6EBF545}"/>
              </a:ext>
            </a:extLst>
          </p:cNvPr>
          <p:cNvSpPr txBox="1"/>
          <p:nvPr/>
        </p:nvSpPr>
        <p:spPr>
          <a:xfrm>
            <a:off x="2950041" y="4747655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– Light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37D0F-407E-45E2-9404-BD1C9E13E6A4}"/>
              </a:ext>
            </a:extLst>
          </p:cNvPr>
          <p:cNvSpPr txBox="1"/>
          <p:nvPr/>
        </p:nvSpPr>
        <p:spPr>
          <a:xfrm>
            <a:off x="5468676" y="4743311"/>
            <a:ext cx="329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– Dark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E51FF-59BF-4703-B917-F8B58E14D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1" y="97789"/>
            <a:ext cx="2146967" cy="4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2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6. Conclusion and Future Scope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12640" y="3840480"/>
            <a:ext cx="8117640" cy="78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Conclusion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summarize, we propose a new system that aids in memorization, of which the 3 core components are Spaced Repetition, Adaptive Learning and Game-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Elements.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use of our adaptive learning algorithm and spaced repetition algorithm, we have made the process of learning passive.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helps students to not only memorize but also adapts itself to the needs of the students just as a personal tutor would.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app helps keep users engaged and maximises user retention. 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4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1.5 Future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Can be used by individual users for personal use.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Can be adopted by schools and universities to develop custom material.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Individual user analysis can be provided to let the 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person-in-charge better understand the needs of their target audience.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Can 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make the process of memorization passive and learning efficient globally.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89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Supermemo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 Accessed August 2021. url: https://www.supermemo.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com/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/archives1990-2015/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/sm2.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Anki. Frequently Asked Questions. Accessed August 2021. url: https: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//faqs.ankiweb.net/what-spaced-repetition-algorithm.html.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Clozemaster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Frequently Asked Questions. Accessed August 2021. url: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https://www.clozemaster.com/faq.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Shetu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F. et al. Impactful e-learning framework: A new hybrid form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education. 2021. url: https://www.sciencedirect.com/science/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article/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/S2666518221000255.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MAH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Masud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 Huang. An e-learning system architecture based on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computing. 2021. url: https://citeseerx.ist.psu.edu/viewdoc/</a:t>
            </a: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download?doi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=10.1.1.221.4704&amp;rep=rep1&amp;type=pdf.</a:t>
            </a: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57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Rajesh C.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Panicker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Adaptive Learning and Analytics in Engineering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 2018.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Hongchao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Peng, Shanshan Ma, and Jonathan Michael Spector. Person-</a:t>
            </a: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alized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 learning: an emerging pedagogical approach enabled by a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learning environment. 2019.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Florian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Schimanke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Implications of Short-Term Memory Research for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Spaced Repetition Based Mobile Learning Games. 2015.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Burr Settles and Brendan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Meeder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Trainable Spaced Repetition Model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Language Learning. 2016.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J.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Whittman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Forgetting Curve. url: https://www.csustan.edu/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sites/default/files/groups/Writing%20Program/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forgetting_curve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pdf.</a:t>
            </a:r>
          </a:p>
        </p:txBody>
      </p:sp>
    </p:spTree>
    <p:extLst>
      <p:ext uri="{BB962C8B-B14F-4D97-AF65-F5344CB8AC3E}">
        <p14:creationId xmlns:p14="http://schemas.microsoft.com/office/powerpoint/2010/main" val="3507693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Martin K.-C. Yeh et al. Using Spaced Repetition and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Gamication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hance K-12 Student Science Literacy with On-Demand Mobile Short Reads.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Bingxue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 et al. Recognition and Application of Learner's Cognitive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for Adaptive E-learning. 2020.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[13]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How to Remember More of What You Learn with Spaced Repetition: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hlinkClick r:id="rId2"/>
              </a:rPr>
              <a:t>https://collegeinfogeek.com/spaced-repetition-memory-technique/</a:t>
            </a:r>
            <a:endParaRPr lang="en-IN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 algn="l"/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[14]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Ebbinghaus; Forgetting Curve: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hlinkClick r:id="rId3"/>
              </a:rPr>
              <a:t>https://www.psychestudy.com/cognitive/memory/ebbinghaus-forgetting-curve</a:t>
            </a:r>
            <a:endParaRPr lang="en-US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 algn="l"/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[15] App Design Best Practices: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hlinkClick r:id="rId4"/>
              </a:rPr>
              <a:t>https://xd.adobe.com/ideas/principles/app-design/#:~:text=What%20Is%20App%20Design%3F,the%20actual%20functionality%20and%20usability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3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Abstract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With global education moving towards online education, we see a lot of emerging techniques to help facilitate paradigm shift. Memorization being a fundamental part of the process of learning, we focus on making memorizing an efficient task for students. We plan to make use of 2 emerging methodologies (Spaced Repetition and Adaptive Learning) that help us memorize and retain in-formation better in the long term. 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help users stay consistent, we plan to add game-like elements to the system to help facilitate regular use which will lead to better results.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Essential Patterns of Mobile Navigation: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https://xd.adobe.com/ideas/principles/app-design/essential-patterns-mobile-navigation/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How to Use Mental Models in UX Design: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https://xd.adobe.com/ideas/process/ui-design/how-to-use-mental-models-in-ux-design/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[18]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The </a:t>
            </a:r>
            <a:r>
              <a:rPr lang="en-US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Pimsleur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Method: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hlinkClick r:id="rId4"/>
              </a:rPr>
              <a:t>https://www.pimsleur.com/the-pimsleur-meth</a:t>
            </a: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 algn="l"/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[19]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Lingvist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: https://lingvist.com/about-us/</a:t>
            </a:r>
          </a:p>
          <a:p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[20] </a:t>
            </a:r>
            <a:r>
              <a:rPr lang="en-IN" sz="1800" kern="150" dirty="0">
                <a:effectLst/>
                <a:latin typeface="CMR10"/>
                <a:ea typeface="NSimSun" panose="02010609030101010101" pitchFamily="49" charset="-122"/>
                <a:cs typeface="Lucida Sans" panose="020B0602030504020204" pitchFamily="34" charset="0"/>
              </a:rPr>
              <a:t>An e-learning system architecture based on cloud computing</a:t>
            </a:r>
            <a:endParaRPr lang="en-IN" sz="1800" kern="15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1800" kern="150" dirty="0">
                <a:effectLst/>
                <a:latin typeface="CMR10"/>
                <a:ea typeface="NSimSun" panose="02010609030101010101" pitchFamily="49" charset="-122"/>
                <a:cs typeface="Lucida Sans" panose="020B0602030504020204" pitchFamily="34" charset="0"/>
              </a:rPr>
              <a:t>MAH </a:t>
            </a:r>
            <a:r>
              <a:rPr lang="en-IN" sz="1800" kern="150" dirty="0" err="1">
                <a:effectLst/>
                <a:latin typeface="CMR10"/>
                <a:ea typeface="NSimSun" panose="02010609030101010101" pitchFamily="49" charset="-122"/>
                <a:cs typeface="Lucida Sans" panose="020B0602030504020204" pitchFamily="34" charset="0"/>
              </a:rPr>
              <a:t>Masud</a:t>
            </a:r>
            <a:r>
              <a:rPr lang="en-IN" sz="1800" kern="150" dirty="0">
                <a:effectLst/>
                <a:latin typeface="CMR10"/>
                <a:ea typeface="NSimSun" panose="02010609030101010101" pitchFamily="49" charset="-122"/>
                <a:cs typeface="Lucida Sans" panose="020B0602030504020204" pitchFamily="34" charset="0"/>
              </a:rPr>
              <a:t>, X Huang - system, 2012 - researchgate.net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01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Paper Publication</a:t>
            </a:r>
            <a:endParaRPr lang="en-IN" sz="30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DB53C-EB01-47FD-8E79-4399D92A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1171440"/>
            <a:ext cx="4989112" cy="3527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558B8-7561-4B7B-AB31-D52E8E8FA56B}"/>
              </a:ext>
            </a:extLst>
          </p:cNvPr>
          <p:cNvSpPr txBox="1"/>
          <p:nvPr/>
        </p:nvSpPr>
        <p:spPr>
          <a:xfrm>
            <a:off x="5598160" y="1576898"/>
            <a:ext cx="3233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entitled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Spaced Repetition Based Adaptive E-Learning Framework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presented at “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International Conference on Deep Learning, Artificial Intelligence and Robotics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(ICDLAIR 2021)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by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Neelay Umrotkar, Varun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Godambe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Amit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Kharwal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12640" y="1893240"/>
            <a:ext cx="8117640" cy="15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12640" y="3840480"/>
            <a:ext cx="8117640" cy="78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1.2 Objectives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design an adaptive algorithm that takes user performance into account in order to adapt the next question's levels.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design a space repetition algorithm that takes user's specific quiz performance into account.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integrate Adaptive and Spaced repetition algorithms for the proposed system.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add game design elements to make the layout appealing.</a:t>
            </a:r>
          </a:p>
          <a:p>
            <a:pPr marL="457200" indent="-34200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create a cross-platform application interface.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1.3 Literature Review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520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37070D5-2EF7-4697-8003-16D31BDD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36195"/>
              </p:ext>
            </p:extLst>
          </p:nvPr>
        </p:nvGraphicFramePr>
        <p:xfrm>
          <a:off x="438911" y="1246500"/>
          <a:ext cx="8290750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489">
                  <a:extLst>
                    <a:ext uri="{9D8B030D-6E8A-4147-A177-3AD203B41FA5}">
                      <a16:colId xmlns:a16="http://schemas.microsoft.com/office/drawing/2014/main" val="2771346137"/>
                    </a:ext>
                  </a:extLst>
                </a:gridCol>
                <a:gridCol w="1555200">
                  <a:extLst>
                    <a:ext uri="{9D8B030D-6E8A-4147-A177-3AD203B41FA5}">
                      <a16:colId xmlns:a16="http://schemas.microsoft.com/office/drawing/2014/main" val="3532959092"/>
                    </a:ext>
                  </a:extLst>
                </a:gridCol>
                <a:gridCol w="2138400">
                  <a:extLst>
                    <a:ext uri="{9D8B030D-6E8A-4147-A177-3AD203B41FA5}">
                      <a16:colId xmlns:a16="http://schemas.microsoft.com/office/drawing/2014/main" val="4209488996"/>
                    </a:ext>
                  </a:extLst>
                </a:gridCol>
                <a:gridCol w="1886400">
                  <a:extLst>
                    <a:ext uri="{9D8B030D-6E8A-4147-A177-3AD203B41FA5}">
                      <a16:colId xmlns:a16="http://schemas.microsoft.com/office/drawing/2014/main" val="2446300425"/>
                    </a:ext>
                  </a:extLst>
                </a:gridCol>
                <a:gridCol w="2271261">
                  <a:extLst>
                    <a:ext uri="{9D8B030D-6E8A-4147-A177-3AD203B41FA5}">
                      <a16:colId xmlns:a16="http://schemas.microsoft.com/office/drawing/2014/main" val="2187113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5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 C.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Panicker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Akash Kumar,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Deepu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John, Dipti Srinivasan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IEEE International Conference on Teaching, Assessment, and Learning for Engineering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Adaptive Learning and Analytics in Engineering Education.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Asking students questions from a certain topic based on their mastery of said topic.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Segregation of quiz questions into levels ranging from very easy to extremely difficult to challenge students of all levels and at the same time cater to their mastery levels.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0016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1.3 Literature Review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520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37070D5-2EF7-4697-8003-16D31BDD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43300"/>
              </p:ext>
            </p:extLst>
          </p:nvPr>
        </p:nvGraphicFramePr>
        <p:xfrm>
          <a:off x="438911" y="1246500"/>
          <a:ext cx="8290750" cy="196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2771346137"/>
                    </a:ext>
                  </a:extLst>
                </a:gridCol>
                <a:gridCol w="1562400">
                  <a:extLst>
                    <a:ext uri="{9D8B030D-6E8A-4147-A177-3AD203B41FA5}">
                      <a16:colId xmlns:a16="http://schemas.microsoft.com/office/drawing/2014/main" val="3532959092"/>
                    </a:ext>
                  </a:extLst>
                </a:gridCol>
                <a:gridCol w="2138400">
                  <a:extLst>
                    <a:ext uri="{9D8B030D-6E8A-4147-A177-3AD203B41FA5}">
                      <a16:colId xmlns:a16="http://schemas.microsoft.com/office/drawing/2014/main" val="4209488996"/>
                    </a:ext>
                  </a:extLst>
                </a:gridCol>
                <a:gridCol w="1886400">
                  <a:extLst>
                    <a:ext uri="{9D8B030D-6E8A-4147-A177-3AD203B41FA5}">
                      <a16:colId xmlns:a16="http://schemas.microsoft.com/office/drawing/2014/main" val="2446300425"/>
                    </a:ext>
                  </a:extLst>
                </a:gridCol>
                <a:gridCol w="2271261">
                  <a:extLst>
                    <a:ext uri="{9D8B030D-6E8A-4147-A177-3AD203B41FA5}">
                      <a16:colId xmlns:a16="http://schemas.microsoft.com/office/drawing/2014/main" val="2187113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5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Martin K.-C. Yeh,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Abtin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Toshtzar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Laura Guertin, and Yu Yan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IEEE Frontiers in Education Conference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Spaced Repetition and Gamification to Enhance K-12 Student Science Literacy With On-Demand Mobile Short Reads.</a:t>
                      </a:r>
                    </a:p>
                    <a:p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 like elements result in more students actively learning.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Spaced repetition keeps them engaged with the help of “acquisition cards” and “Maintenance Cards.”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8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6197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1.3 Literature Review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520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37070D5-2EF7-4697-8003-16D31BDD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75217"/>
              </p:ext>
            </p:extLst>
          </p:nvPr>
        </p:nvGraphicFramePr>
        <p:xfrm>
          <a:off x="438911" y="1246500"/>
          <a:ext cx="8290750" cy="196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2771346137"/>
                    </a:ext>
                  </a:extLst>
                </a:gridCol>
                <a:gridCol w="1562400">
                  <a:extLst>
                    <a:ext uri="{9D8B030D-6E8A-4147-A177-3AD203B41FA5}">
                      <a16:colId xmlns:a16="http://schemas.microsoft.com/office/drawing/2014/main" val="3532959092"/>
                    </a:ext>
                  </a:extLst>
                </a:gridCol>
                <a:gridCol w="2138400">
                  <a:extLst>
                    <a:ext uri="{9D8B030D-6E8A-4147-A177-3AD203B41FA5}">
                      <a16:colId xmlns:a16="http://schemas.microsoft.com/office/drawing/2014/main" val="4209488996"/>
                    </a:ext>
                  </a:extLst>
                </a:gridCol>
                <a:gridCol w="1886400">
                  <a:extLst>
                    <a:ext uri="{9D8B030D-6E8A-4147-A177-3AD203B41FA5}">
                      <a16:colId xmlns:a16="http://schemas.microsoft.com/office/drawing/2014/main" val="2446300425"/>
                    </a:ext>
                  </a:extLst>
                </a:gridCol>
                <a:gridCol w="2271261">
                  <a:extLst>
                    <a:ext uri="{9D8B030D-6E8A-4147-A177-3AD203B41FA5}">
                      <a16:colId xmlns:a16="http://schemas.microsoft.com/office/drawing/2014/main" val="2187113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5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Bingxue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Zhang,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Yuxiang</a:t>
                      </a: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LI, Yang SHI, </a:t>
                      </a:r>
                      <a:r>
                        <a:rPr lang="en-IN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Longfeng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IEEE 20th International Conference on Advanced Learning Technologies (ICALT)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Recognition and Application of Learner’s Cognitive Ability for Adaptive E-learning.</a:t>
                      </a:r>
                    </a:p>
                    <a:p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 like elements result in more students actively learning.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Spaced repetition keeps them engaged with the help of “acquisition cards” and “Maintenance Cards.”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8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0365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44960"/>
            <a:ext cx="8519400" cy="61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1.3 Literature Review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171440"/>
            <a:ext cx="8519400" cy="33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520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520"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37070D5-2EF7-4697-8003-16D31BDD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18200"/>
              </p:ext>
            </p:extLst>
          </p:nvPr>
        </p:nvGraphicFramePr>
        <p:xfrm>
          <a:off x="457631" y="1344930"/>
          <a:ext cx="7571232" cy="2453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082">
                  <a:extLst>
                    <a:ext uri="{9D8B030D-6E8A-4147-A177-3AD203B41FA5}">
                      <a16:colId xmlns:a16="http://schemas.microsoft.com/office/drawing/2014/main" val="2771346137"/>
                    </a:ext>
                  </a:extLst>
                </a:gridCol>
                <a:gridCol w="3876534">
                  <a:extLst>
                    <a:ext uri="{9D8B030D-6E8A-4147-A177-3AD203B41FA5}">
                      <a16:colId xmlns:a16="http://schemas.microsoft.com/office/drawing/2014/main" val="2446300425"/>
                    </a:ext>
                  </a:extLst>
                </a:gridCol>
                <a:gridCol w="3023616">
                  <a:extLst>
                    <a:ext uri="{9D8B030D-6E8A-4147-A177-3AD203B41FA5}">
                      <a16:colId xmlns:a16="http://schemas.microsoft.com/office/drawing/2014/main" val="2187113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5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Anki App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of the app is key.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Flashcards are a solid medium for quizzing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 Algorithms are extremely effective at tasks involving memorization.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1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Clozemaster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retention is directly linked to app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Game-like elements help keep the user engaged and compete with others leading to good academic habits</a:t>
                      </a:r>
                      <a:endParaRPr lang="en-IN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0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54415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1739</Words>
  <Application>Microsoft Office PowerPoint</Application>
  <PresentationFormat>On-screen Show (16:9)</PresentationFormat>
  <Paragraphs>205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CMR10</vt:lpstr>
      <vt:lpstr>Liberation Serif</vt:lpstr>
      <vt:lpstr>Old Standard TT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Kaptan</dc:creator>
  <dc:description/>
  <cp:lastModifiedBy>Varun Godambe</cp:lastModifiedBy>
  <cp:revision>45</cp:revision>
  <dcterms:modified xsi:type="dcterms:W3CDTF">2022-04-24T16:58:57Z</dcterms:modified>
  <dc:language>en-IN</dc:language>
</cp:coreProperties>
</file>