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0647ACB-59E0-4D91-99B8-1C655D14A1F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60AD89A3-5F0E-4EE7-952C-AA2F985DE85C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7640" cy="4008240"/>
          </a:xfrm>
          <a:prstGeom prst="rect">
            <a:avLst/>
          </a:prstGeom>
        </p:spPr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675CF6A5-41DE-455F-8994-D99A16C5987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1ED383AF-D6E3-48F5-A192-B9A6FD463E2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7640" cy="4008240"/>
          </a:xfrm>
          <a:prstGeom prst="rect">
            <a:avLst/>
          </a:prstGeom>
        </p:spPr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5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280" y="4371840"/>
            <a:ext cx="9065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9080" y="176832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280" y="437184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9080" y="437184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2918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8320" y="1768320"/>
            <a:ext cx="2918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3720" y="1768320"/>
            <a:ext cx="2918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280" y="4371840"/>
            <a:ext cx="2918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8320" y="4371840"/>
            <a:ext cx="2918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3720" y="4371840"/>
            <a:ext cx="2918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5880" cy="498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5880" cy="498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4040" cy="498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9080" y="1768320"/>
            <a:ext cx="4424040" cy="498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5880" cy="582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9080" y="1768320"/>
            <a:ext cx="4424040" cy="498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280" y="437184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5880" cy="498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4040" cy="498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9080" y="176832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9080" y="437184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9080" y="176832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280" y="4371840"/>
            <a:ext cx="9065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5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280" y="4371840"/>
            <a:ext cx="9065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9080" y="176832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280" y="437184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49080" y="437184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2918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8320" y="1768320"/>
            <a:ext cx="2918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3720" y="1768320"/>
            <a:ext cx="2918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280" y="4371840"/>
            <a:ext cx="2918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8320" y="4371840"/>
            <a:ext cx="2918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3720" y="4371840"/>
            <a:ext cx="2918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5880" cy="498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4040" cy="498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9080" y="1768320"/>
            <a:ext cx="4424040" cy="498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5880" cy="582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9080" y="1768320"/>
            <a:ext cx="4424040" cy="498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280" y="437184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4040" cy="498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9080" y="176832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9080" y="437184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9080" y="1768320"/>
            <a:ext cx="442404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280" y="4371840"/>
            <a:ext cx="9065880" cy="237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1200"/>
          </a:xfrm>
          <a:prstGeom prst="rect">
            <a:avLst/>
          </a:prstGeom>
        </p:spPr>
        <p:txBody>
          <a:bodyPr lIns="0" rIns="0" tIns="1584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5880" cy="125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5880" cy="4984560"/>
          </a:xfrm>
          <a:prstGeom prst="rect">
            <a:avLst/>
          </a:prstGeom>
        </p:spPr>
        <p:txBody>
          <a:bodyPr lIns="0" rIns="0" tIns="2808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icac3.fragnel.edu.in/nSite/index.php/icac3" TargetMode="External"/><Relationship Id="rId2" Type="http://schemas.openxmlformats.org/officeDocument/2006/relationships/hyperlink" Target="https://ghrce.raisoni.net/ieee_iccica_2021/index.php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3280" y="2266920"/>
            <a:ext cx="9070560" cy="44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Implementing Comprehensive Blockchain Based Framework for Transparent Real Estate Transactions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Group No. 1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Amit Pandey 18104020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Aditya Shinde 18104032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Rajan Khade 18104020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Project Guide and Co-guide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Prof. Neha Deshmukh and Prof. Vidya Shet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83" name="Google Shape;94;p1" descr=""/>
          <p:cNvPicPr/>
          <p:nvPr/>
        </p:nvPicPr>
        <p:blipFill>
          <a:blip r:embed="rId1"/>
          <a:stretch/>
        </p:blipFill>
        <p:spPr>
          <a:xfrm>
            <a:off x="71280" y="0"/>
            <a:ext cx="9935640" cy="187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47640" y="30574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Thank You...!!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720" y="144360"/>
            <a:ext cx="9070560" cy="10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Contents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3280" y="1201680"/>
            <a:ext cx="9322920" cy="55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Autofit/>
          </a:bodyPr>
          <a:p>
            <a:pPr marL="430200" indent="-320400">
              <a:lnSpc>
                <a:spcPct val="93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30200" indent="-320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Introduction</a:t>
            </a:r>
            <a:endParaRPr b="0" lang="en-IN" sz="2400" spc="-1" strike="noStrike">
              <a:latin typeface="Arial"/>
            </a:endParaRPr>
          </a:p>
          <a:p>
            <a:pPr marL="430200" indent="-320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Objectives</a:t>
            </a:r>
            <a:endParaRPr b="0" lang="en-IN" sz="2400" spc="-1" strike="noStrike">
              <a:latin typeface="Arial"/>
            </a:endParaRPr>
          </a:p>
          <a:p>
            <a:pPr marL="430200" indent="-320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Problem Definition</a:t>
            </a:r>
            <a:endParaRPr b="0" lang="en-IN" sz="2400" spc="-1" strike="noStrike">
              <a:latin typeface="Arial"/>
            </a:endParaRPr>
          </a:p>
          <a:p>
            <a:pPr marL="430200" indent="-320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Technological Stack</a:t>
            </a:r>
            <a:endParaRPr b="0" lang="en-IN" sz="2400" spc="-1" strike="noStrike">
              <a:latin typeface="Arial"/>
            </a:endParaRPr>
          </a:p>
          <a:p>
            <a:pPr marL="430200" indent="-320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Review Suggestions</a:t>
            </a:r>
            <a:endParaRPr b="0" lang="en-IN" sz="2400" spc="-1" strike="noStrike">
              <a:latin typeface="Arial"/>
            </a:endParaRPr>
          </a:p>
          <a:p>
            <a:pPr marL="430200" indent="-320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Proposed System Architecture/Working </a:t>
            </a:r>
            <a:endParaRPr b="0" lang="en-IN" sz="2400" spc="-1" strike="noStrike">
              <a:latin typeface="Arial"/>
            </a:endParaRPr>
          </a:p>
          <a:p>
            <a:pPr marL="430200" indent="-320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Prototype Design Demonstration</a:t>
            </a:r>
            <a:endParaRPr b="0" lang="en-IN" sz="2400" spc="-1" strike="noStrike">
              <a:latin typeface="Arial"/>
            </a:endParaRPr>
          </a:p>
          <a:p>
            <a:pPr marL="430200" indent="-320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Implementation Status</a:t>
            </a:r>
            <a:endParaRPr b="0" lang="en-IN" sz="2400" spc="-1" strike="noStrike">
              <a:latin typeface="Arial"/>
            </a:endParaRPr>
          </a:p>
          <a:p>
            <a:pPr marL="430200" indent="-320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Status of Paper Draft &amp; Targeted Conference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3280" y="301680"/>
            <a:ext cx="9065880" cy="125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3280" y="1768320"/>
            <a:ext cx="9065880" cy="52509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Autofit/>
          </a:bodyPr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Problem Identified : 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Involvement of middlemen and brokers.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increasing number of fraud cases.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Time Delays and lack of digital protection.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Tax and registration charges.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Solution Proposed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Blockchain based Platform using Ethereum Blockchain.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Migrate existing data to smart contract.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Storing sensitive data and documents’ hash in Smart Contract (and decentralized storage).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Charges in the form of transaction fees for each operation and Direct buying and selling, without middleman.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26"/>
              </a:spcBef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3280" y="301680"/>
            <a:ext cx="9065880" cy="125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Objectives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3280" y="1768320"/>
            <a:ext cx="9065880" cy="52509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Autofit/>
          </a:bodyPr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make process faster and bring transparency with use of blockchain.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Reduce the fraud cases.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reduce extra charges.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develop a Web Application, which will directly connect user to the blockchain.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3280" y="301680"/>
            <a:ext cx="9065880" cy="125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Review Suggestions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3280" y="1768320"/>
            <a:ext cx="9065880" cy="52509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Autofit/>
          </a:bodyPr>
          <a:p>
            <a:pPr marL="343080">
              <a:lnSpc>
                <a:spcPct val="93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add a Government Entity in the process.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implement security for the stored files.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3280" y="301680"/>
            <a:ext cx="9065880" cy="125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Technological Stack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47640" y="1573200"/>
            <a:ext cx="9065880" cy="52509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Autofit/>
          </a:bodyPr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Backend – Ethereum, NodeJS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Frontend - React.js, CSS, JavaScript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Database - MongoDB (Future scope - IPFS Storage)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Server Side Frameworks - Express.js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Smart Contract (Deployment and Testing) - Ganache ,Truffle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3280" y="301680"/>
            <a:ext cx="9065880" cy="125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Proposed System Architecture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857240" y="6531120"/>
            <a:ext cx="635616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Figure : New system (After migration), each step is function of smart contract.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96" name="Google Shape;132;p7" descr=""/>
          <p:cNvPicPr/>
          <p:nvPr/>
        </p:nvPicPr>
        <p:blipFill>
          <a:blip r:embed="rId1"/>
          <a:stretch/>
        </p:blipFill>
        <p:spPr>
          <a:xfrm>
            <a:off x="1027080" y="1258920"/>
            <a:ext cx="8026200" cy="527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3280" y="301680"/>
            <a:ext cx="9065880" cy="125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Implementation Status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3280" y="1768320"/>
            <a:ext cx="9065880" cy="52509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Autofit/>
          </a:bodyPr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Basic functionalities of smart contract are done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Working on remaining functionalities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Frontend and Backend connection is done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Ethereum network is been deployed on Ganache Blockchain.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Improvement of frontend is ongoing.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3280" y="301680"/>
            <a:ext cx="9065880" cy="125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Status of Paper Draft &amp; Targeted Conference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3280" y="1768320"/>
            <a:ext cx="9065880" cy="52509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Autofit/>
          </a:bodyPr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Targeted Conferences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3000"/>
              </a:lnSpc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3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1"/>
              </a:rPr>
              <a:t>IEEE 2021 International Conference on Advances in Computing, Communication and Control, 3rd and 4th December 2021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3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2"/>
              </a:rPr>
              <a:t>IEEE International Conference on Computational Intelligence and Computing Applications, 26th and 27th November 2021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93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Status of Paper Draft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93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Implementation and conclusion remaining along with Literature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2017-10-25T08:22:14Z</dcterms:created>
  <dc:creator>v b</dc:creator>
  <dc:description/>
  <dc:language>en-IN</dc:language>
  <cp:lastModifiedBy/>
  <dcterms:modified xsi:type="dcterms:W3CDTF">2022-05-09T04:32:13Z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