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0" roundtripDataSignature="AMtx7mgEMbmqTvrZyE5NrH1y35F6mlez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F68904-8C20-453F-897E-AD39C4635D8E}">
  <a:tblStyle styleId="{85F68904-8C20-453F-897E-AD39C4635D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215900" y="812800"/>
            <a:ext cx="7124700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4278312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215900" y="812800"/>
            <a:ext cx="7127875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159d3014c_0_6:notes"/>
          <p:cNvSpPr txBox="1"/>
          <p:nvPr>
            <p:ph idx="1" type="body"/>
          </p:nvPr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1159d3014c_0_6:notes"/>
          <p:cNvSpPr/>
          <p:nvPr>
            <p:ph idx="2" type="sldImg"/>
          </p:nvPr>
        </p:nvSpPr>
        <p:spPr>
          <a:xfrm>
            <a:off x="215900" y="812800"/>
            <a:ext cx="71247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215900" y="812800"/>
            <a:ext cx="7124700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06487" y="812800"/>
            <a:ext cx="5346700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215900" y="812800"/>
            <a:ext cx="7127875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215900" y="812800"/>
            <a:ext cx="7124700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215900" y="812800"/>
            <a:ext cx="7124700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215900" y="812800"/>
            <a:ext cx="7124700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215900" y="812800"/>
            <a:ext cx="7124700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215900" y="812800"/>
            <a:ext cx="71247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1d43c71dc_0_0:notes"/>
          <p:cNvSpPr txBox="1"/>
          <p:nvPr>
            <p:ph idx="1" type="body"/>
          </p:nvPr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d1d43c71dc_0_0:notes"/>
          <p:cNvSpPr/>
          <p:nvPr>
            <p:ph idx="2" type="sldImg"/>
          </p:nvPr>
        </p:nvSpPr>
        <p:spPr>
          <a:xfrm>
            <a:off x="215900" y="812800"/>
            <a:ext cx="71247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159d3014c_0_12:notes"/>
          <p:cNvSpPr txBox="1"/>
          <p:nvPr>
            <p:ph idx="1" type="body"/>
          </p:nvPr>
        </p:nvSpPr>
        <p:spPr>
          <a:xfrm>
            <a:off x="755650" y="5078412"/>
            <a:ext cx="6045300" cy="48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11159d3014c_0_12:notes"/>
          <p:cNvSpPr/>
          <p:nvPr>
            <p:ph idx="2" type="sldImg"/>
          </p:nvPr>
        </p:nvSpPr>
        <p:spPr>
          <a:xfrm>
            <a:off x="215900" y="812800"/>
            <a:ext cx="71247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503237" y="1768475"/>
            <a:ext cx="9069387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subTitle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lvl="0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503237" y="1768475"/>
            <a:ext cx="9066212" cy="49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/>
          <p:nvPr>
            <p:ph type="title"/>
          </p:nvPr>
        </p:nvSpPr>
        <p:spPr>
          <a:xfrm rot="5400000">
            <a:off x="5210969" y="2394744"/>
            <a:ext cx="6451600" cy="2265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" type="body"/>
          </p:nvPr>
        </p:nvSpPr>
        <p:spPr>
          <a:xfrm rot="5400000">
            <a:off x="601663" y="203200"/>
            <a:ext cx="6451600" cy="664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 rot="5400000">
            <a:off x="2543968" y="-272256"/>
            <a:ext cx="4984750" cy="9066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" type="body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8"/>
          <p:cNvSpPr txBox="1"/>
          <p:nvPr>
            <p:ph idx="2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31"/>
          <p:cNvSpPr txBox="1"/>
          <p:nvPr>
            <p:ph idx="2" type="body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3" type="body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31"/>
          <p:cNvSpPr txBox="1"/>
          <p:nvPr>
            <p:ph idx="4" type="body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 rot="5400000">
            <a:off x="5514975" y="2092325"/>
            <a:ext cx="584835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 rot="5400000">
            <a:off x="904081" y="-99219"/>
            <a:ext cx="5848350" cy="6650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>
            <a:off x="503238" y="1768475"/>
            <a:ext cx="4456112" cy="49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2" type="body"/>
          </p:nvPr>
        </p:nvSpPr>
        <p:spPr>
          <a:xfrm>
            <a:off x="5111750" y="1768475"/>
            <a:ext cx="4457700" cy="49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 txBox="1"/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" type="body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 txBox="1"/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" type="subTitle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lvl="0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 rot="5400000">
            <a:off x="2847181" y="-575468"/>
            <a:ext cx="4381500" cy="90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/>
          <p:nvPr>
            <p:ph idx="2" type="pic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9" name="Google Shape;29;p18"/>
          <p:cNvSpPr txBox="1"/>
          <p:nvPr>
            <p:ph idx="2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3" type="body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21"/>
          <p:cNvSpPr txBox="1"/>
          <p:nvPr>
            <p:ph idx="4" type="body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503238" y="1768475"/>
            <a:ext cx="44577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2" type="body"/>
          </p:nvPr>
        </p:nvSpPr>
        <p:spPr>
          <a:xfrm>
            <a:off x="5113338" y="1768475"/>
            <a:ext cx="4459287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503237" y="1768475"/>
            <a:ext cx="9069387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503237" y="1768475"/>
            <a:ext cx="9066212" cy="49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503237" y="2266950"/>
            <a:ext cx="9071100" cy="44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Comprehensive Blockchain Based Framework for Transparent Real Estate Transactions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Amit Pandey 18104020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Aditya Shinde 18104032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Rajan Khade 18104020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Neha Deshmukh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" y="0"/>
            <a:ext cx="9936162" cy="1871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159d3014c_0_6"/>
          <p:cNvSpPr txBox="1"/>
          <p:nvPr>
            <p:ph type="title"/>
          </p:nvPr>
        </p:nvSpPr>
        <p:spPr>
          <a:xfrm>
            <a:off x="502437" y="323475"/>
            <a:ext cx="9066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Architecture</a:t>
            </a:r>
            <a:endParaRPr/>
          </a:p>
        </p:txBody>
      </p:sp>
      <p:pic>
        <p:nvPicPr>
          <p:cNvPr id="150" name="Google Shape;150;g11159d3014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3175"/>
            <a:ext cx="9775825" cy="3709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Status</a:t>
            </a:r>
            <a:endParaRPr/>
          </a:p>
        </p:txBody>
      </p:sp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503225" y="1452950"/>
            <a:ext cx="9066300" cy="55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683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Hyperledger Fabric Setup is done.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Chaincode (Smart Contract) development is done.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Web Application (both frontend and backend)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development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is done.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Chaincode need a security audit and testing.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/>
        </p:nvSpPr>
        <p:spPr>
          <a:xfrm>
            <a:off x="647700" y="30575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504825" y="144462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03237" y="1201737"/>
            <a:ext cx="9323387" cy="557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20675" lvl="0" marL="4302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302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302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302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302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302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Suggestions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302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Architecture/Working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302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503225" y="1558925"/>
            <a:ext cx="9066300" cy="54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Identified : </a:t>
            </a:r>
            <a:endParaRPr/>
          </a:p>
          <a:p>
            <a:pPr indent="-285750" lvl="1" marL="7429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Involvement of middlemen and brokers.</a:t>
            </a:r>
            <a:endParaRPr/>
          </a:p>
          <a:p>
            <a:pPr indent="-285750" lvl="1" marL="7429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increasing number of fraud cases.</a:t>
            </a:r>
            <a:endParaRPr/>
          </a:p>
          <a:p>
            <a:pPr indent="-285750" lvl="1" marL="7429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elays and lack of digital protection.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Proposed :</a:t>
            </a:r>
            <a:endParaRPr/>
          </a:p>
          <a:p>
            <a:pPr indent="-285750" lvl="1" marL="7429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based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latform using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Hyperledger Fabric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Permissioned access to the system and infrastructure.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Real estate transaction using web application.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Digital record keeping of all the transactions in a Ledger.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503237" y="1768475"/>
            <a:ext cx="9066212" cy="525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process faster and bring transparency with the use of blockchain.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Reduce the fraud cases.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make the process of real estate transactions digital.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Stack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647700" y="1573212"/>
            <a:ext cx="9066212" cy="525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683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Technology - Hyperledger Fabric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Chaincode - Go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Web Application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b="0" i="0" lang="en-US" sz="2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– Node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.js, Express.js</a:t>
            </a:r>
            <a:endParaRPr/>
          </a:p>
          <a:p>
            <a:pPr indent="-368300" lvl="1" marL="914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b="0" i="0" lang="en-US" sz="2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-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b="0" i="0" lang="en-US" sz="2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CSS, JavaScript</a:t>
            </a:r>
            <a:endParaRPr/>
          </a:p>
          <a:p>
            <a:pPr indent="-368300" lvl="1" marL="914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○"/>
            </a:pPr>
            <a:r>
              <a:rPr b="0" i="0" lang="en-US" sz="2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(session storage) - MongoDB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503237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Suggestions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503237" y="1768475"/>
            <a:ext cx="9066212" cy="525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add a Government Entity in the process.</a:t>
            </a:r>
            <a:endParaRPr b="0" i="0" sz="2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use Hyperledger Fabric technology.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502437" y="323475"/>
            <a:ext cx="9066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/>
          </a:p>
        </p:txBody>
      </p:sp>
      <p:pic>
        <p:nvPicPr>
          <p:cNvPr id="131" name="Google Shape;13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3175"/>
            <a:ext cx="9775825" cy="372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1d43c71dc_0_0"/>
          <p:cNvSpPr txBox="1"/>
          <p:nvPr>
            <p:ph type="title"/>
          </p:nvPr>
        </p:nvSpPr>
        <p:spPr>
          <a:xfrm>
            <a:off x="502437" y="323475"/>
            <a:ext cx="9066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Hyperledger Fabric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</a:t>
            </a:r>
            <a:endParaRPr/>
          </a:p>
        </p:txBody>
      </p:sp>
      <p:pic>
        <p:nvPicPr>
          <p:cNvPr id="137" name="Google Shape;137;gd1d43c71d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38" y="1526150"/>
            <a:ext cx="8903926" cy="41780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gd1d43c71dc_0_0"/>
          <p:cNvGraphicFramePr/>
          <p:nvPr/>
        </p:nvGraphicFramePr>
        <p:xfrm>
          <a:off x="583613" y="6315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{85F68904-8C20-453F-897E-AD39C4635D8E}</a:tableStyleId>
              </a:tblPr>
              <a:tblGrid>
                <a:gridCol w="2225225"/>
                <a:gridCol w="2225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Org 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Central Govt.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Root CA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Central Govt.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Google Shape;139;gd1d43c71dc_0_0"/>
          <p:cNvGraphicFramePr/>
          <p:nvPr/>
        </p:nvGraphicFramePr>
        <p:xfrm>
          <a:off x="5118263" y="6315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{85F68904-8C20-453F-897E-AD39C4635D8E}</a:tableStyleId>
              </a:tblPr>
              <a:tblGrid>
                <a:gridCol w="2265550"/>
                <a:gridCol w="2184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Org 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State 1 Govt.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Org 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State 2 Govt.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11159d3014c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3175"/>
            <a:ext cx="9775822" cy="4870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2017-10-25T08:22:14Z</dcterms:created>
  <dc:creator>v b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AppVersion">
    <vt:lpstr>12.0000</vt:lp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str>Custom</vt:lp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