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9" r:id="rId8"/>
    <p:sldId id="262" r:id="rId9"/>
    <p:sldId id="263" r:id="rId10"/>
    <p:sldId id="264" r:id="rId11"/>
    <p:sldId id="265" r:id="rId12"/>
    <p:sldId id="266" r:id="rId13"/>
    <p:sldId id="280" r:id="rId14"/>
    <p:sldId id="267" r:id="rId15"/>
    <p:sldId id="268" r:id="rId16"/>
    <p:sldId id="269" r:id="rId17"/>
    <p:sldId id="283" r:id="rId18"/>
    <p:sldId id="270" r:id="rId19"/>
    <p:sldId id="272" r:id="rId20"/>
    <p:sldId id="275" r:id="rId21"/>
    <p:sldId id="284" r:id="rId22"/>
    <p:sldId id="276" r:id="rId23"/>
    <p:sldId id="281" r:id="rId24"/>
    <p:sldId id="278" r:id="rId25"/>
    <p:sldId id="282" r:id="rId2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0" autoAdjust="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572C-E507-4DCD-8F93-46DD6FDA9D21}"/>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B48B9-2BEA-48B2-87DA-E7FEC3B129AD}"/>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79B67-276F-441B-8004-8502DA54F121}"/>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57212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C19B78-332E-4D54-9E34-E29FD2101790}"/>
              </a:ext>
            </a:extLst>
          </p:cNvPr>
          <p:cNvSpPr>
            <a:spLocks noGrp="1"/>
          </p:cNvSpPr>
          <p:nvPr>
            <p:ph type="dt" sz="half" idx="10"/>
          </p:nvPr>
        </p:nvSpPr>
        <p:spPr/>
        <p:txBody>
          <a:bodyPr/>
          <a:lstStyle>
            <a:lvl1pPr>
              <a:defRPr/>
            </a:lvl1pPr>
          </a:lstStyle>
          <a:p>
            <a:pPr>
              <a:defRPr/>
            </a:pPr>
            <a:fld id="{6E476E73-DA6B-469F-98ED-7953BB3586E9}" type="datetimeFigureOut">
              <a:rPr lang="en-US"/>
              <a:pPr>
                <a:defRPr/>
              </a:pPr>
              <a:t>4/8/2022</a:t>
            </a:fld>
            <a:endParaRPr lang="en-US" dirty="0"/>
          </a:p>
        </p:txBody>
      </p:sp>
      <p:sp>
        <p:nvSpPr>
          <p:cNvPr id="5" name="Footer Placeholder 4">
            <a:extLst>
              <a:ext uri="{FF2B5EF4-FFF2-40B4-BE49-F238E27FC236}">
                <a16:creationId xmlns:a16="http://schemas.microsoft.com/office/drawing/2014/main" id="{F83D216F-C449-4A5B-ABAF-8D78749E91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7ED0ED-E597-4778-89D4-8319E53F0D2E}"/>
              </a:ext>
            </a:extLst>
          </p:cNvPr>
          <p:cNvSpPr>
            <a:spLocks noGrp="1"/>
          </p:cNvSpPr>
          <p:nvPr>
            <p:ph type="sldNum" sz="quarter" idx="12"/>
          </p:nvPr>
        </p:nvSpPr>
        <p:spPr/>
        <p:txBody>
          <a:bodyPr/>
          <a:lstStyle>
            <a:lvl1pPr>
              <a:defRPr/>
            </a:lvl1pPr>
          </a:lstStyle>
          <a:p>
            <a:fld id="{C5662D2F-205D-4A59-813C-636F60499D15}" type="slidenum">
              <a:rPr lang="en-US" altLang="en-US"/>
              <a:pPr/>
              <a:t>‹#›</a:t>
            </a:fld>
            <a:endParaRPr lang="en-US" altLang="en-US"/>
          </a:p>
        </p:txBody>
      </p:sp>
    </p:spTree>
    <p:extLst>
      <p:ext uri="{BB962C8B-B14F-4D97-AF65-F5344CB8AC3E}">
        <p14:creationId xmlns:p14="http://schemas.microsoft.com/office/powerpoint/2010/main" val="400762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lucid.app/lucidchart/invitations/accept/inv_7d8e1ff2-74bd-4f0b-a543-a59a81842f9f?viewport_loc=-1341%2C79%2C4377%2C1696%2C0_0"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Existing System</a:t>
            </a:r>
            <a:endParaRPr lang="en-IN" sz="3000" b="0" strike="noStrike" spc="-1" dirty="0">
              <a:latin typeface="Arial"/>
            </a:endParaRPr>
          </a:p>
        </p:txBody>
      </p:sp>
      <p:pic>
        <p:nvPicPr>
          <p:cNvPr id="4" name="Picture 3">
            <a:extLst>
              <a:ext uri="{FF2B5EF4-FFF2-40B4-BE49-F238E27FC236}">
                <a16:creationId xmlns:a16="http://schemas.microsoft.com/office/drawing/2014/main" id="{8BC905C5-F330-4ADE-AED3-D4A2EDCFC692}"/>
              </a:ext>
            </a:extLst>
          </p:cNvPr>
          <p:cNvPicPr/>
          <p:nvPr/>
        </p:nvPicPr>
        <p:blipFill>
          <a:blip r:embed="rId2"/>
          <a:stretch>
            <a:fillRect/>
          </a:stretch>
        </p:blipFill>
        <p:spPr>
          <a:xfrm>
            <a:off x="0" y="1057320"/>
            <a:ext cx="9143999" cy="3907585"/>
          </a:xfrm>
          <a:prstGeom prst="rect">
            <a:avLst/>
          </a:prstGeom>
        </p:spPr>
      </p:pic>
    </p:spTree>
    <p:extLst>
      <p:ext uri="{BB962C8B-B14F-4D97-AF65-F5344CB8AC3E}">
        <p14:creationId xmlns:p14="http://schemas.microsoft.com/office/powerpoint/2010/main" val="1999359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003C5F4E-BAF2-44B0-BCA5-05712E236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7320"/>
            <a:ext cx="9144000" cy="397187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Design(Flow Of Modules)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
        <p:nvSpPr>
          <p:cNvPr id="5" name="TextBox 4">
            <a:extLst>
              <a:ext uri="{FF2B5EF4-FFF2-40B4-BE49-F238E27FC236}">
                <a16:creationId xmlns:a16="http://schemas.microsoft.com/office/drawing/2014/main" id="{76F2D5D1-FA03-4944-BDA2-3020D1D53C37}"/>
              </a:ext>
            </a:extLst>
          </p:cNvPr>
          <p:cNvSpPr txBox="1"/>
          <p:nvPr/>
        </p:nvSpPr>
        <p:spPr>
          <a:xfrm>
            <a:off x="311760" y="1171441"/>
            <a:ext cx="6546240" cy="923330"/>
          </a:xfrm>
          <a:prstGeom prst="rect">
            <a:avLst/>
          </a:prstGeom>
          <a:noFill/>
        </p:spPr>
        <p:txBody>
          <a:bodyPr wrap="square">
            <a:spAutoFit/>
          </a:bodyPr>
          <a:lstStyle/>
          <a:p>
            <a:r>
              <a:rPr lang="en-US" dirty="0">
                <a:hlinkClick r:id="rId2"/>
              </a:rPr>
              <a:t>https://lucid.app/lucidchart/invitations/accept/inv_7d8e1ff2-74bd-4f0b-a543-a59a81842f9f?viewport_loc=-1341%2C79%2C4377%2C1696%2C0_0</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Description Of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Placeholder 5" descr="Blank diagram: Lucidchart">
            <a:extLst>
              <a:ext uri="{FF2B5EF4-FFF2-40B4-BE49-F238E27FC236}">
                <a16:creationId xmlns:a16="http://schemas.microsoft.com/office/drawing/2014/main" id="{05E1341F-F3C3-4889-9949-D4DE81BFBC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867602" y="1057320"/>
            <a:ext cx="5263354" cy="36544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Description Of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5" name="Picture Placeholder 5" descr="Blank diagram: Lucidchart">
            <a:extLst>
              <a:ext uri="{FF2B5EF4-FFF2-40B4-BE49-F238E27FC236}">
                <a16:creationId xmlns:a16="http://schemas.microsoft.com/office/drawing/2014/main" id="{2765841C-B52F-46BD-BC50-D58AF4DA1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11400" y="1120640"/>
            <a:ext cx="7071243" cy="3845659"/>
          </a:xfrm>
          <a:prstGeom prst="rect">
            <a:avLst/>
          </a:prstGeom>
        </p:spPr>
      </p:pic>
    </p:spTree>
    <p:extLst>
      <p:ext uri="{BB962C8B-B14F-4D97-AF65-F5344CB8AC3E}">
        <p14:creationId xmlns:p14="http://schemas.microsoft.com/office/powerpoint/2010/main" val="33444657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Activity diagram</a:t>
            </a:r>
            <a:endParaRPr lang="en-IN" sz="3000" b="0" strike="noStrike" spc="-1" dirty="0">
              <a:latin typeface="Arial"/>
            </a:endParaRPr>
          </a:p>
        </p:txBody>
      </p:sp>
      <p:sp>
        <p:nvSpPr>
          <p:cNvPr id="107" name="CustomShape 2"/>
          <p:cNvSpPr/>
          <p:nvPr/>
        </p:nvSpPr>
        <p:spPr>
          <a:xfrm>
            <a:off x="311760" y="1171440"/>
            <a:ext cx="232984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Placeholder 5" descr="Blank diagram: Lucidchart">
            <a:extLst>
              <a:ext uri="{FF2B5EF4-FFF2-40B4-BE49-F238E27FC236}">
                <a16:creationId xmlns:a16="http://schemas.microsoft.com/office/drawing/2014/main" id="{F8E58465-F4CE-4FB8-A084-08103BFA34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967218" y="744758"/>
            <a:ext cx="4324525" cy="424996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0"/>
            <a:ext cx="9144000" cy="51435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1800" b="0" strike="noStrike" spc="-1" dirty="0">
                <a:latin typeface="Times New Roman"/>
                <a:ea typeface="Times New Roman"/>
              </a:rPr>
              <a:t>  A Project Report on</a:t>
            </a:r>
            <a:br>
              <a:rPr dirty="0"/>
            </a:br>
            <a:r>
              <a:rPr lang="en-US" sz="2400" b="0" i="0" dirty="0">
                <a:effectLst/>
                <a:latin typeface="Arial" panose="020B0604020202020204" pitchFamily="34" charset="0"/>
              </a:rPr>
              <a:t>Automation of Supply Chain Management for</a:t>
            </a:r>
            <a:br>
              <a:rPr lang="en-US" sz="2400" dirty="0"/>
            </a:br>
            <a:r>
              <a:rPr lang="en-US" sz="2400" b="0" i="0" dirty="0">
                <a:effectLst/>
                <a:latin typeface="Arial" panose="020B0604020202020204" pitchFamily="34" charset="0"/>
              </a:rPr>
              <a:t>Healthcare</a:t>
            </a:r>
            <a:br>
              <a:rPr dirty="0"/>
            </a:br>
            <a:r>
              <a:rPr lang="en-IN" sz="1800" b="0" strike="noStrike" spc="-1" dirty="0">
                <a:latin typeface="Times New Roman"/>
                <a:ea typeface="Times New Roman"/>
              </a:rPr>
              <a:t>Submitted in partial fulfilment of the degree of</a:t>
            </a:r>
            <a:br>
              <a:rPr dirty="0"/>
            </a:br>
            <a:r>
              <a:rPr lang="en-IN" sz="1800" b="0" strike="noStrike" spc="-1" dirty="0">
                <a:latin typeface="Times New Roman"/>
                <a:ea typeface="Times New Roman"/>
              </a:rPr>
              <a:t>Bachelor of Engineering(Sem-8)</a:t>
            </a:r>
          </a:p>
          <a:p>
            <a:pPr algn="ctr">
              <a:lnSpc>
                <a:spcPct val="100000"/>
              </a:lnSpc>
            </a:pPr>
            <a:br>
              <a:rPr dirty="0"/>
            </a:br>
            <a:r>
              <a:rPr lang="en-IN" sz="1800" b="0" strike="noStrike" spc="-1" dirty="0">
                <a:solidFill>
                  <a:schemeClr val="bg1"/>
                </a:solidFill>
                <a:latin typeface="Times New Roman"/>
                <a:ea typeface="Times New Roman"/>
              </a:rPr>
              <a:t>in</a:t>
            </a:r>
          </a:p>
          <a:p>
            <a:pPr algn="ctr">
              <a:lnSpc>
                <a:spcPct val="100000"/>
              </a:lnSpc>
            </a:pP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pc="-1" dirty="0" err="1">
                <a:solidFill>
                  <a:srgbClr val="FFFBF0"/>
                </a:solidFill>
                <a:latin typeface="Times New Roman"/>
              </a:rPr>
              <a:t>Hitarth</a:t>
            </a:r>
            <a:r>
              <a:rPr lang="en-IN" spc="-1" dirty="0">
                <a:solidFill>
                  <a:srgbClr val="FFFBF0"/>
                </a:solidFill>
                <a:latin typeface="Times New Roman"/>
              </a:rPr>
              <a:t> Saiya</a:t>
            </a:r>
            <a:r>
              <a:rPr lang="en-IN" sz="1800" b="0" strike="noStrike" spc="-1" dirty="0">
                <a:solidFill>
                  <a:srgbClr val="FFFBF0"/>
                </a:solidFill>
                <a:latin typeface="Times New Roman"/>
                <a:ea typeface="Times New Roman"/>
              </a:rPr>
              <a:t>(19204007)</a:t>
            </a:r>
            <a:br>
              <a:rPr dirty="0"/>
            </a:br>
            <a:r>
              <a:rPr lang="en-IN" dirty="0" err="1">
                <a:solidFill>
                  <a:schemeClr val="bg1"/>
                </a:solidFill>
                <a:latin typeface="Times New Roman" panose="02020603050405020304" pitchFamily="18" charset="0"/>
                <a:cs typeface="Times New Roman" panose="02020603050405020304" pitchFamily="18" charset="0"/>
              </a:rPr>
              <a:t>Jash</a:t>
            </a:r>
            <a:r>
              <a:rPr lang="en-IN" dirty="0">
                <a:solidFill>
                  <a:schemeClr val="bg1"/>
                </a:solidFill>
                <a:latin typeface="Times New Roman" panose="02020603050405020304" pitchFamily="18" charset="0"/>
                <a:cs typeface="Times New Roman" panose="02020603050405020304" pitchFamily="18" charset="0"/>
              </a:rPr>
              <a:t> Seth</a:t>
            </a:r>
            <a:r>
              <a:rPr lang="en-IN" sz="1800" b="0" strike="noStrike" spc="-1" dirty="0">
                <a:solidFill>
                  <a:srgbClr val="FFFBF0"/>
                </a:solidFill>
                <a:latin typeface="Times New Roman"/>
                <a:ea typeface="Times New Roman"/>
              </a:rPr>
              <a:t>(19204006)</a:t>
            </a:r>
            <a:br>
              <a:rPr dirty="0"/>
            </a:br>
            <a:r>
              <a:rPr lang="en-IN" spc="-1" dirty="0" err="1">
                <a:solidFill>
                  <a:srgbClr val="FFFBF0"/>
                </a:solidFill>
                <a:latin typeface="Times New Roman"/>
              </a:rPr>
              <a:t>S</a:t>
            </a:r>
            <a:r>
              <a:rPr lang="en-IN" sz="1800" b="0" strike="noStrike" spc="-1" dirty="0" err="1">
                <a:solidFill>
                  <a:srgbClr val="FFFBF0"/>
                </a:solidFill>
                <a:latin typeface="Times New Roman"/>
                <a:ea typeface="Times New Roman"/>
              </a:rPr>
              <a:t>amyak</a:t>
            </a:r>
            <a:r>
              <a:rPr lang="en-IN" sz="1800" b="0" strike="noStrike" spc="-1" dirty="0">
                <a:solidFill>
                  <a:srgbClr val="FFFBF0"/>
                </a:solidFill>
                <a:latin typeface="Times New Roman"/>
                <a:ea typeface="Times New Roman"/>
              </a:rPr>
              <a:t> Doshi(19204001)</a:t>
            </a:r>
            <a:br>
              <a:rPr dirty="0"/>
            </a:br>
            <a:br>
              <a:rPr dirty="0"/>
            </a:br>
            <a:r>
              <a:rPr lang="en-IN" sz="1800" b="0" strike="noStrike" spc="-1" dirty="0">
                <a:solidFill>
                  <a:srgbClr val="FFFBF0"/>
                </a:solidFill>
                <a:latin typeface="Times New Roman"/>
                <a:ea typeface="Times New Roman"/>
              </a:rPr>
              <a:t>Under the Guidance of</a:t>
            </a:r>
            <a:br>
              <a:rPr dirty="0"/>
            </a:br>
            <a:r>
              <a:rPr lang="en-IN" b="0" i="0" dirty="0">
                <a:solidFill>
                  <a:schemeClr val="bg1"/>
                </a:solidFill>
                <a:effectLst/>
                <a:latin typeface="Arial" panose="020B0604020202020204" pitchFamily="34" charset="0"/>
              </a:rPr>
              <a:t>Prof. Vishal </a:t>
            </a:r>
            <a:r>
              <a:rPr lang="en-IN" b="0" i="0" dirty="0" err="1">
                <a:solidFill>
                  <a:schemeClr val="bg1"/>
                </a:solidFill>
                <a:effectLst/>
                <a:latin typeface="Arial" panose="020B0604020202020204" pitchFamily="34" charset="0"/>
              </a:rPr>
              <a:t>Badgujar</a:t>
            </a:r>
            <a:br>
              <a:rPr lang="en-IN" dirty="0">
                <a:solidFill>
                  <a:schemeClr val="bg1"/>
                </a:solidFill>
              </a:rPr>
            </a:br>
            <a:r>
              <a:rPr lang="en-IN" b="0" i="0" dirty="0">
                <a:solidFill>
                  <a:schemeClr val="bg1"/>
                </a:solidFill>
                <a:effectLst/>
                <a:latin typeface="Arial" panose="020B0604020202020204" pitchFamily="34" charset="0"/>
              </a:rPr>
              <a:t>Prof. Geetanjali </a:t>
            </a:r>
            <a:r>
              <a:rPr lang="en-IN" b="0" i="0" dirty="0" err="1">
                <a:solidFill>
                  <a:schemeClr val="bg1"/>
                </a:solidFill>
                <a:effectLst/>
                <a:latin typeface="Arial" panose="020B0604020202020204" pitchFamily="34" charset="0"/>
              </a:rPr>
              <a:t>Kalme</a:t>
            </a:r>
            <a:br>
              <a:rPr dirty="0">
                <a:solidFill>
                  <a:schemeClr val="bg1"/>
                </a:solidFill>
              </a:rPr>
            </a:br>
            <a:br>
              <a:rPr dirty="0">
                <a:solidFill>
                  <a:schemeClr val="bg1"/>
                </a:solidFill>
              </a:rPr>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rPr>
              <a:t>6.1Conclusion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l" rtl="0"/>
            <a:r>
              <a:rPr lang="en-US" sz="1600" dirty="0">
                <a:effectLst/>
                <a:latin typeface="Times New Roman" panose="02020603050405020304" pitchFamily="18" charset="0"/>
                <a:cs typeface="Times New Roman" panose="02020603050405020304" pitchFamily="18" charset="0"/>
              </a:rPr>
              <a:t>The existing supply chain framework has a lot of shortcomings and we believe these are mainly</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because of the human management of processes. So, we have proposed a novel supply chain</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management framework in the healthcare sector, using Robotic Process Automation. By programming BOTs to automate certain processes in a system which were previously handled</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manually, we can overcome the several shortcomings in the supply chain management system,</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such as frequent human errors, excess delay, inaccuracies, etc. Automating the key processes,</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such as Vendor Selection, Vendor on boarding, Inventory Management and Order Processing</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with the help of RPA Tool, can help us make the system more reliable and easier to </a:t>
            </a:r>
            <a:r>
              <a:rPr lang="en-US" sz="1600">
                <a:effectLst/>
                <a:latin typeface="Times New Roman" panose="02020603050405020304" pitchFamily="18" charset="0"/>
                <a:cs typeface="Times New Roman" panose="02020603050405020304" pitchFamily="18" charset="0"/>
              </a:rPr>
              <a:t>implement.</a:t>
            </a:r>
            <a:endParaRPr lang="en-US" sz="1600" dirty="0">
              <a:effectLst/>
              <a:latin typeface="Times New Roman" panose="02020603050405020304" pitchFamily="18" charset="0"/>
              <a:cs typeface="Times New Roman" panose="02020603050405020304" pitchFamily="18" charset="0"/>
            </a:endParaRPr>
          </a:p>
          <a:p>
            <a:br>
              <a:rPr lang="en-US" sz="1600" b="0" i="0" dirty="0">
                <a:solidFill>
                  <a:srgbClr val="5D6879"/>
                </a:solidFill>
                <a:effectLst/>
                <a:latin typeface="Times New Roman" panose="02020603050405020304" pitchFamily="18" charset="0"/>
                <a:cs typeface="Times New Roman" panose="02020603050405020304" pitchFamily="18" charset="0"/>
              </a:rPr>
            </a:br>
            <a:endParaRPr lang="en-IN" sz="16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6003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altLang="en-US" sz="1600" dirty="0">
                <a:solidFill>
                  <a:srgbClr val="333333"/>
                </a:solidFill>
                <a:latin typeface="Times New Roman" panose="02020603050405020304" pitchFamily="18" charset="0"/>
                <a:cs typeface="Times New Roman" panose="02020603050405020304" pitchFamily="18" charset="0"/>
              </a:rPr>
              <a:t>A. </a:t>
            </a:r>
            <a:r>
              <a:rPr lang="en-IN" altLang="en-US" sz="1600" dirty="0" err="1">
                <a:solidFill>
                  <a:srgbClr val="333333"/>
                </a:solidFill>
                <a:latin typeface="Times New Roman" panose="02020603050405020304" pitchFamily="18" charset="0"/>
                <a:cs typeface="Times New Roman" panose="02020603050405020304" pitchFamily="18" charset="0"/>
              </a:rPr>
              <a:t>Maalla</a:t>
            </a:r>
            <a:r>
              <a:rPr lang="en-IN" altLang="en-US" sz="1600" dirty="0">
                <a:solidFill>
                  <a:srgbClr val="333333"/>
                </a:solidFill>
                <a:latin typeface="Times New Roman" panose="02020603050405020304" pitchFamily="18" charset="0"/>
                <a:cs typeface="Times New Roman" panose="02020603050405020304" pitchFamily="18" charset="0"/>
              </a:rPr>
              <a:t>, "Development Prospect and Application Feasibility Analysis of Robotic Process Automation," </a:t>
            </a:r>
            <a:r>
              <a:rPr lang="en-IN" altLang="en-US" sz="1600" i="1" dirty="0">
                <a:solidFill>
                  <a:srgbClr val="333333"/>
                </a:solidFill>
                <a:latin typeface="Times New Roman" panose="02020603050405020304" pitchFamily="18" charset="0"/>
                <a:cs typeface="Times New Roman" panose="02020603050405020304" pitchFamily="18" charset="0"/>
              </a:rPr>
              <a:t>2019 IEEE 4th Advanced Information Technology, Electronic and Automation Control Conference (IAEAC)</a:t>
            </a:r>
            <a:r>
              <a:rPr lang="en-IN" altLang="en-US" sz="1600" dirty="0">
                <a:solidFill>
                  <a:srgbClr val="333333"/>
                </a:solidFill>
                <a:latin typeface="Times New Roman" panose="02020603050405020304" pitchFamily="18" charset="0"/>
                <a:cs typeface="Times New Roman" panose="02020603050405020304" pitchFamily="18" charset="0"/>
              </a:rPr>
              <a:t>, 2019.</a:t>
            </a:r>
          </a:p>
          <a:p>
            <a:pPr marL="457200" indent="-342360">
              <a:lnSpc>
                <a:spcPct val="115000"/>
              </a:lnSpc>
              <a:buClr>
                <a:srgbClr val="000000"/>
              </a:buClr>
              <a:buFont typeface="Old Standard TT"/>
              <a:buChar char="●"/>
            </a:pPr>
            <a:r>
              <a:rPr lang="en-IN" altLang="en-US" sz="1600" dirty="0">
                <a:solidFill>
                  <a:srgbClr val="333333"/>
                </a:solidFill>
                <a:latin typeface="Times New Roman" panose="02020603050405020304" pitchFamily="18" charset="0"/>
                <a:cs typeface="Times New Roman" panose="02020603050405020304" pitchFamily="18" charset="0"/>
              </a:rPr>
              <a:t>S. </a:t>
            </a:r>
            <a:r>
              <a:rPr lang="en-IN" altLang="en-US" sz="1600" dirty="0" err="1">
                <a:solidFill>
                  <a:srgbClr val="333333"/>
                </a:solidFill>
                <a:latin typeface="Times New Roman" panose="02020603050405020304" pitchFamily="18" charset="0"/>
                <a:cs typeface="Times New Roman" panose="02020603050405020304" pitchFamily="18" charset="0"/>
              </a:rPr>
              <a:t>Yatskiv</a:t>
            </a:r>
            <a:r>
              <a:rPr lang="en-IN" altLang="en-US" sz="1600" dirty="0">
                <a:solidFill>
                  <a:srgbClr val="333333"/>
                </a:solidFill>
                <a:latin typeface="Times New Roman" panose="02020603050405020304" pitchFamily="18" charset="0"/>
                <a:cs typeface="Times New Roman" panose="02020603050405020304" pitchFamily="18" charset="0"/>
              </a:rPr>
              <a:t>, I. </a:t>
            </a:r>
            <a:r>
              <a:rPr lang="en-IN" altLang="en-US" sz="1600" dirty="0" err="1">
                <a:solidFill>
                  <a:srgbClr val="333333"/>
                </a:solidFill>
                <a:latin typeface="Times New Roman" panose="02020603050405020304" pitchFamily="18" charset="0"/>
                <a:cs typeface="Times New Roman" panose="02020603050405020304" pitchFamily="18" charset="0"/>
              </a:rPr>
              <a:t>Voytyuk</a:t>
            </a:r>
            <a:r>
              <a:rPr lang="en-IN" altLang="en-US" sz="1600" dirty="0">
                <a:solidFill>
                  <a:srgbClr val="333333"/>
                </a:solidFill>
                <a:latin typeface="Times New Roman" panose="02020603050405020304" pitchFamily="18" charset="0"/>
                <a:cs typeface="Times New Roman" panose="02020603050405020304" pitchFamily="18" charset="0"/>
              </a:rPr>
              <a:t>, N. </a:t>
            </a:r>
            <a:r>
              <a:rPr lang="en-IN" altLang="en-US" sz="1600" dirty="0" err="1">
                <a:solidFill>
                  <a:srgbClr val="333333"/>
                </a:solidFill>
                <a:latin typeface="Times New Roman" panose="02020603050405020304" pitchFamily="18" charset="0"/>
                <a:cs typeface="Times New Roman" panose="02020603050405020304" pitchFamily="18" charset="0"/>
              </a:rPr>
              <a:t>Yatskiv</a:t>
            </a:r>
            <a:r>
              <a:rPr lang="en-IN" altLang="en-US" sz="1600" dirty="0">
                <a:solidFill>
                  <a:srgbClr val="333333"/>
                </a:solidFill>
                <a:latin typeface="Times New Roman" panose="02020603050405020304" pitchFamily="18" charset="0"/>
                <a:cs typeface="Times New Roman" panose="02020603050405020304" pitchFamily="18" charset="0"/>
              </a:rPr>
              <a:t>, O. </a:t>
            </a:r>
            <a:r>
              <a:rPr lang="en-IN" altLang="en-US" sz="1600" dirty="0" err="1">
                <a:solidFill>
                  <a:srgbClr val="333333"/>
                </a:solidFill>
                <a:latin typeface="Times New Roman" panose="02020603050405020304" pitchFamily="18" charset="0"/>
                <a:cs typeface="Times New Roman" panose="02020603050405020304" pitchFamily="18" charset="0"/>
              </a:rPr>
              <a:t>Kushnir</a:t>
            </a:r>
            <a:r>
              <a:rPr lang="en-IN" altLang="en-US" sz="1600" dirty="0">
                <a:solidFill>
                  <a:srgbClr val="333333"/>
                </a:solidFill>
                <a:latin typeface="Times New Roman" panose="02020603050405020304" pitchFamily="18" charset="0"/>
                <a:cs typeface="Times New Roman" panose="02020603050405020304" pitchFamily="18" charset="0"/>
              </a:rPr>
              <a:t>, Y. </a:t>
            </a:r>
            <a:r>
              <a:rPr lang="en-IN" altLang="en-US" sz="1600" dirty="0" err="1">
                <a:solidFill>
                  <a:srgbClr val="333333"/>
                </a:solidFill>
                <a:latin typeface="Times New Roman" panose="02020603050405020304" pitchFamily="18" charset="0"/>
                <a:cs typeface="Times New Roman" panose="02020603050405020304" pitchFamily="18" charset="0"/>
              </a:rPr>
              <a:t>Trufanova</a:t>
            </a:r>
            <a:r>
              <a:rPr lang="en-IN" altLang="en-US" sz="1600" dirty="0">
                <a:solidFill>
                  <a:srgbClr val="333333"/>
                </a:solidFill>
                <a:latin typeface="Times New Roman" panose="02020603050405020304" pitchFamily="18" charset="0"/>
                <a:cs typeface="Times New Roman" panose="02020603050405020304" pitchFamily="18" charset="0"/>
              </a:rPr>
              <a:t> and V. </a:t>
            </a:r>
            <a:r>
              <a:rPr lang="en-IN" altLang="en-US" sz="1600" dirty="0" err="1">
                <a:solidFill>
                  <a:srgbClr val="333333"/>
                </a:solidFill>
                <a:latin typeface="Times New Roman" panose="02020603050405020304" pitchFamily="18" charset="0"/>
                <a:cs typeface="Times New Roman" panose="02020603050405020304" pitchFamily="18" charset="0"/>
              </a:rPr>
              <a:t>Panasyuk</a:t>
            </a:r>
            <a:r>
              <a:rPr lang="en-IN" altLang="en-US" sz="1600" dirty="0">
                <a:solidFill>
                  <a:srgbClr val="333333"/>
                </a:solidFill>
                <a:latin typeface="Times New Roman" panose="02020603050405020304" pitchFamily="18" charset="0"/>
                <a:cs typeface="Times New Roman" panose="02020603050405020304" pitchFamily="18" charset="0"/>
              </a:rPr>
              <a:t>, "Improved Method of Software Automation Testing Based on the Robotic Process Automation Technology," </a:t>
            </a:r>
            <a:r>
              <a:rPr lang="en-IN" altLang="en-US" sz="1600" i="1" dirty="0">
                <a:solidFill>
                  <a:srgbClr val="333333"/>
                </a:solidFill>
                <a:latin typeface="Times New Roman" panose="02020603050405020304" pitchFamily="18" charset="0"/>
                <a:cs typeface="Times New Roman" panose="02020603050405020304" pitchFamily="18" charset="0"/>
              </a:rPr>
              <a:t>2019 9th International Conference on Advanced Computer Information Technologies (ACIT)</a:t>
            </a:r>
            <a:r>
              <a:rPr lang="en-IN" altLang="en-US" sz="1600" dirty="0">
                <a:solidFill>
                  <a:srgbClr val="333333"/>
                </a:solidFill>
                <a:latin typeface="Times New Roman" panose="02020603050405020304" pitchFamily="18" charset="0"/>
                <a:cs typeface="Times New Roman" panose="02020603050405020304" pitchFamily="18" charset="0"/>
              </a:rPr>
              <a:t>, 2019.</a:t>
            </a:r>
          </a:p>
          <a:p>
            <a:pPr marL="457200" indent="-342360">
              <a:lnSpc>
                <a:spcPct val="115000"/>
              </a:lnSpc>
              <a:buClr>
                <a:srgbClr val="000000"/>
              </a:buClr>
              <a:buFont typeface="Old Standard TT"/>
              <a:buChar char="●"/>
            </a:pPr>
            <a:r>
              <a:rPr lang="en-IN" altLang="en-US" sz="1600" dirty="0">
                <a:solidFill>
                  <a:srgbClr val="333333"/>
                </a:solidFill>
                <a:latin typeface="Times New Roman" panose="02020603050405020304" pitchFamily="18" charset="0"/>
                <a:cs typeface="Times New Roman" panose="02020603050405020304" pitchFamily="18" charset="0"/>
              </a:rPr>
              <a:t>S. </a:t>
            </a:r>
            <a:r>
              <a:rPr lang="en-IN" altLang="en-US" sz="1600" dirty="0" err="1">
                <a:solidFill>
                  <a:srgbClr val="333333"/>
                </a:solidFill>
                <a:latin typeface="Times New Roman" panose="02020603050405020304" pitchFamily="18" charset="0"/>
                <a:cs typeface="Times New Roman" panose="02020603050405020304" pitchFamily="18" charset="0"/>
              </a:rPr>
              <a:t>Voeng</a:t>
            </a:r>
            <a:r>
              <a:rPr lang="en-IN" altLang="en-US" sz="1600" dirty="0">
                <a:solidFill>
                  <a:srgbClr val="333333"/>
                </a:solidFill>
                <a:latin typeface="Times New Roman" panose="02020603050405020304" pitchFamily="18" charset="0"/>
                <a:cs typeface="Times New Roman" panose="02020603050405020304" pitchFamily="18" charset="0"/>
              </a:rPr>
              <a:t> and D. </a:t>
            </a:r>
            <a:r>
              <a:rPr lang="en-IN" altLang="en-US" sz="1600" dirty="0" err="1">
                <a:solidFill>
                  <a:srgbClr val="333333"/>
                </a:solidFill>
                <a:latin typeface="Times New Roman" panose="02020603050405020304" pitchFamily="18" charset="0"/>
                <a:cs typeface="Times New Roman" panose="02020603050405020304" pitchFamily="18" charset="0"/>
              </a:rPr>
              <a:t>Kritchanchai</a:t>
            </a:r>
            <a:r>
              <a:rPr lang="en-IN" altLang="en-US" sz="1600" dirty="0">
                <a:solidFill>
                  <a:srgbClr val="333333"/>
                </a:solidFill>
                <a:latin typeface="Times New Roman" panose="02020603050405020304" pitchFamily="18" charset="0"/>
                <a:cs typeface="Times New Roman" panose="02020603050405020304" pitchFamily="18" charset="0"/>
              </a:rPr>
              <a:t>, "Factors Influencing Supplier Selection for Vendor Managed Inventory Adoption in Hospitals," </a:t>
            </a:r>
            <a:r>
              <a:rPr lang="en-IN" altLang="en-US" sz="1600" i="1" dirty="0">
                <a:solidFill>
                  <a:srgbClr val="333333"/>
                </a:solidFill>
                <a:latin typeface="Times New Roman" panose="02020603050405020304" pitchFamily="18" charset="0"/>
                <a:cs typeface="Times New Roman" panose="02020603050405020304" pitchFamily="18" charset="0"/>
              </a:rPr>
              <a:t>2019 4th Technology Innovation Management and Engineering Science International Conference (TIMES-</a:t>
            </a:r>
            <a:r>
              <a:rPr lang="en-IN" altLang="en-US" sz="1600" i="1" dirty="0" err="1">
                <a:solidFill>
                  <a:srgbClr val="333333"/>
                </a:solidFill>
                <a:latin typeface="Times New Roman" panose="02020603050405020304" pitchFamily="18" charset="0"/>
                <a:cs typeface="Times New Roman" panose="02020603050405020304" pitchFamily="18" charset="0"/>
              </a:rPr>
              <a:t>iCON</a:t>
            </a:r>
            <a:r>
              <a:rPr lang="en-IN" altLang="en-US" sz="1600" i="1" dirty="0">
                <a:solidFill>
                  <a:srgbClr val="333333"/>
                </a:solidFill>
                <a:latin typeface="Times New Roman" panose="02020603050405020304" pitchFamily="18" charset="0"/>
                <a:cs typeface="Times New Roman" panose="02020603050405020304" pitchFamily="18" charset="0"/>
              </a:rPr>
              <a:t>)</a:t>
            </a:r>
            <a:r>
              <a:rPr lang="en-IN" altLang="en-US" sz="1600" dirty="0">
                <a:solidFill>
                  <a:srgbClr val="333333"/>
                </a:solidFill>
                <a:latin typeface="Times New Roman" panose="02020603050405020304" pitchFamily="18" charset="0"/>
                <a:cs typeface="Times New Roman" panose="02020603050405020304" pitchFamily="18" charset="0"/>
              </a:rPr>
              <a:t>, 2019</a:t>
            </a:r>
            <a:r>
              <a:rPr lang="en-IN" altLang="en-US" dirty="0">
                <a:latin typeface="Times New Roman" panose="02020603050405020304" pitchFamily="18" charset="0"/>
                <a:cs typeface="Times New Roman" panose="02020603050405020304" pitchFamily="18" charset="0"/>
              </a:rPr>
              <a:t>.</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dirty="0">
                <a:solidFill>
                  <a:srgbClr val="000000"/>
                </a:solidFill>
                <a:latin typeface="Times New Roman" panose="02020603050405020304" pitchFamily="18" charset="0"/>
                <a:cs typeface="Times New Roman" panose="02020603050405020304" pitchFamily="18" charset="0"/>
              </a:rPr>
              <a:t>Paper Publication</a:t>
            </a:r>
            <a:endParaRPr lang="en-IN" sz="3000" b="0" strike="noStrike" spc="-1" dirty="0">
              <a:latin typeface="Times New Roman" panose="02020603050405020304" pitchFamily="18" charset="0"/>
              <a:cs typeface="Times New Roman" panose="02020603050405020304" pitchFamily="18" charset="0"/>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l" rtl="0"/>
            <a:r>
              <a:rPr lang="en-US" dirty="0">
                <a:effectLst/>
                <a:latin typeface="Times New Roman" panose="02020603050405020304" pitchFamily="18" charset="0"/>
                <a:cs typeface="Times New Roman" panose="02020603050405020304" pitchFamily="18" charset="0"/>
              </a:rPr>
              <a:t>Paper entitled “Automation of Supply Chain Management for Healthcare” is presented at “3RD International Conference on Deep Learning, Artificial Intelligence</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and Robotics, (ICDLAIR) 2021”</a:t>
            </a:r>
          </a:p>
          <a:p>
            <a:br>
              <a:rPr lang="en-US" b="0" i="0" dirty="0">
                <a:solidFill>
                  <a:srgbClr val="5D6879"/>
                </a:solidFill>
                <a:effectLst/>
                <a:latin typeface="Lato" panose="020F0502020204030203" pitchFamily="34" charset="0"/>
              </a:rPr>
            </a:b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9045087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ED4-C5B6-4632-8979-38D83BBBE5C1}"/>
              </a:ext>
            </a:extLst>
          </p:cNvPr>
          <p:cNvSpPr>
            <a:spLocks noGrp="1"/>
          </p:cNvSpPr>
          <p:nvPr>
            <p:ph type="title"/>
          </p:nvPr>
        </p:nvSpPr>
        <p:spPr/>
        <p:txBody>
          <a:bodyPr/>
          <a:lstStyle/>
          <a:p>
            <a:r>
              <a:rPr lang="en-US"/>
              <a:t>Blank diagram: Lucidchart</a:t>
            </a:r>
          </a:p>
        </p:txBody>
      </p:sp>
      <p:sp>
        <p:nvSpPr>
          <p:cNvPr id="4" name="Text Placeholder 3">
            <a:extLst>
              <a:ext uri="{FF2B5EF4-FFF2-40B4-BE49-F238E27FC236}">
                <a16:creationId xmlns:a16="http://schemas.microsoft.com/office/drawing/2014/main" id="{2F7AC452-917F-48A2-AE14-2193310B4ADD}"/>
              </a:ext>
            </a:extLst>
          </p:cNvPr>
          <p:cNvSpPr>
            <a:spLocks noGrp="1"/>
          </p:cNvSpPr>
          <p:nvPr>
            <p:ph type="body" sz="half" idx="2"/>
          </p:nvPr>
        </p:nvSpPr>
        <p:spPr/>
        <p:txBody>
          <a:bodyPr/>
          <a:lstStyle/>
          <a:p>
            <a:endParaRPr lang="en-US"/>
          </a:p>
        </p:txBody>
      </p:sp>
      <p:sp>
        <p:nvSpPr>
          <p:cNvPr id="8" name="Picture Placeholder 7">
            <a:extLst>
              <a:ext uri="{FF2B5EF4-FFF2-40B4-BE49-F238E27FC236}">
                <a16:creationId xmlns:a16="http://schemas.microsoft.com/office/drawing/2014/main" id="{D2146AF9-0333-48DD-9629-18667B9C036D}"/>
              </a:ext>
            </a:extLst>
          </p:cNvPr>
          <p:cNvSpPr>
            <a:spLocks noGrp="1"/>
          </p:cNvSpPr>
          <p:nvPr>
            <p:ph type="pic" idx="1"/>
          </p:nvPr>
        </p:nvSpPr>
        <p:spPr/>
      </p:sp>
    </p:spTree>
    <p:extLst>
      <p:ext uri="{BB962C8B-B14F-4D97-AF65-F5344CB8AC3E}">
        <p14:creationId xmlns:p14="http://schemas.microsoft.com/office/powerpoint/2010/main" val="308109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l" rtl="0"/>
            <a:r>
              <a:rPr lang="en-US" sz="1600" dirty="0">
                <a:effectLst/>
                <a:latin typeface="Times New Roman" panose="02020603050405020304" pitchFamily="18" charset="0"/>
                <a:cs typeface="Times New Roman" panose="02020603050405020304" pitchFamily="18" charset="0"/>
              </a:rPr>
              <a:t>Nowadays, the need for systematic deliverance of the healthcare sector is much sought-after. Such, that a simple delay in restocking of certain medicines or supplies could create unrest</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among the mass, and result in the loss of healthcare facilities for many. Robotic Process</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Automation (RPA) is a software technology that can create, deploy, and manage bots that</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emulate certain human actions interacting with digital systems and software. Robotic</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Process Automation is one of the technologies that can be used to carry out the smooth</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sailing of the supply chain process. This paper will describe how RPA technology can be</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used to emulate the various processes in the supply chain management for a healthcare</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entity, such as checking inventory, reading and comparing vendor quotations, and finalizing</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a supply vendor.</a:t>
            </a:r>
          </a:p>
          <a:p>
            <a:br>
              <a:rPr lang="en-US" b="0" i="0" dirty="0">
                <a:solidFill>
                  <a:srgbClr val="5D6879"/>
                </a:solidFill>
                <a:effectLst/>
                <a:latin typeface="Times New Roman" panose="02020603050405020304" pitchFamily="18" charset="0"/>
                <a:cs typeface="Times New Roman" panose="02020603050405020304" pitchFamily="18" charset="0"/>
              </a:rPr>
            </a:b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600" b="0" i="0" dirty="0">
                <a:effectLst/>
                <a:latin typeface="Times New Roman" panose="02020603050405020304" pitchFamily="18" charset="0"/>
                <a:cs typeface="Times New Roman" panose="02020603050405020304" pitchFamily="18" charset="0"/>
              </a:rPr>
              <a:t>To automate inventory management System.</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sz="1600" b="0" i="0" dirty="0">
                <a:effectLst/>
                <a:latin typeface="Times New Roman" panose="02020603050405020304" pitchFamily="18" charset="0"/>
                <a:cs typeface="Times New Roman" panose="02020603050405020304" pitchFamily="18" charset="0"/>
              </a:rPr>
              <a:t>To maintain the adequate stocks of medications.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sz="1600" b="0" i="0" dirty="0">
                <a:effectLst/>
                <a:latin typeface="Times New Roman" panose="02020603050405020304" pitchFamily="18" charset="0"/>
                <a:cs typeface="Times New Roman" panose="02020603050405020304" pitchFamily="18" charset="0"/>
              </a:rPr>
              <a:t>To minimize the occurrence of unexpected out-of-stock scenarios resulting</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from depletion or expiration of inventory.</a:t>
            </a:r>
          </a:p>
          <a:p>
            <a:pPr marL="457200" indent="-342360">
              <a:lnSpc>
                <a:spcPct val="115000"/>
              </a:lnSpc>
              <a:buClr>
                <a:srgbClr val="000000"/>
              </a:buClr>
              <a:buFont typeface="Old Standard TT"/>
              <a:buChar char="●"/>
            </a:pPr>
            <a:r>
              <a:rPr lang="pt-BR" sz="1600" b="0" i="0" dirty="0">
                <a:effectLst/>
                <a:latin typeface="Times New Roman" panose="02020603050405020304" pitchFamily="18" charset="0"/>
                <a:cs typeface="Times New Roman" panose="02020603050405020304" pitchFamily="18" charset="0"/>
              </a:rPr>
              <a:t>To automate vendor selection Process.</a:t>
            </a:r>
          </a:p>
          <a:p>
            <a:pPr marL="457200" indent="-342360">
              <a:lnSpc>
                <a:spcPct val="115000"/>
              </a:lnSpc>
              <a:buClr>
                <a:srgbClr val="000000"/>
              </a:buClr>
              <a:buFont typeface="Old Standard TT"/>
              <a:buChar char="●"/>
            </a:pPr>
            <a:r>
              <a:rPr lang="en-IN" sz="1600" b="0" i="0" dirty="0">
                <a:effectLst/>
                <a:latin typeface="Times New Roman" panose="02020603050405020304" pitchFamily="18" charset="0"/>
                <a:cs typeface="Times New Roman" panose="02020603050405020304" pitchFamily="18" charset="0"/>
              </a:rPr>
              <a:t>To automate vendor On Boarding Process.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BC24-5C03-462B-98C7-0049F267B0BB}"/>
              </a:ext>
            </a:extLst>
          </p:cNvPr>
          <p:cNvSpPr>
            <a:spLocks noGrp="1"/>
          </p:cNvSpPr>
          <p:nvPr>
            <p:ph type="title"/>
          </p:nvPr>
        </p:nvSpPr>
        <p:spPr>
          <a:xfrm>
            <a:off x="365565" y="0"/>
            <a:ext cx="8118000" cy="978694"/>
          </a:xfrm>
        </p:spPr>
        <p:txBody>
          <a:bodyPr/>
          <a:lstStyle/>
          <a:p>
            <a:pPr>
              <a:defRPr/>
            </a:pPr>
            <a:r>
              <a:rPr lang="en-IN" altLang="en-US" sz="2722"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1.3. </a:t>
            </a:r>
            <a:r>
              <a:rPr lang="en-IN" altLang="en-US" sz="3000" b="1" dirty="0">
                <a:solidFill>
                  <a:srgbClr val="000000"/>
                </a:solidFill>
                <a:latin typeface="Times New Roman" panose="02020603050405020304" pitchFamily="18" charset="0"/>
                <a:cs typeface="DejaVu Sans" charset="0"/>
              </a:rPr>
              <a:t>Literature</a:t>
            </a:r>
            <a:r>
              <a:rPr lang="en-IN" altLang="en-US" sz="2722"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Review</a:t>
            </a:r>
            <a:br>
              <a:rPr lang="en-IN" altLang="en-US" sz="2722"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graphicFrame>
        <p:nvGraphicFramePr>
          <p:cNvPr id="4" name="Table 4">
            <a:extLst>
              <a:ext uri="{FF2B5EF4-FFF2-40B4-BE49-F238E27FC236}">
                <a16:creationId xmlns:a16="http://schemas.microsoft.com/office/drawing/2014/main" id="{7C7BC3BA-C01A-4491-B429-22EC4EDFA039}"/>
              </a:ext>
            </a:extLst>
          </p:cNvPr>
          <p:cNvGraphicFramePr>
            <a:graphicFrameLocks noGrp="1"/>
          </p:cNvGraphicFramePr>
          <p:nvPr>
            <p:ph idx="1"/>
            <p:extLst>
              <p:ext uri="{D42A27DB-BD31-4B8C-83A1-F6EECF244321}">
                <p14:modId xmlns:p14="http://schemas.microsoft.com/office/powerpoint/2010/main" val="1350719421"/>
              </p:ext>
            </p:extLst>
          </p:nvPr>
        </p:nvGraphicFramePr>
        <p:xfrm>
          <a:off x="150019" y="735806"/>
          <a:ext cx="8333546" cy="4129088"/>
        </p:xfrm>
        <a:graphic>
          <a:graphicData uri="http://schemas.openxmlformats.org/drawingml/2006/table">
            <a:tbl>
              <a:tblPr firstRow="1" bandRow="1">
                <a:tableStyleId>{5940675A-B579-460E-94D1-54222C63F5DA}</a:tableStyleId>
              </a:tblPr>
              <a:tblGrid>
                <a:gridCol w="537606">
                  <a:extLst>
                    <a:ext uri="{9D8B030D-6E8A-4147-A177-3AD203B41FA5}">
                      <a16:colId xmlns:a16="http://schemas.microsoft.com/office/drawing/2014/main" val="20000"/>
                    </a:ext>
                  </a:extLst>
                </a:gridCol>
                <a:gridCol w="1198266">
                  <a:extLst>
                    <a:ext uri="{9D8B030D-6E8A-4147-A177-3AD203B41FA5}">
                      <a16:colId xmlns:a16="http://schemas.microsoft.com/office/drawing/2014/main" val="20001"/>
                    </a:ext>
                  </a:extLst>
                </a:gridCol>
                <a:gridCol w="1649601">
                  <a:extLst>
                    <a:ext uri="{9D8B030D-6E8A-4147-A177-3AD203B41FA5}">
                      <a16:colId xmlns:a16="http://schemas.microsoft.com/office/drawing/2014/main" val="20002"/>
                    </a:ext>
                  </a:extLst>
                </a:gridCol>
                <a:gridCol w="2405668">
                  <a:extLst>
                    <a:ext uri="{9D8B030D-6E8A-4147-A177-3AD203B41FA5}">
                      <a16:colId xmlns:a16="http://schemas.microsoft.com/office/drawing/2014/main" val="20003"/>
                    </a:ext>
                  </a:extLst>
                </a:gridCol>
                <a:gridCol w="2542405">
                  <a:extLst>
                    <a:ext uri="{9D8B030D-6E8A-4147-A177-3AD203B41FA5}">
                      <a16:colId xmlns:a16="http://schemas.microsoft.com/office/drawing/2014/main" val="20004"/>
                    </a:ext>
                  </a:extLst>
                </a:gridCol>
              </a:tblGrid>
              <a:tr h="724569">
                <a:tc>
                  <a:txBody>
                    <a:bodyPr/>
                    <a:lstStyle/>
                    <a:p>
                      <a:r>
                        <a:rPr lang="en-IN" sz="1100" b="1" dirty="0" err="1"/>
                        <a:t>Sr.No</a:t>
                      </a:r>
                      <a:r>
                        <a:rPr lang="en-IN" sz="1100" b="1" dirty="0"/>
                        <a:t>.</a:t>
                      </a:r>
                    </a:p>
                  </a:txBody>
                  <a:tcPr marL="62213" marR="62213" marT="31111" marB="31111"/>
                </a:tc>
                <a:tc>
                  <a:txBody>
                    <a:bodyPr/>
                    <a:lstStyle/>
                    <a:p>
                      <a:r>
                        <a:rPr lang="en-IN" sz="1100" b="1" dirty="0"/>
                        <a:t>Authors</a:t>
                      </a:r>
                    </a:p>
                  </a:txBody>
                  <a:tcPr marL="62213" marR="62213" marT="31111" marB="31111"/>
                </a:tc>
                <a:tc>
                  <a:txBody>
                    <a:bodyPr/>
                    <a:lstStyle/>
                    <a:p>
                      <a:r>
                        <a:rPr lang="en-IN" sz="1100" b="1" dirty="0"/>
                        <a:t>Title</a:t>
                      </a:r>
                    </a:p>
                  </a:txBody>
                  <a:tcPr marL="62213" marR="62213" marT="31111" marB="31111"/>
                </a:tc>
                <a:tc>
                  <a:txBody>
                    <a:bodyPr/>
                    <a:lstStyle/>
                    <a:p>
                      <a:r>
                        <a:rPr lang="en-IN" sz="1100" b="1" dirty="0"/>
                        <a:t>Methodologies</a:t>
                      </a:r>
                    </a:p>
                  </a:txBody>
                  <a:tcPr marL="62213" marR="62213" marT="31111" marB="31111"/>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1100" b="1" dirty="0"/>
                        <a:t>Findings</a:t>
                      </a:r>
                    </a:p>
                  </a:txBody>
                  <a:tcPr marL="62213" marR="62213" marT="31111" marB="31111"/>
                </a:tc>
                <a:extLst>
                  <a:ext uri="{0D108BD9-81ED-4DB2-BD59-A6C34878D82A}">
                    <a16:rowId xmlns:a16="http://schemas.microsoft.com/office/drawing/2014/main" val="10000"/>
                  </a:ext>
                </a:extLst>
              </a:tr>
              <a:tr h="1528971">
                <a:tc>
                  <a:txBody>
                    <a:bodyPr/>
                    <a:lstStyle/>
                    <a:p>
                      <a:r>
                        <a:rPr lang="en-IN" sz="1100" dirty="0"/>
                        <a:t>1</a:t>
                      </a:r>
                    </a:p>
                  </a:txBody>
                  <a:tcPr marL="62213" marR="62213" marT="31111" marB="31111"/>
                </a:tc>
                <a:tc>
                  <a:txBody>
                    <a:bodyPr/>
                    <a:lstStyle/>
                    <a:p>
                      <a:r>
                        <a:rPr lang="en-IN" sz="1100" dirty="0"/>
                        <a:t>Allam </a:t>
                      </a:r>
                      <a:r>
                        <a:rPr lang="en-IN" sz="1100" dirty="0" err="1"/>
                        <a:t>Maalla</a:t>
                      </a:r>
                      <a:endParaRPr lang="en-IN" sz="1100" dirty="0"/>
                    </a:p>
                  </a:txBody>
                  <a:tcPr marL="62213" marR="62213" marT="31111" marB="31111"/>
                </a:tc>
                <a:tc>
                  <a:txBody>
                    <a:bodyPr/>
                    <a:lstStyle/>
                    <a:p>
                      <a:r>
                        <a:rPr lang="en-IN" sz="1100" dirty="0"/>
                        <a:t>Development Prospect and Application Feasibility Analysis of Robotic Process Automation</a:t>
                      </a:r>
                    </a:p>
                  </a:txBody>
                  <a:tcPr marL="62213" marR="62213" marT="31111" marB="31111"/>
                </a:tc>
                <a:tc>
                  <a:txBody>
                    <a:bodyPr/>
                    <a:lstStyle/>
                    <a:p>
                      <a:r>
                        <a:rPr lang="en-IN" sz="1100" dirty="0"/>
                        <a:t>Study the enterprise problems that RPA can solve, Feasibility analysis of RPA application.</a:t>
                      </a:r>
                    </a:p>
                  </a:txBody>
                  <a:tcPr marL="62213" marR="62213" marT="31111" marB="31111"/>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1100" dirty="0"/>
                        <a:t>With the development of artificial intelligence, the combination of artificial intelligence technology with automation technology will make RPA more competitive.</a:t>
                      </a:r>
                    </a:p>
                    <a:p>
                      <a:endParaRPr lang="en-IN" sz="1100" dirty="0"/>
                    </a:p>
                  </a:txBody>
                  <a:tcPr marL="62213" marR="62213" marT="31111" marB="31111"/>
                </a:tc>
                <a:extLst>
                  <a:ext uri="{0D108BD9-81ED-4DB2-BD59-A6C34878D82A}">
                    <a16:rowId xmlns:a16="http://schemas.microsoft.com/office/drawing/2014/main" val="10001"/>
                  </a:ext>
                </a:extLst>
              </a:tr>
              <a:tr h="1875548">
                <a:tc>
                  <a:txBody>
                    <a:bodyPr/>
                    <a:lstStyle/>
                    <a:p>
                      <a:r>
                        <a:rPr lang="en-IN" sz="1100" dirty="0"/>
                        <a:t>2</a:t>
                      </a:r>
                    </a:p>
                  </a:txBody>
                  <a:tcPr marL="62213" marR="62213" marT="31111" marB="31111"/>
                </a:tc>
                <a:tc>
                  <a:txBody>
                    <a:bodyPr/>
                    <a:lstStyle/>
                    <a:p>
                      <a:r>
                        <a:rPr lang="en-IN" sz="1100" b="0" i="0" kern="1200" dirty="0" err="1">
                          <a:solidFill>
                            <a:schemeClr val="tx1"/>
                          </a:solidFill>
                          <a:effectLst/>
                          <a:latin typeface="+mn-lt"/>
                          <a:ea typeface="+mn-ea"/>
                          <a:cs typeface="+mn-cs"/>
                        </a:rPr>
                        <a:t>Yatskiv</a:t>
                      </a:r>
                      <a:r>
                        <a:rPr lang="en-IN" sz="1100" b="0" i="0" kern="1200" dirty="0">
                          <a:solidFill>
                            <a:schemeClr val="tx1"/>
                          </a:solidFill>
                          <a:effectLst/>
                          <a:latin typeface="+mn-lt"/>
                          <a:ea typeface="+mn-ea"/>
                          <a:cs typeface="+mn-cs"/>
                        </a:rPr>
                        <a:t>, S., </a:t>
                      </a:r>
                      <a:r>
                        <a:rPr lang="en-IN" sz="1100" b="0" i="0" kern="1200" dirty="0" err="1">
                          <a:solidFill>
                            <a:schemeClr val="tx1"/>
                          </a:solidFill>
                          <a:effectLst/>
                          <a:latin typeface="+mn-lt"/>
                          <a:ea typeface="+mn-ea"/>
                          <a:cs typeface="+mn-cs"/>
                        </a:rPr>
                        <a:t>Voytyuk</a:t>
                      </a:r>
                      <a:r>
                        <a:rPr lang="en-IN" sz="1100" b="0" i="0" kern="1200" dirty="0">
                          <a:solidFill>
                            <a:schemeClr val="tx1"/>
                          </a:solidFill>
                          <a:effectLst/>
                          <a:latin typeface="+mn-lt"/>
                          <a:ea typeface="+mn-ea"/>
                          <a:cs typeface="+mn-cs"/>
                        </a:rPr>
                        <a:t>, I., </a:t>
                      </a:r>
                      <a:r>
                        <a:rPr lang="en-IN" sz="1100" b="0" i="0" kern="1200" dirty="0" err="1">
                          <a:solidFill>
                            <a:schemeClr val="tx1"/>
                          </a:solidFill>
                          <a:effectLst/>
                          <a:latin typeface="+mn-lt"/>
                          <a:ea typeface="+mn-ea"/>
                          <a:cs typeface="+mn-cs"/>
                        </a:rPr>
                        <a:t>Yatskiv</a:t>
                      </a:r>
                      <a:r>
                        <a:rPr lang="en-IN" sz="1100" b="0" i="0" kern="1200" dirty="0">
                          <a:solidFill>
                            <a:schemeClr val="tx1"/>
                          </a:solidFill>
                          <a:effectLst/>
                          <a:latin typeface="+mn-lt"/>
                          <a:ea typeface="+mn-ea"/>
                          <a:cs typeface="+mn-cs"/>
                        </a:rPr>
                        <a:t>, N., </a:t>
                      </a:r>
                      <a:r>
                        <a:rPr lang="en-IN" sz="1100" b="0" i="0" kern="1200" dirty="0" err="1">
                          <a:solidFill>
                            <a:schemeClr val="tx1"/>
                          </a:solidFill>
                          <a:effectLst/>
                          <a:latin typeface="+mn-lt"/>
                          <a:ea typeface="+mn-ea"/>
                          <a:cs typeface="+mn-cs"/>
                        </a:rPr>
                        <a:t>Kushnir</a:t>
                      </a:r>
                      <a:r>
                        <a:rPr lang="en-IN" sz="1100" b="0" i="0" kern="1200" dirty="0">
                          <a:solidFill>
                            <a:schemeClr val="tx1"/>
                          </a:solidFill>
                          <a:effectLst/>
                          <a:latin typeface="+mn-lt"/>
                          <a:ea typeface="+mn-ea"/>
                          <a:cs typeface="+mn-cs"/>
                        </a:rPr>
                        <a:t>, O., </a:t>
                      </a:r>
                      <a:r>
                        <a:rPr lang="en-IN" sz="1100" b="0" i="0" kern="1200" dirty="0" err="1">
                          <a:solidFill>
                            <a:schemeClr val="tx1"/>
                          </a:solidFill>
                          <a:effectLst/>
                          <a:latin typeface="+mn-lt"/>
                          <a:ea typeface="+mn-ea"/>
                          <a:cs typeface="+mn-cs"/>
                        </a:rPr>
                        <a:t>Trufanova</a:t>
                      </a:r>
                      <a:r>
                        <a:rPr lang="en-IN" sz="1100" b="0" i="0" kern="1200" dirty="0">
                          <a:solidFill>
                            <a:schemeClr val="tx1"/>
                          </a:solidFill>
                          <a:effectLst/>
                          <a:latin typeface="+mn-lt"/>
                          <a:ea typeface="+mn-ea"/>
                          <a:cs typeface="+mn-cs"/>
                        </a:rPr>
                        <a:t>, Y., &amp; </a:t>
                      </a:r>
                      <a:r>
                        <a:rPr lang="en-IN" sz="1100" b="0" i="0" kern="1200" dirty="0" err="1">
                          <a:solidFill>
                            <a:schemeClr val="tx1"/>
                          </a:solidFill>
                          <a:effectLst/>
                          <a:latin typeface="+mn-lt"/>
                          <a:ea typeface="+mn-ea"/>
                          <a:cs typeface="+mn-cs"/>
                        </a:rPr>
                        <a:t>Panasyuk</a:t>
                      </a:r>
                      <a:r>
                        <a:rPr lang="en-IN" sz="1100" b="0" i="0" kern="1200" dirty="0">
                          <a:solidFill>
                            <a:schemeClr val="tx1"/>
                          </a:solidFill>
                          <a:effectLst/>
                          <a:latin typeface="+mn-lt"/>
                          <a:ea typeface="+mn-ea"/>
                          <a:cs typeface="+mn-cs"/>
                        </a:rPr>
                        <a:t>, V.</a:t>
                      </a:r>
                      <a:endParaRPr lang="en-IN" sz="1100" dirty="0"/>
                    </a:p>
                  </a:txBody>
                  <a:tcPr marL="62213" marR="62213" marT="31111" marB="31111"/>
                </a:tc>
                <a:tc>
                  <a:txBody>
                    <a:bodyPr/>
                    <a:lstStyle/>
                    <a:p>
                      <a:r>
                        <a:rPr lang="en-IN" sz="1100" dirty="0"/>
                        <a:t>Improved Method of Software Automation Testing Based on the Robotic Process Automation Technology</a:t>
                      </a:r>
                    </a:p>
                  </a:txBody>
                  <a:tcPr marL="62213" marR="62213" marT="31111" marB="31111"/>
                </a:tc>
                <a:tc>
                  <a:txBody>
                    <a:bodyPr/>
                    <a:lstStyle/>
                    <a:p>
                      <a:r>
                        <a:rPr lang="en-IN" sz="1100" dirty="0"/>
                        <a:t>Compared two main approaches i.e. Selenium Web Driver &amp; </a:t>
                      </a:r>
                      <a:r>
                        <a:rPr lang="en-IN" sz="1100" dirty="0" err="1"/>
                        <a:t>WorkFusion</a:t>
                      </a:r>
                      <a:r>
                        <a:rPr lang="en-IN" sz="1100" dirty="0"/>
                        <a:t>, to the test automation.</a:t>
                      </a:r>
                    </a:p>
                  </a:txBody>
                  <a:tcPr marL="62213" marR="62213" marT="31111" marB="31111"/>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1100" dirty="0"/>
                        <a:t>The most effective RPA automation is when user interacts with different applications and needs to have specific actions done before test execution.</a:t>
                      </a:r>
                    </a:p>
                    <a:p>
                      <a:endParaRPr lang="en-IN" sz="1100" dirty="0"/>
                    </a:p>
                  </a:txBody>
                  <a:tcPr marL="62213" marR="62213" marT="31111" marB="31111"/>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Pharmaceutical Company's Inventory is controlled and managed using a </a:t>
            </a:r>
            <a:r>
              <a:rPr lang="en-US" sz="1600" b="0" strike="noStrike" spc="-1" dirty="0" err="1">
                <a:solidFill>
                  <a:srgbClr val="000000"/>
                </a:solidFill>
                <a:latin typeface="Times New Roman" panose="02020603050405020304" pitchFamily="18" charset="0"/>
                <a:ea typeface="Old Standard TT"/>
                <a:cs typeface="Times New Roman" panose="02020603050405020304" pitchFamily="18" charset="0"/>
              </a:rPr>
              <a:t>warehousemanagement</a:t>
            </a: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 system. However, the activities performed on the system are mostly repetitive , rule-based, mundane, time and labor intensive. At times due to lack of management, products of pharmaceutical inventories are not ordered on time, which causes delay and it may also lead to a panicking situation amongst the citizens during hard times. Thus, there is need of Inventory management using RPA. So if the stock of product is reduced then it can be re-ordered automatically. To be precise, in this pandemic situation the need of medicines has increased. So, if the stock of it reduces and reaches to the threshold value then it can be re-ordered immediately and no delay will occur.</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ea typeface="Noto Sans CJK SC Regular"/>
                <a:cs typeface="Times New Roman" panose="02020603050405020304" pitchFamily="18" charset="0"/>
              </a:rPr>
              <a:t>Using autonomous bots we can finalize the vendor selection and vendor onboarding in accordance with predefined criteria.</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We can automate the order processing task to reduce the workload of manual process.</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We can automate the inventory management so that bot can notify when stock level are low, also reorder the products that go below a threshold level, etc.</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altLang="en-US" sz="1600" dirty="0">
                <a:solidFill>
                  <a:srgbClr val="000000"/>
                </a:solidFill>
                <a:latin typeface="Times New Roman" panose="02020603050405020304" pitchFamily="18" charset="0"/>
                <a:cs typeface="Times New Roman" panose="02020603050405020304" pitchFamily="18" charset="0"/>
              </a:rPr>
              <a:t>Back End:-</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RPA Tool (Blue Prism)</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SQL Express</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C#</a:t>
            </a:r>
            <a:r>
              <a:rPr lang="en-IN" sz="1600" b="0" strike="noStrike" spc="-1" dirty="0">
                <a:solidFill>
                  <a:srgbClr val="000000"/>
                </a:solidFill>
                <a:latin typeface="Old Standard TT"/>
                <a:ea typeface="Old Standard TT"/>
              </a:rPr>
              <a:t>                        </a:t>
            </a:r>
            <a:endParaRPr lang="en-IN" sz="1600" b="0" strike="noStrike" spc="-1" dirty="0">
              <a:latin typeface="Arial"/>
              <a:ea typeface="Old Standard TT"/>
            </a:endParaRPr>
          </a:p>
          <a:p>
            <a:pPr marL="114840">
              <a:lnSpc>
                <a:spcPct val="115000"/>
              </a:lnSpc>
              <a:buClr>
                <a:srgbClr val="000000"/>
              </a:buClr>
            </a:pPr>
            <a:r>
              <a:rPr lang="en-IN" altLang="en-US" sz="1600" dirty="0">
                <a:solidFill>
                  <a:srgbClr val="000000"/>
                </a:solidFill>
                <a:latin typeface="Times New Roman" panose="02020603050405020304" pitchFamily="18" charset="0"/>
                <a:cs typeface="Times New Roman" panose="02020603050405020304" pitchFamily="18" charset="0"/>
              </a:rPr>
              <a:t>Front End:-</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HTML</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CSS</a:t>
            </a:r>
          </a:p>
          <a:p>
            <a:pPr marL="457200" indent="-342360">
              <a:lnSpc>
                <a:spcPct val="115000"/>
              </a:lnSpc>
              <a:buClr>
                <a:srgbClr val="000000"/>
              </a:buClr>
              <a:buFont typeface="Old Standard TT"/>
              <a:buChar char="●"/>
            </a:pPr>
            <a:r>
              <a:rPr lang="en-IN" altLang="en-US" sz="1600" dirty="0">
                <a:solidFill>
                  <a:srgbClr val="000000"/>
                </a:solidFill>
                <a:latin typeface="Times New Roman" panose="02020603050405020304" pitchFamily="18" charset="0"/>
                <a:cs typeface="Times New Roman" panose="02020603050405020304" pitchFamily="18" charset="0"/>
              </a:rPr>
              <a:t>Java Script</a:t>
            </a: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1028</TotalTime>
  <Words>1055</Words>
  <Application>Microsoft Office PowerPoint</Application>
  <PresentationFormat>On-screen Show (16:9)</PresentationFormat>
  <Paragraphs>74</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Lato</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1.3. 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Blank diagram: Lucidchart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mitesh saiya</cp:lastModifiedBy>
  <cp:revision>8</cp:revision>
  <dcterms:modified xsi:type="dcterms:W3CDTF">2022-04-08T04:55:00Z</dcterms:modified>
  <dc:language>en-IN</dc:language>
</cp:coreProperties>
</file>