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5797" y="1860930"/>
            <a:ext cx="8852204" cy="108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524" y="1876425"/>
            <a:ext cx="9102750" cy="4723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cdlair2021.iaasse.org/index.html" TargetMode="External"/><Relationship Id="rId3" Type="http://schemas.openxmlformats.org/officeDocument/2006/relationships/hyperlink" Target="http://www.mirlabs.org/isda21/welcome.php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lucid.app/lucidchart/invitations/accept/inv_7d8e1ff2-74bd-4f0b-a543-a59a81842f9f?viewport_loc=-1341%2C79%2C4377%2C1696%2C0_0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663064" marR="5080" indent="-1651000">
              <a:lnSpc>
                <a:spcPts val="4010"/>
              </a:lnSpc>
              <a:spcBef>
                <a:spcPts val="490"/>
              </a:spcBef>
            </a:pPr>
            <a:r>
              <a:rPr dirty="0" spc="-5"/>
              <a:t>Robotic </a:t>
            </a:r>
            <a:r>
              <a:rPr dirty="0" spc="-10"/>
              <a:t>Process</a:t>
            </a:r>
            <a:r>
              <a:rPr dirty="0" spc="-195"/>
              <a:t> </a:t>
            </a:r>
            <a:r>
              <a:rPr dirty="0"/>
              <a:t>Automation</a:t>
            </a:r>
            <a:r>
              <a:rPr dirty="0" spc="-5"/>
              <a:t> </a:t>
            </a:r>
            <a:r>
              <a:rPr dirty="0"/>
              <a:t>of </a:t>
            </a:r>
            <a:r>
              <a:rPr dirty="0" spc="-5"/>
              <a:t>Supply Chain </a:t>
            </a:r>
            <a:r>
              <a:rPr dirty="0" spc="-885"/>
              <a:t> </a:t>
            </a:r>
            <a:r>
              <a:rPr dirty="0"/>
              <a:t>Management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80"/>
              <a:t> </a:t>
            </a:r>
            <a:r>
              <a:rPr dirty="0" spc="-10"/>
              <a:t>Healthcare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3395853"/>
            <a:ext cx="9069705" cy="323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latin typeface="Times New Roman"/>
                <a:cs typeface="Times New Roman"/>
              </a:rPr>
              <a:t>Group</a:t>
            </a:r>
            <a:r>
              <a:rPr dirty="0" sz="3200" spc="-5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No.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18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R="3810">
              <a:lnSpc>
                <a:spcPts val="3704"/>
              </a:lnSpc>
            </a:pPr>
            <a:r>
              <a:rPr dirty="0" sz="3200" b="1">
                <a:latin typeface="Times New Roman"/>
                <a:cs typeface="Times New Roman"/>
              </a:rPr>
              <a:t>Hitarth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Saiya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19204007</a:t>
            </a:r>
            <a:endParaRPr sz="3200">
              <a:latin typeface="Times New Roman"/>
              <a:cs typeface="Times New Roman"/>
            </a:endParaRPr>
          </a:p>
          <a:p>
            <a:pPr algn="ctr" marR="6350">
              <a:lnSpc>
                <a:spcPts val="3570"/>
              </a:lnSpc>
            </a:pPr>
            <a:r>
              <a:rPr dirty="0" sz="3200" b="1">
                <a:latin typeface="Times New Roman"/>
                <a:cs typeface="Times New Roman"/>
              </a:rPr>
              <a:t>Samyak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Doshi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19204001</a:t>
            </a:r>
            <a:endParaRPr sz="3200">
              <a:latin typeface="Times New Roman"/>
              <a:cs typeface="Times New Roman"/>
            </a:endParaRPr>
          </a:p>
          <a:p>
            <a:pPr algn="ctr" marR="6350">
              <a:lnSpc>
                <a:spcPts val="3710"/>
              </a:lnSpc>
            </a:pPr>
            <a:r>
              <a:rPr dirty="0" sz="3200" b="1">
                <a:latin typeface="Times New Roman"/>
                <a:cs typeface="Times New Roman"/>
              </a:rPr>
              <a:t>Jash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Seth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19204006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501586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Prof.</a:t>
            </a:r>
            <a:r>
              <a:rPr dirty="0" sz="3200" spc="-70" b="1">
                <a:latin typeface="Times New Roman"/>
                <a:cs typeface="Times New Roman"/>
              </a:rPr>
              <a:t> </a:t>
            </a:r>
            <a:r>
              <a:rPr dirty="0" sz="3200" spc="-20" b="1">
                <a:latin typeface="Times New Roman"/>
                <a:cs typeface="Times New Roman"/>
              </a:rPr>
              <a:t>Vishal</a:t>
            </a:r>
            <a:r>
              <a:rPr dirty="0" sz="3200" spc="1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Badgujar	</a:t>
            </a:r>
            <a:r>
              <a:rPr dirty="0" sz="3200" spc="-10" b="1">
                <a:latin typeface="Times New Roman"/>
                <a:cs typeface="Times New Roman"/>
              </a:rPr>
              <a:t>Prof.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Geetanjali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Kalme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346222"/>
            <a:ext cx="9930269" cy="11415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11200"/>
            <a:ext cx="8140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/>
              <a:t>STATUS</a:t>
            </a:r>
            <a:r>
              <a:rPr dirty="0" sz="2400" spc="20"/>
              <a:t> </a:t>
            </a:r>
            <a:r>
              <a:rPr dirty="0" sz="2400"/>
              <a:t>OF</a:t>
            </a:r>
            <a:r>
              <a:rPr dirty="0" sz="2400" spc="-100"/>
              <a:t> </a:t>
            </a:r>
            <a:r>
              <a:rPr dirty="0" sz="2400" spc="-40"/>
              <a:t>PAPER</a:t>
            </a:r>
            <a:r>
              <a:rPr dirty="0" sz="2400" spc="5"/>
              <a:t> </a:t>
            </a:r>
            <a:r>
              <a:rPr dirty="0" sz="2400" spc="-5"/>
              <a:t>DRAFT</a:t>
            </a:r>
            <a:r>
              <a:rPr dirty="0" sz="2400" spc="-25"/>
              <a:t> </a:t>
            </a:r>
            <a:r>
              <a:rPr dirty="0" sz="2400"/>
              <a:t>&amp;</a:t>
            </a:r>
            <a:r>
              <a:rPr dirty="0" sz="2400" spc="-50"/>
              <a:t> </a:t>
            </a:r>
            <a:r>
              <a:rPr dirty="0" sz="2400" spc="-30"/>
              <a:t>TARGETED</a:t>
            </a:r>
            <a:r>
              <a:rPr dirty="0" sz="2400" spc="15"/>
              <a:t> </a:t>
            </a:r>
            <a:r>
              <a:rPr dirty="0" sz="2400" spc="-5"/>
              <a:t>CONFERENCE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524" y="1876425"/>
            <a:ext cx="9060180" cy="472313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1348105">
              <a:lnSpc>
                <a:spcPts val="2450"/>
              </a:lnSpc>
              <a:spcBef>
                <a:spcPts val="335"/>
              </a:spcBef>
            </a:pPr>
            <a:r>
              <a:rPr dirty="0" sz="2200" spc="-5" b="1">
                <a:latin typeface="Times New Roman"/>
                <a:cs typeface="Times New Roman"/>
              </a:rPr>
              <a:t>Paper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completed</a:t>
            </a:r>
            <a:r>
              <a:rPr dirty="0" sz="2200" spc="4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,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approved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by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guide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and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submitted</a:t>
            </a:r>
            <a:r>
              <a:rPr dirty="0" sz="2200" spc="3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in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following </a:t>
            </a:r>
            <a:r>
              <a:rPr dirty="0" sz="2200" spc="-53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conferences:-</a:t>
            </a:r>
            <a:endParaRPr sz="2200">
              <a:latin typeface="Times New Roman"/>
              <a:cs typeface="Times New Roman"/>
            </a:endParaRPr>
          </a:p>
          <a:p>
            <a:pPr marL="299085" marR="256540" indent="-287020">
              <a:lnSpc>
                <a:spcPts val="2450"/>
              </a:lnSpc>
              <a:spcBef>
                <a:spcPts val="14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">
                <a:latin typeface="Times New Roman"/>
                <a:cs typeface="Times New Roman"/>
              </a:rPr>
              <a:t>3RD </a:t>
            </a:r>
            <a:r>
              <a:rPr dirty="0" sz="2200">
                <a:latin typeface="Times New Roman"/>
                <a:cs typeface="Times New Roman"/>
              </a:rPr>
              <a:t>International Conference on </a:t>
            </a:r>
            <a:r>
              <a:rPr dirty="0" sz="2200" spc="-5">
                <a:latin typeface="Times New Roman"/>
                <a:cs typeface="Times New Roman"/>
              </a:rPr>
              <a:t>Deep </a:t>
            </a:r>
            <a:r>
              <a:rPr dirty="0" sz="2200">
                <a:latin typeface="Times New Roman"/>
                <a:cs typeface="Times New Roman"/>
              </a:rPr>
              <a:t>Learning, </a:t>
            </a:r>
            <a:r>
              <a:rPr dirty="0" sz="2200" spc="-5">
                <a:latin typeface="Times New Roman"/>
                <a:cs typeface="Times New Roman"/>
              </a:rPr>
              <a:t>Artificial </a:t>
            </a:r>
            <a:r>
              <a:rPr dirty="0" sz="2200">
                <a:latin typeface="Times New Roman"/>
                <a:cs typeface="Times New Roman"/>
              </a:rPr>
              <a:t>Intelligence </a:t>
            </a:r>
            <a:r>
              <a:rPr dirty="0" sz="2200" spc="-5">
                <a:latin typeface="Times New Roman"/>
                <a:cs typeface="Times New Roman"/>
              </a:rPr>
              <a:t>and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Robotics,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(ICDLAIR)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2021</a:t>
            </a:r>
            <a:endParaRPr sz="2200">
              <a:latin typeface="Times New Roman"/>
              <a:cs typeface="Times New Roman"/>
            </a:endParaRPr>
          </a:p>
          <a:p>
            <a:pPr marL="361950" marR="3532504">
              <a:lnSpc>
                <a:spcPts val="3850"/>
              </a:lnSpc>
              <a:spcBef>
                <a:spcPts val="295"/>
              </a:spcBef>
            </a:pPr>
            <a:r>
              <a:rPr dirty="0" sz="2200" spc="-5">
                <a:latin typeface="Times New Roman"/>
                <a:cs typeface="Times New Roman"/>
              </a:rPr>
              <a:t>Paper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submission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deadline: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6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September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2021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u="heavy" sz="22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  <a:hlinkClick r:id="rId2"/>
              </a:rPr>
              <a:t>https://icdlair2021.iaasse.org/index.html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ts val="2550"/>
              </a:lnSpc>
              <a:spcBef>
                <a:spcPts val="8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">
                <a:latin typeface="Times New Roman"/>
                <a:cs typeface="Times New Roman"/>
              </a:rPr>
              <a:t>ISDA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2021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: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21st International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Conference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 Intelligent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Systems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ts val="2550"/>
              </a:lnSpc>
            </a:pP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d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p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>
                <a:latin typeface="Times New Roman"/>
                <a:cs typeface="Times New Roman"/>
              </a:rPr>
              <a:t>i</a:t>
            </a:r>
            <a:r>
              <a:rPr dirty="0" sz="2200" spc="-5">
                <a:latin typeface="Times New Roman"/>
                <a:cs typeface="Times New Roman"/>
              </a:rPr>
              <a:t>cati</a:t>
            </a:r>
            <a:r>
              <a:rPr dirty="0" sz="2200" spc="5">
                <a:latin typeface="Times New Roman"/>
                <a:cs typeface="Times New Roman"/>
              </a:rPr>
              <a:t>o</a:t>
            </a: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215"/>
              </a:spcBef>
            </a:pPr>
            <a:r>
              <a:rPr dirty="0" sz="2200">
                <a:latin typeface="Times New Roman"/>
                <a:cs typeface="Times New Roman"/>
              </a:rPr>
              <a:t>Paper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submission</a:t>
            </a:r>
            <a:r>
              <a:rPr dirty="0" sz="2200">
                <a:latin typeface="Times New Roman"/>
                <a:cs typeface="Times New Roman"/>
              </a:rPr>
              <a:t> deadline:</a:t>
            </a:r>
            <a:r>
              <a:rPr dirty="0" sz="2200" spc="-5">
                <a:latin typeface="Times New Roman"/>
                <a:cs typeface="Times New Roman"/>
              </a:rPr>
              <a:t> 30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September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2021</a:t>
            </a:r>
            <a:endParaRPr sz="2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210"/>
              </a:spcBef>
            </a:pPr>
            <a:r>
              <a:rPr dirty="0" sz="2200" spc="-5">
                <a:latin typeface="Times New Roman"/>
                <a:cs typeface="Times New Roman"/>
              </a:rPr>
              <a:t>Conference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Date: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Dec</a:t>
            </a:r>
            <a:r>
              <a:rPr dirty="0" sz="2200">
                <a:latin typeface="Times New Roman"/>
                <a:cs typeface="Times New Roman"/>
              </a:rPr>
              <a:t> 13,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2021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-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Dec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15, </a:t>
            </a:r>
            <a:r>
              <a:rPr dirty="0" sz="2200">
                <a:latin typeface="Times New Roman"/>
                <a:cs typeface="Times New Roman"/>
              </a:rPr>
              <a:t>2021</a:t>
            </a:r>
            <a:endParaRPr sz="2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215"/>
              </a:spcBef>
            </a:pPr>
            <a:r>
              <a:rPr dirty="0" u="heavy" sz="22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  <a:hlinkClick r:id="rId3"/>
              </a:rPr>
              <a:t>http://www.mirlabs.org/isda21/welcome.php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130" y="3384042"/>
            <a:ext cx="2681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Thank</a:t>
            </a:r>
            <a:r>
              <a:rPr dirty="0" spc="-185" b="0">
                <a:latin typeface="Times New Roman"/>
                <a:cs typeface="Times New Roman"/>
              </a:rPr>
              <a:t> </a:t>
            </a:r>
            <a:r>
              <a:rPr dirty="0" spc="-50" b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233" y="368046"/>
            <a:ext cx="17805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</a:t>
            </a:r>
            <a:r>
              <a:rPr dirty="0" spc="5"/>
              <a:t>n</a:t>
            </a:r>
            <a:r>
              <a:rPr dirty="0" spc="-5"/>
              <a:t>ten</a:t>
            </a:r>
            <a:r>
              <a:rPr dirty="0"/>
              <a:t>t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04" y="1540002"/>
            <a:ext cx="5963920" cy="417004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1.	</a:t>
            </a:r>
            <a:r>
              <a:rPr dirty="0" sz="240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2.	</a:t>
            </a:r>
            <a:r>
              <a:rPr dirty="0" sz="240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5">
                <a:latin typeface="Times New Roman"/>
                <a:cs typeface="Times New Roman"/>
              </a:rPr>
              <a:t>3.	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4.	</a:t>
            </a:r>
            <a:r>
              <a:rPr dirty="0" sz="2400" spc="-15">
                <a:latin typeface="Times New Roman"/>
                <a:cs typeface="Times New Roman"/>
              </a:rPr>
              <a:t>Technological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5.	</a:t>
            </a:r>
            <a:r>
              <a:rPr dirty="0" sz="2400">
                <a:latin typeface="Times New Roman"/>
                <a:cs typeface="Times New Roman"/>
              </a:rPr>
              <a:t>Review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Suggestions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(Given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meeting)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6.</a:t>
            </a:r>
            <a:r>
              <a:rPr dirty="0" sz="1050" spc="10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Times New Roman"/>
                <a:cs typeface="Times New Roman"/>
              </a:rPr>
              <a:t>Proposed </a:t>
            </a:r>
            <a:r>
              <a:rPr dirty="0" sz="2400" spc="-5">
                <a:latin typeface="Times New Roman"/>
                <a:cs typeface="Times New Roman"/>
              </a:rPr>
              <a:t>Sys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em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Archite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tu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22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ork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7.	</a:t>
            </a:r>
            <a:r>
              <a:rPr dirty="0" sz="2400" spc="-5">
                <a:latin typeface="Times New Roman"/>
                <a:cs typeface="Times New Roman"/>
              </a:rPr>
              <a:t>Implementation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8.	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Paper </a:t>
            </a:r>
            <a:r>
              <a:rPr dirty="0" sz="2400">
                <a:latin typeface="Times New Roman"/>
                <a:cs typeface="Times New Roman"/>
              </a:rPr>
              <a:t>Draft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Targeted </a:t>
            </a:r>
            <a:r>
              <a:rPr dirty="0" sz="2400" spc="-5">
                <a:latin typeface="Times New Roman"/>
                <a:cs typeface="Times New Roman"/>
              </a:rPr>
              <a:t>Conference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24606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IN</a:t>
            </a:r>
            <a:r>
              <a:rPr dirty="0" sz="2400" spc="-15"/>
              <a:t>T</a:t>
            </a:r>
            <a:r>
              <a:rPr dirty="0" sz="2400" spc="-5"/>
              <a:t>ROD</a:t>
            </a:r>
            <a:r>
              <a:rPr dirty="0" sz="2400" spc="-15"/>
              <a:t>U</a:t>
            </a:r>
            <a:r>
              <a:rPr dirty="0" sz="2400" spc="-5"/>
              <a:t>C</a:t>
            </a:r>
            <a:r>
              <a:rPr dirty="0" sz="2400" spc="-15"/>
              <a:t>T</a:t>
            </a:r>
            <a:r>
              <a:rPr dirty="0" sz="2400" spc="-5"/>
              <a:t>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7204" y="1386449"/>
            <a:ext cx="8842375" cy="4075429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31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10" b="1">
                <a:latin typeface="Times New Roman"/>
                <a:cs typeface="Times New Roman"/>
              </a:rPr>
              <a:t>Problem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Identified:</a:t>
            </a:r>
            <a:endParaRPr sz="2200">
              <a:latin typeface="Times New Roman"/>
              <a:cs typeface="Times New Roman"/>
            </a:endParaRPr>
          </a:p>
          <a:p>
            <a:pPr lvl="1" marL="674370" indent="-343535">
              <a:lnSpc>
                <a:spcPts val="2545"/>
              </a:lnSpc>
              <a:spcBef>
                <a:spcPts val="1210"/>
              </a:spcBef>
              <a:buFont typeface="Arial MT"/>
              <a:buChar char="•"/>
              <a:tabLst>
                <a:tab pos="674370" algn="l"/>
                <a:tab pos="675005" algn="l"/>
              </a:tabLst>
            </a:pP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many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companies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SCM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 a manual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which is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 time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consuming</a:t>
            </a:r>
            <a:endParaRPr sz="2200">
              <a:latin typeface="Times New Roman"/>
              <a:cs typeface="Times New Roman"/>
            </a:endParaRPr>
          </a:p>
          <a:p>
            <a:pPr marL="674370">
              <a:lnSpc>
                <a:spcPts val="2545"/>
              </a:lnSpc>
            </a:pP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prone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-10">
                <a:latin typeface="Times New Roman"/>
                <a:cs typeface="Times New Roman"/>
              </a:rPr>
              <a:t> human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errors.</a:t>
            </a:r>
            <a:endParaRPr sz="2200">
              <a:latin typeface="Times New Roman"/>
              <a:cs typeface="Times New Roman"/>
            </a:endParaRPr>
          </a:p>
          <a:p>
            <a:pPr lvl="1" marL="674370" indent="-3435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74370" algn="l"/>
                <a:tab pos="675005" algn="l"/>
              </a:tabLst>
            </a:pPr>
            <a:r>
              <a:rPr dirty="0" sz="2200" spc="-5">
                <a:latin typeface="Times New Roman"/>
                <a:cs typeface="Times New Roman"/>
              </a:rPr>
              <a:t>Finding a particular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record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takes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more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 b="1">
                <a:latin typeface="Times New Roman"/>
                <a:cs typeface="Times New Roman"/>
              </a:rPr>
              <a:t>Solution</a:t>
            </a:r>
            <a:r>
              <a:rPr dirty="0" sz="2200" spc="-10" b="1">
                <a:latin typeface="Times New Roman"/>
                <a:cs typeface="Times New Roman"/>
              </a:rPr>
              <a:t> Proposed:</a:t>
            </a:r>
            <a:endParaRPr sz="2200">
              <a:latin typeface="Times New Roman"/>
              <a:cs typeface="Times New Roman"/>
            </a:endParaRPr>
          </a:p>
          <a:p>
            <a:pPr marL="803910" indent="-441325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"/>
              <a:tabLst>
                <a:tab pos="803910" algn="l"/>
                <a:tab pos="804545" algn="l"/>
              </a:tabLst>
            </a:pPr>
            <a:r>
              <a:rPr dirty="0" sz="2200" spc="-95">
                <a:latin typeface="Times New Roman"/>
                <a:cs typeface="Times New Roman"/>
              </a:rPr>
              <a:t>We</a:t>
            </a:r>
            <a:r>
              <a:rPr dirty="0" sz="2200" spc="-5">
                <a:latin typeface="Times New Roman"/>
                <a:cs typeface="Times New Roman"/>
              </a:rPr>
              <a:t> wish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 SCM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Healthcare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by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using </a:t>
            </a:r>
            <a:r>
              <a:rPr dirty="0" sz="2200" spc="-75">
                <a:latin typeface="Times New Roman"/>
                <a:cs typeface="Times New Roman"/>
              </a:rPr>
              <a:t>RPA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tools.</a:t>
            </a:r>
            <a:endParaRPr sz="2200">
              <a:latin typeface="Times New Roman"/>
              <a:cs typeface="Times New Roman"/>
            </a:endParaRPr>
          </a:p>
          <a:p>
            <a:pPr marL="649605" indent="-287020">
              <a:lnSpc>
                <a:spcPts val="2545"/>
              </a:lnSpc>
              <a:spcBef>
                <a:spcPts val="1225"/>
              </a:spcBef>
              <a:buSzPct val="45454"/>
              <a:buFont typeface="Wingdings"/>
              <a:buChar char=""/>
              <a:tabLst>
                <a:tab pos="649605" algn="l"/>
                <a:tab pos="650240" algn="l"/>
              </a:tabLst>
            </a:pPr>
            <a:r>
              <a:rPr dirty="0" sz="2200" spc="-5">
                <a:latin typeface="Times New Roman"/>
                <a:cs typeface="Times New Roman"/>
              </a:rPr>
              <a:t>Aim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manual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 of</a:t>
            </a:r>
            <a:r>
              <a:rPr dirty="0" sz="2200">
                <a:latin typeface="Times New Roman"/>
                <a:cs typeface="Times New Roman"/>
              </a:rPr>
              <a:t> vendor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selection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&amp;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onboarding,</a:t>
            </a:r>
            <a:endParaRPr sz="2200">
              <a:latin typeface="Times New Roman"/>
              <a:cs typeface="Times New Roman"/>
            </a:endParaRPr>
          </a:p>
          <a:p>
            <a:pPr marL="649605">
              <a:lnSpc>
                <a:spcPts val="2545"/>
              </a:lnSpc>
            </a:pPr>
            <a:r>
              <a:rPr dirty="0" sz="2200" spc="-5">
                <a:latin typeface="Times New Roman"/>
                <a:cs typeface="Times New Roman"/>
              </a:rPr>
              <a:t>inventory </a:t>
            </a:r>
            <a:r>
              <a:rPr dirty="0" sz="2200" spc="-10">
                <a:latin typeface="Times New Roman"/>
                <a:cs typeface="Times New Roman"/>
              </a:rPr>
              <a:t>management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order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processing.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19538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OBJE</a:t>
            </a:r>
            <a:r>
              <a:rPr dirty="0" sz="2400" spc="-15"/>
              <a:t>C</a:t>
            </a:r>
            <a:r>
              <a:rPr dirty="0" sz="2400" spc="-5"/>
              <a:t>TIV</a:t>
            </a:r>
            <a:r>
              <a:rPr dirty="0" sz="2400" spc="-20"/>
              <a:t>E</a:t>
            </a:r>
            <a:r>
              <a:rPr dirty="0" sz="2400" spc="-5"/>
              <a:t>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7204" y="1591300"/>
            <a:ext cx="8852535" cy="4566285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1.	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Design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efficient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vendor selection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algorithm.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45"/>
              </a:lnSpc>
              <a:spcBef>
                <a:spcPts val="1210"/>
              </a:spcBef>
              <a:tabLst>
                <a:tab pos="469900" algn="l"/>
              </a:tabLst>
            </a:pPr>
            <a:r>
              <a:rPr dirty="0" sz="1000" spc="-5">
                <a:latin typeface="Times New Roman"/>
                <a:cs typeface="Times New Roman"/>
              </a:rPr>
              <a:t>2.	</a:t>
            </a:r>
            <a:r>
              <a:rPr dirty="0" sz="2200" spc="-8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Vendor</a:t>
            </a:r>
            <a:r>
              <a:rPr dirty="0" sz="2200" spc="-5">
                <a:latin typeface="Times New Roman"/>
                <a:cs typeface="Times New Roman"/>
              </a:rPr>
              <a:t> Selection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Vendor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</a:t>
            </a:r>
            <a:r>
              <a:rPr dirty="0" sz="2200">
                <a:latin typeface="Times New Roman"/>
                <a:cs typeface="Times New Roman"/>
              </a:rPr>
              <a:t> boarding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Processes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>
                <a:latin typeface="Times New Roman"/>
                <a:cs typeface="Times New Roman"/>
              </a:rPr>
              <a:t> the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2545"/>
              </a:lnSpc>
            </a:pPr>
            <a:r>
              <a:rPr dirty="0" sz="2200" spc="-5">
                <a:latin typeface="Times New Roman"/>
                <a:cs typeface="Times New Roman"/>
              </a:rPr>
              <a:t>help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RPA.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2450"/>
              </a:lnSpc>
              <a:spcBef>
                <a:spcPts val="1465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3.	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Order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Inventory Management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Processes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using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Times New Roman"/>
                <a:cs typeface="Times New Roman"/>
              </a:rPr>
              <a:t>RPA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tool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4.	</a:t>
            </a:r>
            <a:r>
              <a:rPr dirty="0" sz="2200" spc="-5">
                <a:latin typeface="Times New Roman"/>
                <a:cs typeface="Times New Roman"/>
              </a:rPr>
              <a:t>Maintaining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adequate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stock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medications.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5.	</a:t>
            </a:r>
            <a:r>
              <a:rPr dirty="0" sz="2200" spc="-5">
                <a:latin typeface="Times New Roman"/>
                <a:cs typeface="Times New Roman"/>
              </a:rPr>
              <a:t>Minimizing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occurrence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unavailability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medications.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6.	</a:t>
            </a:r>
            <a:r>
              <a:rPr dirty="0" sz="2200" spc="-5">
                <a:latin typeface="Times New Roman"/>
                <a:cs typeface="Times New Roman"/>
              </a:rPr>
              <a:t>Reduction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cost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maintaining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inventory.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7.	</a:t>
            </a:r>
            <a:r>
              <a:rPr dirty="0" sz="2200" spc="-5">
                <a:latin typeface="Times New Roman"/>
                <a:cs typeface="Times New Roman"/>
              </a:rPr>
              <a:t>Limiting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</a:t>
            </a:r>
            <a:r>
              <a:rPr dirty="0" sz="2200">
                <a:latin typeface="Times New Roman"/>
                <a:cs typeface="Times New Roman"/>
              </a:rPr>
              <a:t> of </a:t>
            </a:r>
            <a:r>
              <a:rPr dirty="0" sz="2200" spc="-5">
                <a:latin typeface="Times New Roman"/>
                <a:cs typeface="Times New Roman"/>
              </a:rPr>
              <a:t>resources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purchasing</a:t>
            </a:r>
            <a:r>
              <a:rPr dirty="0" sz="2200">
                <a:latin typeface="Times New Roman"/>
                <a:cs typeface="Times New Roman"/>
              </a:rPr>
              <a:t> tasks.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8.	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contribute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overall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profitability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healthcare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organization.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348487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PROBLEM</a:t>
            </a:r>
            <a:r>
              <a:rPr dirty="0" sz="2400" spc="-50"/>
              <a:t> </a:t>
            </a:r>
            <a:r>
              <a:rPr dirty="0" sz="2400" spc="-5"/>
              <a:t>DEFINITION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7204" y="1591300"/>
            <a:ext cx="8803640" cy="2784475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31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Most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 the </a:t>
            </a:r>
            <a:r>
              <a:rPr dirty="0" sz="2200" spc="-5">
                <a:latin typeface="Times New Roman"/>
                <a:cs typeface="Times New Roman"/>
              </a:rPr>
              <a:t>existing supply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chain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management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processes are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manual.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Scope of error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naturally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high.</a:t>
            </a:r>
            <a:endParaRPr sz="2200">
              <a:latin typeface="Times New Roman"/>
              <a:cs typeface="Times New Roman"/>
            </a:endParaRPr>
          </a:p>
          <a:p>
            <a:pPr marL="334010" marR="5080" indent="-321945">
              <a:lnSpc>
                <a:spcPts val="2460"/>
              </a:lnSpc>
              <a:spcBef>
                <a:spcPts val="1445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management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has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tedious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task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reading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quotations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from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multiple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vendors 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comparing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these quotations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based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multiple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factors.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16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Shortlisting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selecting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best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quotation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very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difficult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task.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15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More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time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consuming.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38696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</a:t>
            </a:r>
            <a:r>
              <a:rPr dirty="0" sz="2400" spc="-10"/>
              <a:t>E</a:t>
            </a:r>
            <a:r>
              <a:rPr dirty="0" sz="2400" spc="-5"/>
              <a:t>CHNOLOGICAL</a:t>
            </a:r>
            <a:r>
              <a:rPr dirty="0" sz="2400" spc="-130"/>
              <a:t> </a:t>
            </a:r>
            <a:r>
              <a:rPr dirty="0" sz="2400" spc="-5"/>
              <a:t>S</a:t>
            </a:r>
            <a:r>
              <a:rPr dirty="0" sz="2400" spc="-190"/>
              <a:t>T</a:t>
            </a:r>
            <a:r>
              <a:rPr dirty="0" sz="2400" spc="-5"/>
              <a:t>A</a:t>
            </a:r>
            <a:r>
              <a:rPr dirty="0" sz="2400" spc="-15"/>
              <a:t>C</a:t>
            </a:r>
            <a:r>
              <a:rPr dirty="0" sz="2400"/>
              <a:t>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7204" y="1591300"/>
            <a:ext cx="4843780" cy="149352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31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 spc="-210">
                <a:latin typeface="Times New Roman"/>
                <a:cs typeface="Times New Roman"/>
              </a:rPr>
              <a:t>P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-155">
                <a:latin typeface="Times New Roman"/>
                <a:cs typeface="Times New Roman"/>
              </a:rPr>
              <a:t> </a:t>
            </a:r>
            <a:r>
              <a:rPr dirty="0" sz="2200" spc="-160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Times New Roman"/>
                <a:cs typeface="Times New Roman"/>
              </a:rPr>
              <a:t>o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(Bl</a:t>
            </a:r>
            <a:r>
              <a:rPr dirty="0" sz="2200">
                <a:latin typeface="Times New Roman"/>
                <a:cs typeface="Times New Roman"/>
              </a:rPr>
              <a:t>u</a:t>
            </a:r>
            <a:r>
              <a:rPr dirty="0" sz="2200" spc="-5">
                <a:latin typeface="Times New Roman"/>
                <a:cs typeface="Times New Roman"/>
              </a:rPr>
              <a:t>ePris</a:t>
            </a:r>
            <a:r>
              <a:rPr dirty="0" sz="2200" spc="-25">
                <a:latin typeface="Times New Roman"/>
                <a:cs typeface="Times New Roman"/>
              </a:rPr>
              <a:t>m</a:t>
            </a:r>
            <a:r>
              <a:rPr dirty="0" sz="2200" spc="-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SQL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Express (For</a:t>
            </a:r>
            <a:r>
              <a:rPr dirty="0" sz="2200">
                <a:latin typeface="Times New Roman"/>
                <a:cs typeface="Times New Roman"/>
              </a:rPr>
              <a:t> storing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data)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15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>
                <a:latin typeface="Times New Roman"/>
                <a:cs typeface="Times New Roman"/>
              </a:rPr>
              <a:t>Python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(For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vendor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selection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algorithm)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3552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REVIEW</a:t>
            </a:r>
            <a:r>
              <a:rPr dirty="0" sz="2400" spc="-60"/>
              <a:t> </a:t>
            </a:r>
            <a:r>
              <a:rPr dirty="0" sz="2400" spc="-5"/>
              <a:t>SUGGESTIONS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47952" y="1546098"/>
            <a:ext cx="2602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No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Suggestions.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7440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PROPOSED</a:t>
            </a:r>
            <a:r>
              <a:rPr dirty="0" sz="2400" spc="5"/>
              <a:t> </a:t>
            </a:r>
            <a:r>
              <a:rPr dirty="0" sz="2400" spc="-5"/>
              <a:t>SYSYTEM</a:t>
            </a:r>
            <a:r>
              <a:rPr dirty="0" sz="2400" spc="-110"/>
              <a:t> </a:t>
            </a:r>
            <a:r>
              <a:rPr dirty="0" sz="2400" spc="-5"/>
              <a:t>ARCHITECTURE/WORKING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793" y="1595070"/>
            <a:ext cx="6555759" cy="41247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6817" y="6105550"/>
            <a:ext cx="7610475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3"/>
              </a:rPr>
              <a:t>https://lucid.app/lucidchart/invitations/accept/inv_7d8e1ff2-74bd-4f0b-a543-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90"/>
              </a:lnSpc>
            </a:pPr>
            <a:r>
              <a:rPr dirty="0" u="heavy" sz="1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3"/>
              </a:rPr>
              <a:t>a59a81842f9f?viewport_loc=-1341%2C79%2C4377%2C1696%2C0_0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11200"/>
            <a:ext cx="4106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/>
              <a:t>IMPLEMENTATION </a:t>
            </a:r>
            <a:r>
              <a:rPr dirty="0" sz="2400" spc="-65"/>
              <a:t>STATUS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524" y="1752345"/>
            <a:ext cx="9079230" cy="178562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5600" marR="161925" indent="-343535">
              <a:lnSpc>
                <a:spcPts val="245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Automated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task</a:t>
            </a:r>
            <a:r>
              <a:rPr dirty="0" sz="2200">
                <a:latin typeface="Times New Roman"/>
                <a:cs typeface="Times New Roman"/>
              </a:rPr>
              <a:t>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sending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email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 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desired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recipient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help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Email-Pop3/SMTP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VBO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BluePrism.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3200"/>
              </a:lnSpc>
              <a:spcBef>
                <a:spcPts val="13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Used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Email-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SMTP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VBO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 store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inbox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emails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 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collection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object,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which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will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further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generate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automated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reply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received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email.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dc:title>Slide 1</dc:title>
  <dcterms:created xsi:type="dcterms:W3CDTF">2022-05-08T10:49:34Z</dcterms:created>
  <dcterms:modified xsi:type="dcterms:W3CDTF">2022-05-08T10:49:34Z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2022-05-08T00:00:00Z</vt:filetime>
  </property>
</Properties>
</file>