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79" r:id="rId8"/>
    <p:sldId id="262" r:id="rId9"/>
    <p:sldId id="263" r:id="rId10"/>
    <p:sldId id="264" r:id="rId11"/>
    <p:sldId id="265" r:id="rId12"/>
    <p:sldId id="266" r:id="rId13"/>
    <p:sldId id="280" r:id="rId14"/>
    <p:sldId id="267" r:id="rId15"/>
    <p:sldId id="268" r:id="rId16"/>
    <p:sldId id="269" r:id="rId17"/>
    <p:sldId id="283" r:id="rId18"/>
    <p:sldId id="270" r:id="rId19"/>
    <p:sldId id="285" r:id="rId20"/>
    <p:sldId id="272" r:id="rId21"/>
    <p:sldId id="292" r:id="rId22"/>
    <p:sldId id="291" r:id="rId23"/>
    <p:sldId id="286" r:id="rId24"/>
    <p:sldId id="288" r:id="rId25"/>
    <p:sldId id="289" r:id="rId26"/>
    <p:sldId id="293" r:id="rId27"/>
    <p:sldId id="287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275" r:id="rId47"/>
    <p:sldId id="299" r:id="rId48"/>
    <p:sldId id="284" r:id="rId49"/>
    <p:sldId id="276" r:id="rId50"/>
    <p:sldId id="281" r:id="rId51"/>
    <p:sldId id="278" r:id="rId52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3300" autoAdjust="0"/>
  </p:normalViewPr>
  <p:slideViewPr>
    <p:cSldViewPr snapToGrid="0">
      <p:cViewPr varScale="1">
        <p:scale>
          <a:sx n="106" d="100"/>
          <a:sy n="106" d="100"/>
        </p:scale>
        <p:origin x="76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572C-E507-4DCD-8F93-46DD6FDA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B48B9-2BEA-48B2-87DA-E7FEC3B12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79B67-276F-441B-8004-8502DA54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21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9B78-332E-4D54-9E34-E29FD210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76E73-DA6B-469F-98ED-7953BB3586E9}" type="datetimeFigureOut">
              <a:rPr lang="en-US"/>
              <a:pPr>
                <a:defRPr/>
              </a:pPr>
              <a:t>5/8/2022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216F-C449-4A5B-ABAF-8D78749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D0ED-E597-4778-89D4-8319E53F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62D2F-205D-4A59-813C-636F60499D1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76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invitations/accept/inv_7d8e1ff2-74bd-4f0b-a543-a59a81842f9f?viewport_loc=-1341%2C79%2C4377%2C1696%2C0_0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dirty="0"/>
            </a:br>
            <a:r>
              <a:rPr lang="en-IN" sz="24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2021-2022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1.7 Benefits for environment &amp; Society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minimizes the time, effort, waste and labor cost and maximize s the productivity and financial improvements. 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It will help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medications are available whenever the patients need them.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600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It will help to finalize the vendor as soon as the tenure for current vendor terminates.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</a:t>
            </a:r>
            <a:endParaRPr lang="en-IN" sz="1800" b="0" strike="noStrike" spc="-1" dirty="0">
              <a:latin typeface="Arial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2.1 Existing System</a:t>
            </a:r>
            <a:endParaRPr lang="en-IN" sz="30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905C5-F330-4ADE-AED3-D4A2EDCFC6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399" y="1057321"/>
            <a:ext cx="7416001" cy="35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2.2 Proposed System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C5F4E-BAF2-44B0-BCA5-05712E236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" y="1057321"/>
            <a:ext cx="8377920" cy="3641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2.3 Design(Flow Of Modules)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2D5D1-FA03-4944-BDA2-3020D1D53C37}"/>
              </a:ext>
            </a:extLst>
          </p:cNvPr>
          <p:cNvSpPr txBox="1"/>
          <p:nvPr/>
        </p:nvSpPr>
        <p:spPr>
          <a:xfrm>
            <a:off x="311760" y="1171441"/>
            <a:ext cx="654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https://lucid.app/lucidchart/invitations/accept/inv_7d8e1ff2-74bd-4f0b-a543-a59a81842f9f?viewport_loc=-1341%2C79%2C4377%2C1696%2C0_0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2.4 Description Of Use Case (Vendor Selection)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C7793-FCD8-64B1-0C9D-79CD5D96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0" y="1057319"/>
            <a:ext cx="6235200" cy="3641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2.4 Description Of Use Case (Inventory Management)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E86FD-2F17-9A61-11C9-463FD125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13" y="1591016"/>
            <a:ext cx="6478688" cy="3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65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2.5 Activity diagram (Vendor Selection)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171440"/>
            <a:ext cx="232984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AFDD3-C6C8-AACA-9CCD-BC4C4F90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40" y="1171440"/>
            <a:ext cx="5493600" cy="3641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77AE-BB8E-FA7D-1A4B-9C0C84B7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Activity Diagram (Inventory Management)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4B50A-4BCD-E430-B244-9C319EC4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00" y="806400"/>
            <a:ext cx="3945600" cy="4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6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 dirty="0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latin typeface="Times New Roman"/>
                <a:ea typeface="Times New Roman"/>
              </a:rPr>
              <a:t>  A Project Report on</a:t>
            </a:r>
            <a:br>
              <a:rPr dirty="0"/>
            </a:br>
            <a:r>
              <a:rPr lang="en-US" sz="2400" dirty="0">
                <a:latin typeface="Arial" panose="020B0604020202020204" pitchFamily="34" charset="0"/>
              </a:rPr>
              <a:t>Robotic Process Automation of Supply Chain Management for Healthcare</a:t>
            </a:r>
            <a:br>
              <a:rPr lang="en-US"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Submitted in partial fulfilment of the degree of</a:t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Bachelor of Engineering(Sem-8)</a:t>
            </a: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IN" sz="1800" b="0" strike="noStrike" spc="-1" dirty="0">
                <a:solidFill>
                  <a:schemeClr val="bg1"/>
                </a:solidFill>
                <a:latin typeface="Times New Roman"/>
                <a:ea typeface="Times New Roman"/>
              </a:rPr>
              <a:t>in</a:t>
            </a: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INFORMATION TECHNOLOGY</a:t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Hitarth Saiya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(19204007)</a:t>
            </a:r>
            <a:br>
              <a:rPr dirty="0"/>
            </a:b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Jash Seth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(19204006)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S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amyak Doshi(19204001)</a:t>
            </a:r>
            <a:br>
              <a:rPr dirty="0"/>
            </a:b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br>
              <a:rPr dirty="0"/>
            </a:br>
            <a:r>
              <a:rPr lang="en-I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Prof. Vishal Badgujar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Prof. Geetanjali Kalme</a:t>
            </a:r>
            <a:br>
              <a:rPr dirty="0">
                <a:solidFill>
                  <a:schemeClr val="bg1"/>
                </a:solidFill>
              </a:rPr>
            </a:br>
            <a:br>
              <a:rPr dirty="0">
                <a:solidFill>
                  <a:schemeClr val="bg1"/>
                </a:solidFill>
              </a:rPr>
            </a:br>
            <a:br>
              <a:rPr dirty="0"/>
            </a:b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Sending quotation format to all vendors (Vendor Onboarding)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6314B-9244-1660-CB24-C4A0850F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00" y="1029600"/>
            <a:ext cx="7228800" cy="38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9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Reading all 30 days emails with subject “Sending Quotation”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C0D76-C518-BCC3-3F77-C0DA4AE8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36" y="1029600"/>
            <a:ext cx="4461727" cy="37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Reading and storing quotations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6E141-E091-C9E8-E187-4628FB36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12" y="1015200"/>
            <a:ext cx="5819775" cy="38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5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Selection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3258F-8EC2-F0A5-5AF7-45B284BF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00" y="1029600"/>
            <a:ext cx="3657599" cy="37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9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Database when Vendor Selected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AAFDC-284B-7275-8B5B-EA92A74D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029601"/>
            <a:ext cx="7200900" cy="37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inventory and send mail to vendor to order required medicine.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B897B-191E-1915-0584-078FB4E9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50" y="1029600"/>
            <a:ext cx="70294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2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Inventory when Product Delivered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FAA51-0ED6-A920-B39C-862E90C1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09" y="914401"/>
            <a:ext cx="5891591" cy="3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Table of vendors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30114-BF72-85BC-A714-3FACF9822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6" y="894435"/>
            <a:ext cx="8726728" cy="26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2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 Table of potential vendors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A8B88-3789-8932-077E-15E91D6F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06" y="837577"/>
            <a:ext cx="6415587" cy="37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7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3.10 Table of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3DE7C-4918-9768-020B-CA53C41C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839026"/>
            <a:ext cx="6904800" cy="36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1.Project Conception and Initiation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EE528-0E0F-2CDB-2A96-4B786448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0"/>
            <a:ext cx="7873200" cy="1029600"/>
          </a:xfrm>
        </p:spPr>
        <p:txBody>
          <a:bodyPr/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3.11 Table of quotations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02DF3-C2A1-BCE9-FCCC-1167564F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04" y="1269877"/>
            <a:ext cx="8157791" cy="232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4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pc="-1" dirty="0">
                <a:solidFill>
                  <a:srgbClr val="FFFBF0"/>
                </a:solidFill>
                <a:latin typeface="Old Standard TT"/>
              </a:rPr>
              <a:t>4</a:t>
            </a: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</a:rPr>
              <a:t>. </a:t>
            </a:r>
            <a:r>
              <a:rPr lang="en-IN" sz="4200" b="1" spc="-1" dirty="0">
                <a:solidFill>
                  <a:srgbClr val="FFFBF0"/>
                </a:solidFill>
                <a:latin typeface="Old Standard TT"/>
              </a:rPr>
              <a:t>Testing</a:t>
            </a:r>
            <a:endParaRPr lang="en-IN" sz="4200" b="1" strike="noStrike" spc="-1" dirty="0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4557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4.1</a:t>
            </a: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Functional Testing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just" ea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I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Unit Testing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is the testing of an individual unit of a software at the code level are functional and work as they were designed.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each process separately, like the vendor selection, vendor onboarding, order processing and inventory management.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processes are tested and debugged before going for further integration.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check whether we are getting the desired output from each process as for the objectives.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</a:t>
            </a:r>
            <a:endParaRPr lang="en-IN" sz="1800" b="0" strike="noStrike" spc="-1" dirty="0">
              <a:latin typeface="Arial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3465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4.1</a:t>
            </a: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Functional Testing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B. 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After each unit is thoroughly tested, it is integrated with other processes to create modules or components that are designed to perform specific tasks or activities.</a:t>
            </a:r>
          </a:p>
          <a:p>
            <a:pPr marL="514350" indent="-514350">
              <a:buFont typeface="Arial" pitchFamily="34" charset="0"/>
              <a:buChar char="•"/>
            </a:pP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These are then tested as group through integration testing to ensure whole segments of an application behave as expected.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88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4.2 Non-</a:t>
            </a: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Functional Testing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A. Usability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Usability testing is a testing method that measures an application’s ease of use from the end-user perspective and is often performed during the system or acceptance testing stages.</a:t>
            </a:r>
          </a:p>
          <a:p>
            <a:pPr marL="514350" indent="-514350">
              <a:buFont typeface="Arial" pitchFamily="34" charset="0"/>
              <a:buChar char="•"/>
            </a:pP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Usability testing is a great way for teams to review separate functions, or the system as a whole is intuitive to use.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6322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pc="-1" dirty="0">
                <a:solidFill>
                  <a:srgbClr val="FFFBF0"/>
                </a:solidFill>
                <a:latin typeface="Old Standard TT"/>
                <a:ea typeface="Old Standard TT"/>
              </a:rPr>
              <a:t>5</a:t>
            </a: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. Results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26463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5.1 Placing Order to Vendor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F9CE3-6670-ADBF-8261-85560C27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33" y="1171440"/>
            <a:ext cx="6940013" cy="37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40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5.2 Updating the quantity in database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D94C2-69F5-10A3-F0AF-B40CC7BC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88" y="1057320"/>
            <a:ext cx="7187903" cy="3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29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5.3 Requesting Vendors to send quotation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D3524-A974-76D2-699F-9BD8464F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27" y="1171440"/>
            <a:ext cx="6062025" cy="37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3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5.4 Send best 2 quotation to SCM Manager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2BAC9-49E4-4CD1-D49B-FBFBD510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33" y="1137416"/>
            <a:ext cx="6449213" cy="35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55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Abstract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eed for systematic deliverance of the healthcare sector is in demand.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restocking of medicines affects the healthcare profitability.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RPA can crea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te, deploy and manage bots to automate certain human actions.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describes how RPA can automate various processes of SCM Healthcare.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  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5.5 SCM Manager Login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4E8ED-0DB0-510F-CA61-0590D273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27" y="1171440"/>
            <a:ext cx="5178025" cy="36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83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5.6 SCM Manager Dashboard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4853E-12DF-474F-912E-FFD3CEB94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27" y="1057320"/>
            <a:ext cx="5286025" cy="37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3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5.7 Check Inventory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2DF1C-03B1-FF34-DD23-0F7ADC4D1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40" y="1091241"/>
            <a:ext cx="5983200" cy="35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5.8 Vendor Contracts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EF6BE-23FF-EE0C-F542-BB305BE05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0" y="1124596"/>
            <a:ext cx="6163200" cy="34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5.9 Begin Vendor Selection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8141F-E637-DA6A-11FF-2B40AAC5C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40" y="1171440"/>
            <a:ext cx="6213600" cy="37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1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6. Conclusion and Future Scope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</a:rPr>
              <a:t>6.1Conclusion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SCM of healthcare has disadvantages because of human management of processes.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overcome the several shortcomings in SCM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human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Excess delay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Inaccuracies, etc.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the key processes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Onboarding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Processing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pPr lvl="1"/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600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8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pc="-1" dirty="0">
                <a:solidFill>
                  <a:srgbClr val="000000"/>
                </a:solidFill>
                <a:latin typeface="Times New Roman"/>
              </a:rPr>
              <a:t>6.2 Future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SCM Manager dashboard to BluePrism software.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data analysis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the threshold value of a product based on its demand.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600" b="0" i="0" dirty="0">
                <a:solidFill>
                  <a:srgbClr val="5D687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00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Maalla, "Development Prospect and Application Feasibility Analysis of Robotic Process Automation," </a:t>
            </a:r>
            <a:r>
              <a:rPr lang="en-IN" alt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IEEE 4th Advanced Information Technology, Electronic and Automation Control Conference (IAEAC)</a:t>
            </a:r>
            <a:r>
              <a:rPr lang="en-I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Yatskiv, I. Voytyuk, N. Yatskiv, O. Kushnir, Y. Trufanova and V. Panasyuk, "Improved Method of Software Automation Testing Based on the Robotic Process Automation Technology," </a:t>
            </a:r>
            <a:r>
              <a:rPr lang="en-IN" alt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9th International Conference on Advanced Computer Information Technologies (ACIT)</a:t>
            </a:r>
            <a:r>
              <a:rPr lang="en-I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Voeng and D. Kritchanchai, "Factors Influencing Supplier Selection for Vendor Managed Inventory Adoption in Hospitals," </a:t>
            </a:r>
            <a:r>
              <a:rPr lang="en-IN" altLang="en-US" sz="16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4th Technology Innovation Management and Engineering Science International Conference (TIMES-iCON)</a:t>
            </a:r>
            <a:r>
              <a:rPr lang="en-IN" alt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240606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Publication</a:t>
            </a:r>
            <a:endParaRPr lang="en-IN" sz="3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b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42996-CE29-F343-9495-91430C17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5" y="881640"/>
            <a:ext cx="5712690" cy="40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8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1.2 Objectives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inventory management System.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adequate stocks of medications.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occurrence of unexpected out-of-stock scenarios resulting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depletion or expiration of inventory.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vendor selection Process.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vendor On Boarding Process.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BC24-5C03-462B-98C7-0049F267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65" y="0"/>
            <a:ext cx="8118000" cy="978694"/>
          </a:xfrm>
        </p:spPr>
        <p:txBody>
          <a:bodyPr/>
          <a:lstStyle/>
          <a:p>
            <a:pPr>
              <a:defRPr/>
            </a:pPr>
            <a:r>
              <a:rPr lang="en-IN" altLang="en-US" sz="2722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1.3. </a:t>
            </a:r>
            <a:r>
              <a:rPr lang="en-I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Literature</a:t>
            </a:r>
            <a:r>
              <a:rPr lang="en-IN" altLang="en-US" sz="2722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Review</a:t>
            </a:r>
            <a:br>
              <a:rPr lang="en-IN" altLang="en-US" sz="2722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7BC3BA-C01A-4491-B429-22EC4EDFA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719421"/>
              </p:ext>
            </p:extLst>
          </p:nvPr>
        </p:nvGraphicFramePr>
        <p:xfrm>
          <a:off x="150019" y="735806"/>
          <a:ext cx="8333546" cy="4129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5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2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569">
                <a:tc>
                  <a:txBody>
                    <a:bodyPr/>
                    <a:lstStyle/>
                    <a:p>
                      <a:r>
                        <a:rPr lang="en-IN" sz="1100" b="1" dirty="0"/>
                        <a:t>Sr.No.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Authors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Title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Methodologies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Findings</a:t>
                      </a:r>
                    </a:p>
                  </a:txBody>
                  <a:tcPr marL="62213" marR="62213" marT="31111" marB="311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971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Allam Maalla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Development Prospect and Application Feasibility Analysis of Robotic Process Automation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Study the enterprise problems that RPA can solve, Feasibility analysis of RPA application.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With the development of artificial intelligence, the combination of artificial intelligence technology with automation technology will make RPA more competitive.</a:t>
                      </a:r>
                    </a:p>
                    <a:p>
                      <a:endParaRPr lang="en-IN" sz="1100" dirty="0"/>
                    </a:p>
                  </a:txBody>
                  <a:tcPr marL="62213" marR="62213" marT="31111" marB="311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548"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Yatskiv, S., Voytyuk, I., Yatskiv, N., Kushnir, O., Trufanova, Y., &amp; Panasyuk, V.</a:t>
                      </a:r>
                      <a:endParaRPr lang="en-IN" sz="1100" dirty="0"/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Improved Method of Software Automation Testing Based on the Robotic Process Automation Technology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Compared two main approaches i.e. Selenium Web Driver &amp; WorkFusion, to the test automation.</a:t>
                      </a:r>
                    </a:p>
                  </a:txBody>
                  <a:tcPr marL="62213" marR="62213" marT="31111" marB="31111"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The most effective RPA automation is when user interacts with different applications and needs to have specific actions done before test execution.</a:t>
                      </a:r>
                    </a:p>
                    <a:p>
                      <a:endParaRPr lang="en-IN" sz="1100" dirty="0"/>
                    </a:p>
                  </a:txBody>
                  <a:tcPr marL="62213" marR="62213" marT="31111" marB="311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Problem Definition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SCM of Healthcare relies on a group of people.</a:t>
            </a: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clear idea for the entire process journey.</a:t>
            </a: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Vendor selection and Vendor onboarding are handled manually.</a:t>
            </a: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Processing and Inventory management are handled manually.</a:t>
            </a: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and more prone to human errors.</a:t>
            </a:r>
          </a:p>
          <a:p>
            <a:pPr marL="686520" lvl="1">
              <a:lnSpc>
                <a:spcPct val="115000"/>
              </a:lnSpc>
            </a:pP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bots </a:t>
            </a:r>
            <a:r>
              <a:rPr lang="en-IN" sz="1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to automate all the processes of SCM healthcare.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1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1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1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1.5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Using autonomous bots we can finalize the vendor selection and vendor onboarding in accordance with predefined criteria.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automate the order processing task to reduce the workload of manual process.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automate the inventory management so that bot can notify when stock level are low, also reorder the products that go below a threshold level, etc.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1.6 Technology stack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End:-</a:t>
            </a:r>
          </a:p>
          <a:p>
            <a:pPr marL="857790" lvl="1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RPA Tool (Blue Prism)</a:t>
            </a:r>
          </a:p>
          <a:p>
            <a:pPr marL="857790" lvl="1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Express</a:t>
            </a:r>
          </a:p>
          <a:p>
            <a:pPr marL="857790" lvl="1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IN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</a:rPr>
              <a:t>                        </a:t>
            </a:r>
            <a:endParaRPr lang="en-IN" sz="1600" b="0" strike="noStrike" spc="-1" dirty="0"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End:-</a:t>
            </a:r>
          </a:p>
          <a:p>
            <a:pPr marL="97227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1200</Words>
  <Application>Microsoft Office PowerPoint</Application>
  <PresentationFormat>On-screen Show (16:9)</PresentationFormat>
  <Paragraphs>155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Lato</vt:lpstr>
      <vt:lpstr>Old Standard TT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1.3. Literature 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2.5 Activity Diagram (Inventory Management)</vt:lpstr>
      <vt:lpstr>PowerPoint Presentation</vt:lpstr>
      <vt:lpstr>3.1 Sending quotation format to all vendors (Vendor Onboarding)</vt:lpstr>
      <vt:lpstr>3.2 Reading all 30 days emails with subject “Sending Quotation”</vt:lpstr>
      <vt:lpstr>3.3 Reading and storing quotations</vt:lpstr>
      <vt:lpstr>3.4 Vendor Selection</vt:lpstr>
      <vt:lpstr>3.5 Updating Database when Vendor Selected</vt:lpstr>
      <vt:lpstr>3.6 Check inventory and send mail to vendor to order required medicine.</vt:lpstr>
      <vt:lpstr>3.7 Updating Inventory when Product Delivered</vt:lpstr>
      <vt:lpstr>3.8 Table of vendors </vt:lpstr>
      <vt:lpstr>3.9 Table of potential vendors </vt:lpstr>
      <vt:lpstr>3.10 Table of products</vt:lpstr>
      <vt:lpstr>3.11 Table of quotations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Samyak Doshi</dc:creator>
  <dc:description/>
  <cp:lastModifiedBy>SAMYAK DOSHI</cp:lastModifiedBy>
  <cp:revision>10</cp:revision>
  <dcterms:modified xsi:type="dcterms:W3CDTF">2022-05-08T10:24:03Z</dcterms:modified>
  <dc:language>en-IN</dc:language>
</cp:coreProperties>
</file>