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7d2f2d6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7d2f2d6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d2f2d6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d2f2d6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d2f2d6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d2f2d6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19f9a696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19f9a696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af882bc43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af882bc43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af882bc4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af882bc4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af882bc43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af882bc4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19f9a696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19f9a696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af882bc4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af882bc4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af882bc43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af882bc43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19f9a696d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19f9a696d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af882bc43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af882bc43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af882bc43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af882bc43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af882bc43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af882bc43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af882bc43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af882bc43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af882bc43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af882bc43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af882bc43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af882bc43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19f9a696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19f9a696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19f9a696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19f9a696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af882bc43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af882bc43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7d2f2d6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7d2f2d6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9f9a696d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9f9a696d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19f9a696d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19f9a696d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9f9a696d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9f9a696d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19f9a696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19f9a696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19f9a696d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19f9a696d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19f9a696d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19f9a696d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af882bc4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af882bc4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 Id="rId4" Type="http://schemas.openxmlformats.org/officeDocument/2006/relationships/image" Target="../media/image11.jpg"/><Relationship Id="rId5"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2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33500" y="439375"/>
            <a:ext cx="6639900" cy="939900"/>
          </a:xfrm>
          <a:prstGeom prst="rect">
            <a:avLst/>
          </a:prstGeom>
        </p:spPr>
        <p:txBody>
          <a:bodyPr anchorCtr="0" anchor="b" bIns="91425" lIns="91425" spcFirstLastPara="1" rIns="91425" wrap="square" tIns="91425">
            <a:normAutofit fontScale="90000"/>
          </a:bodyPr>
          <a:lstStyle/>
          <a:p>
            <a:pPr indent="0" lvl="0" marL="0" rtl="0" algn="just">
              <a:spcBef>
                <a:spcPts val="0"/>
              </a:spcBef>
              <a:spcAft>
                <a:spcPts val="0"/>
              </a:spcAft>
              <a:buNone/>
            </a:pPr>
            <a:r>
              <a:rPr b="1" lang="en" sz="4000">
                <a:solidFill>
                  <a:srgbClr val="545454"/>
                </a:solidFill>
                <a:latin typeface="Times New Roman"/>
                <a:ea typeface="Times New Roman"/>
                <a:cs typeface="Times New Roman"/>
                <a:sym typeface="Times New Roman"/>
              </a:rPr>
              <a:t>BeSafe: IoT Based Safety Band</a:t>
            </a:r>
            <a:endParaRPr b="1" sz="4000">
              <a:solidFill>
                <a:srgbClr val="545454"/>
              </a:solidFill>
              <a:latin typeface="Times New Roman"/>
              <a:ea typeface="Times New Roman"/>
              <a:cs typeface="Times New Roman"/>
              <a:sym typeface="Times New Roman"/>
            </a:endParaRPr>
          </a:p>
        </p:txBody>
      </p:sp>
      <p:sp>
        <p:nvSpPr>
          <p:cNvPr id="55" name="Google Shape;55;p13"/>
          <p:cNvSpPr txBox="1"/>
          <p:nvPr>
            <p:ph idx="1" type="subTitle"/>
          </p:nvPr>
        </p:nvSpPr>
        <p:spPr>
          <a:xfrm>
            <a:off x="533500" y="2971425"/>
            <a:ext cx="6365400" cy="16398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b="1" lang="en" sz="1600">
                <a:solidFill>
                  <a:srgbClr val="545454"/>
                </a:solidFill>
                <a:latin typeface="Times New Roman"/>
                <a:ea typeface="Times New Roman"/>
                <a:cs typeface="Times New Roman"/>
                <a:sym typeface="Times New Roman"/>
              </a:rPr>
              <a:t>Authors: Ganesh Jambuka, Krishi Shah, Riddhi Shah, Anagha Aher</a:t>
            </a:r>
            <a:endParaRPr b="1" sz="1600">
              <a:solidFill>
                <a:srgbClr val="545454"/>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600">
                <a:solidFill>
                  <a:srgbClr val="545454"/>
                </a:solidFill>
                <a:latin typeface="Times New Roman"/>
                <a:ea typeface="Times New Roman"/>
                <a:cs typeface="Times New Roman"/>
                <a:sym typeface="Times New Roman"/>
              </a:rPr>
              <a:t>College: A.P Shah Institute of Technology </a:t>
            </a:r>
            <a:endParaRPr b="1" sz="1600">
              <a:solidFill>
                <a:srgbClr val="545454"/>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600">
                <a:solidFill>
                  <a:srgbClr val="545454"/>
                </a:solidFill>
                <a:latin typeface="Times New Roman"/>
                <a:ea typeface="Times New Roman"/>
                <a:cs typeface="Times New Roman"/>
                <a:sym typeface="Times New Roman"/>
              </a:rPr>
              <a:t>Department: IT </a:t>
            </a:r>
            <a:endParaRPr b="1" sz="1600">
              <a:solidFill>
                <a:srgbClr val="545454"/>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 sz="1600">
                <a:solidFill>
                  <a:srgbClr val="545454"/>
                </a:solidFill>
                <a:latin typeface="Times New Roman"/>
                <a:ea typeface="Times New Roman"/>
                <a:cs typeface="Times New Roman"/>
                <a:sym typeface="Times New Roman"/>
              </a:rPr>
              <a:t>University of Mumbai</a:t>
            </a:r>
            <a:endParaRPr b="1" sz="1600">
              <a:solidFill>
                <a:srgbClr val="545454"/>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2400">
              <a:solidFill>
                <a:srgbClr val="212121"/>
              </a:solidFill>
              <a:latin typeface="Times New Roman"/>
              <a:ea typeface="Times New Roman"/>
              <a:cs typeface="Times New Roman"/>
              <a:sym typeface="Times New Roman"/>
            </a:endParaRPr>
          </a:p>
        </p:txBody>
      </p:sp>
      <p:sp>
        <p:nvSpPr>
          <p:cNvPr id="56" name="Google Shape;56;p13"/>
          <p:cNvSpPr txBox="1"/>
          <p:nvPr/>
        </p:nvSpPr>
        <p:spPr>
          <a:xfrm>
            <a:off x="7057325" y="1720075"/>
            <a:ext cx="145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545454"/>
                </a:solidFill>
                <a:latin typeface="Times New Roman"/>
                <a:ea typeface="Times New Roman"/>
                <a:cs typeface="Times New Roman"/>
                <a:sym typeface="Times New Roman"/>
              </a:rPr>
              <a:t>ICSMDI 2022</a:t>
            </a:r>
            <a:endParaRPr b="1" sz="1600">
              <a:solidFill>
                <a:srgbClr val="545454"/>
              </a:solidFill>
              <a:latin typeface="Times New Roman"/>
              <a:ea typeface="Times New Roman"/>
              <a:cs typeface="Times New Roman"/>
              <a:sym typeface="Times New Roman"/>
            </a:endParaRPr>
          </a:p>
        </p:txBody>
      </p:sp>
      <p:pic>
        <p:nvPicPr>
          <p:cNvPr id="57" name="Google Shape;57;p13"/>
          <p:cNvPicPr preferRelativeResize="0"/>
          <p:nvPr/>
        </p:nvPicPr>
        <p:blipFill rotWithShape="1">
          <a:blip r:embed="rId3">
            <a:alphaModFix/>
          </a:blip>
          <a:srcRect b="0" l="0" r="2799" t="6445"/>
          <a:stretch/>
        </p:blipFill>
        <p:spPr>
          <a:xfrm>
            <a:off x="6898900" y="2151174"/>
            <a:ext cx="1885925" cy="206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29" name="Shape 129"/>
        <p:cNvGrpSpPr/>
        <p:nvPr/>
      </p:nvGrpSpPr>
      <p:grpSpPr>
        <a:xfrm>
          <a:off x="0" y="0"/>
          <a:ext cx="0" cy="0"/>
          <a:chOff x="0" y="0"/>
          <a:chExt cx="0" cy="0"/>
        </a:xfrm>
      </p:grpSpPr>
      <p:sp>
        <p:nvSpPr>
          <p:cNvPr id="130" name="Google Shape;130;p22"/>
          <p:cNvSpPr txBox="1"/>
          <p:nvPr>
            <p:ph idx="1" type="body"/>
          </p:nvPr>
        </p:nvSpPr>
        <p:spPr>
          <a:xfrm>
            <a:off x="156925" y="1168825"/>
            <a:ext cx="6009000" cy="3488400"/>
          </a:xfrm>
          <a:prstGeom prst="rect">
            <a:avLst/>
          </a:prstGeom>
          <a:noFill/>
        </p:spPr>
        <p:txBody>
          <a:bodyPr anchorCtr="0" anchor="t" bIns="91425" lIns="91425" spcFirstLastPara="1" rIns="91425" wrap="square" tIns="91425">
            <a:normAutofit/>
          </a:bodyPr>
          <a:lstStyle/>
          <a:p>
            <a:pPr indent="-330200" lvl="0" marL="457200" rtl="0" algn="just">
              <a:spcBef>
                <a:spcPts val="0"/>
              </a:spcBef>
              <a:spcAft>
                <a:spcPts val="0"/>
              </a:spcAft>
              <a:buClr>
                <a:srgbClr val="FBD6E3"/>
              </a:buClr>
              <a:buSzPts val="1600"/>
              <a:buChar char="●"/>
            </a:pPr>
            <a:r>
              <a:rPr lang="en" sz="1600">
                <a:solidFill>
                  <a:srgbClr val="FBD6E3"/>
                </a:solidFill>
              </a:rPr>
              <a:t>Problem Identified:</a:t>
            </a:r>
            <a:endParaRPr sz="1600">
              <a:solidFill>
                <a:srgbClr val="FBD6E3"/>
              </a:solidFill>
            </a:endParaRPr>
          </a:p>
          <a:p>
            <a:pPr indent="-330200" lvl="1" marL="914400" rtl="0" algn="just">
              <a:spcBef>
                <a:spcPts val="0"/>
              </a:spcBef>
              <a:spcAft>
                <a:spcPts val="0"/>
              </a:spcAft>
              <a:buClr>
                <a:srgbClr val="FBD6E3"/>
              </a:buClr>
              <a:buSzPts val="1600"/>
              <a:buChar char="○"/>
            </a:pPr>
            <a:r>
              <a:rPr lang="en" sz="1600">
                <a:solidFill>
                  <a:srgbClr val="FBD6E3"/>
                </a:solidFill>
              </a:rPr>
              <a:t>The free movement of women are being hampered by abuse. </a:t>
            </a:r>
            <a:endParaRPr sz="1600">
              <a:solidFill>
                <a:srgbClr val="FBD6E3"/>
              </a:solidFill>
            </a:endParaRPr>
          </a:p>
          <a:p>
            <a:pPr indent="-330200" lvl="1" marL="914400" rtl="0" algn="just">
              <a:spcBef>
                <a:spcPts val="0"/>
              </a:spcBef>
              <a:spcAft>
                <a:spcPts val="0"/>
              </a:spcAft>
              <a:buClr>
                <a:srgbClr val="FBD6E3"/>
              </a:buClr>
              <a:buSzPts val="1600"/>
              <a:buChar char="○"/>
            </a:pPr>
            <a:r>
              <a:rPr lang="en" sz="1600">
                <a:solidFill>
                  <a:srgbClr val="FBD6E3"/>
                </a:solidFill>
              </a:rPr>
              <a:t>The person who is in unmovable situation due to an accident or alone who needs help.</a:t>
            </a:r>
            <a:endParaRPr sz="1600">
              <a:solidFill>
                <a:srgbClr val="FBD6E3"/>
              </a:solidFill>
            </a:endParaRPr>
          </a:p>
          <a:p>
            <a:pPr indent="-330200" lvl="0" marL="457200" rtl="0" algn="just">
              <a:spcBef>
                <a:spcPts val="0"/>
              </a:spcBef>
              <a:spcAft>
                <a:spcPts val="0"/>
              </a:spcAft>
              <a:buClr>
                <a:srgbClr val="FBD6E3"/>
              </a:buClr>
              <a:buSzPts val="1600"/>
              <a:buChar char="●"/>
            </a:pPr>
            <a:r>
              <a:rPr lang="en" sz="1600">
                <a:solidFill>
                  <a:srgbClr val="FBD6E3"/>
                </a:solidFill>
              </a:rPr>
              <a:t>Solution Proposed:</a:t>
            </a:r>
            <a:endParaRPr sz="1600">
              <a:solidFill>
                <a:srgbClr val="FBD6E3"/>
              </a:solidFill>
            </a:endParaRPr>
          </a:p>
          <a:p>
            <a:pPr indent="-330200" lvl="1" marL="914400" rtl="0" algn="just">
              <a:spcBef>
                <a:spcPts val="0"/>
              </a:spcBef>
              <a:spcAft>
                <a:spcPts val="0"/>
              </a:spcAft>
              <a:buClr>
                <a:srgbClr val="FBD6E3"/>
              </a:buClr>
              <a:buSzPts val="1600"/>
              <a:buChar char="○"/>
            </a:pPr>
            <a:r>
              <a:rPr lang="en" sz="1600">
                <a:solidFill>
                  <a:srgbClr val="FBD6E3"/>
                </a:solidFill>
              </a:rPr>
              <a:t>We proposed to make an app that helps the women to reach her family with single a click.</a:t>
            </a:r>
            <a:endParaRPr sz="1600">
              <a:solidFill>
                <a:srgbClr val="FBD6E3"/>
              </a:solidFill>
            </a:endParaRPr>
          </a:p>
          <a:p>
            <a:pPr indent="-330200" lvl="1" marL="914400" rtl="0" algn="just">
              <a:spcBef>
                <a:spcPts val="0"/>
              </a:spcBef>
              <a:spcAft>
                <a:spcPts val="0"/>
              </a:spcAft>
              <a:buClr>
                <a:schemeClr val="lt1"/>
              </a:buClr>
              <a:buSzPts val="1600"/>
              <a:buChar char="○"/>
            </a:pPr>
            <a:r>
              <a:rPr lang="en" sz="1600">
                <a:solidFill>
                  <a:srgbClr val="FBD6E3"/>
                </a:solidFill>
              </a:rPr>
              <a:t>We are also planning to create a system so, a person can contact the concerned authority by a single click by sending his/her location.  </a:t>
            </a:r>
            <a:r>
              <a:rPr lang="en" sz="1600">
                <a:solidFill>
                  <a:schemeClr val="lt1"/>
                </a:solidFill>
              </a:rPr>
              <a:t>   </a:t>
            </a:r>
            <a:endParaRPr sz="1600">
              <a:solidFill>
                <a:schemeClr val="lt1"/>
              </a:solidFill>
            </a:endParaRPr>
          </a:p>
        </p:txBody>
      </p:sp>
      <p:sp>
        <p:nvSpPr>
          <p:cNvPr id="131" name="Google Shape;131;p22"/>
          <p:cNvSpPr txBox="1"/>
          <p:nvPr/>
        </p:nvSpPr>
        <p:spPr>
          <a:xfrm>
            <a:off x="512375" y="392825"/>
            <a:ext cx="405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Problem </a:t>
            </a:r>
            <a:r>
              <a:rPr b="1" lang="en" sz="3200">
                <a:solidFill>
                  <a:srgbClr val="FBD6E3"/>
                </a:solidFill>
              </a:rPr>
              <a:t>Definition</a:t>
            </a:r>
            <a:endParaRPr b="1" sz="3200">
              <a:solidFill>
                <a:srgbClr val="FBD6E3"/>
              </a:solidFill>
            </a:endParaRPr>
          </a:p>
        </p:txBody>
      </p:sp>
      <p:sp>
        <p:nvSpPr>
          <p:cNvPr id="132" name="Google Shape;132;p22"/>
          <p:cNvSpPr txBox="1"/>
          <p:nvPr/>
        </p:nvSpPr>
        <p:spPr>
          <a:xfrm>
            <a:off x="7060500" y="17086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BD6E3"/>
              </a:solidFill>
              <a:latin typeface="Times New Roman"/>
              <a:ea typeface="Times New Roman"/>
              <a:cs typeface="Times New Roman"/>
              <a:sym typeface="Times New Roman"/>
            </a:endParaRPr>
          </a:p>
        </p:txBody>
      </p:sp>
      <p:pic>
        <p:nvPicPr>
          <p:cNvPr id="133" name="Google Shape;133;p22"/>
          <p:cNvPicPr preferRelativeResize="0"/>
          <p:nvPr/>
        </p:nvPicPr>
        <p:blipFill>
          <a:blip r:embed="rId3">
            <a:alphaModFix/>
          </a:blip>
          <a:stretch>
            <a:fillRect/>
          </a:stretch>
        </p:blipFill>
        <p:spPr>
          <a:xfrm>
            <a:off x="6239725" y="2745475"/>
            <a:ext cx="2904275" cy="239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37" name="Shape 137"/>
        <p:cNvGrpSpPr/>
        <p:nvPr/>
      </p:nvGrpSpPr>
      <p:grpSpPr>
        <a:xfrm>
          <a:off x="0" y="0"/>
          <a:ext cx="0" cy="0"/>
          <a:chOff x="0" y="0"/>
          <a:chExt cx="0" cy="0"/>
        </a:xfrm>
      </p:grpSpPr>
      <p:sp>
        <p:nvSpPr>
          <p:cNvPr id="138" name="Google Shape;138;p23"/>
          <p:cNvSpPr txBox="1"/>
          <p:nvPr>
            <p:ph idx="1" type="body"/>
          </p:nvPr>
        </p:nvSpPr>
        <p:spPr>
          <a:xfrm>
            <a:off x="156925" y="1168825"/>
            <a:ext cx="6009000" cy="3488400"/>
          </a:xfrm>
          <a:prstGeom prst="rect">
            <a:avLst/>
          </a:prstGeom>
          <a:noFill/>
        </p:spPr>
        <p:txBody>
          <a:bodyPr anchorCtr="0" anchor="t" bIns="91425" lIns="91425" spcFirstLastPara="1" rIns="91425" wrap="square" tIns="91425">
            <a:normAutofit/>
          </a:bodyPr>
          <a:lstStyle/>
          <a:p>
            <a:pPr indent="-342900" lvl="0" marL="457200" rtl="0" algn="just">
              <a:spcBef>
                <a:spcPts val="0"/>
              </a:spcBef>
              <a:spcAft>
                <a:spcPts val="0"/>
              </a:spcAft>
              <a:buClr>
                <a:srgbClr val="FBD6E3"/>
              </a:buClr>
              <a:buSzPts val="1800"/>
              <a:buFont typeface="Old Standard TT"/>
              <a:buChar char="●"/>
            </a:pPr>
            <a:r>
              <a:rPr lang="en">
                <a:solidFill>
                  <a:srgbClr val="FBD6E3"/>
                </a:solidFill>
                <a:latin typeface="Times New Roman"/>
                <a:ea typeface="Times New Roman"/>
                <a:cs typeface="Times New Roman"/>
                <a:sym typeface="Times New Roman"/>
              </a:rPr>
              <a:t>Safety band cannot only be used by women but also can be used by men. </a:t>
            </a:r>
            <a:endParaRPr>
              <a:solidFill>
                <a:srgbClr val="FBD6E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rgbClr val="FBD6E3"/>
              </a:solidFill>
              <a:latin typeface="Times New Roman"/>
              <a:ea typeface="Times New Roman"/>
              <a:cs typeface="Times New Roman"/>
              <a:sym typeface="Times New Roman"/>
            </a:endParaRPr>
          </a:p>
          <a:p>
            <a:pPr indent="-342900" lvl="0" marL="457200" rtl="0" algn="just">
              <a:spcBef>
                <a:spcPts val="0"/>
              </a:spcBef>
              <a:spcAft>
                <a:spcPts val="0"/>
              </a:spcAft>
              <a:buClr>
                <a:srgbClr val="FBD6E3"/>
              </a:buClr>
              <a:buSzPts val="1800"/>
              <a:buFont typeface="Old Standard TT"/>
              <a:buChar char="●"/>
            </a:pPr>
            <a:r>
              <a:rPr lang="en">
                <a:solidFill>
                  <a:srgbClr val="FBD6E3"/>
                </a:solidFill>
                <a:latin typeface="Times New Roman"/>
                <a:ea typeface="Times New Roman"/>
                <a:cs typeface="Times New Roman"/>
                <a:sym typeface="Times New Roman"/>
              </a:rPr>
              <a:t>The victim can send the location without the attacker having any idea about it.</a:t>
            </a:r>
            <a:endParaRPr>
              <a:solidFill>
                <a:srgbClr val="FBD6E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rgbClr val="FBD6E3"/>
              </a:solidFill>
              <a:latin typeface="Times New Roman"/>
              <a:ea typeface="Times New Roman"/>
              <a:cs typeface="Times New Roman"/>
              <a:sym typeface="Times New Roman"/>
            </a:endParaRPr>
          </a:p>
          <a:p>
            <a:pPr indent="-342900" lvl="0" marL="457200" rtl="0" algn="just">
              <a:spcBef>
                <a:spcPts val="0"/>
              </a:spcBef>
              <a:spcAft>
                <a:spcPts val="0"/>
              </a:spcAft>
              <a:buClr>
                <a:srgbClr val="FBD6E3"/>
              </a:buClr>
              <a:buSzPts val="1800"/>
              <a:buFont typeface="Old Standard TT"/>
              <a:buChar char="●"/>
            </a:pPr>
            <a:r>
              <a:rPr lang="en">
                <a:solidFill>
                  <a:srgbClr val="FBD6E3"/>
                </a:solidFill>
                <a:latin typeface="Times New Roman"/>
                <a:ea typeface="Times New Roman"/>
                <a:cs typeface="Times New Roman"/>
                <a:sym typeface="Times New Roman"/>
              </a:rPr>
              <a:t>This band can be used by anyone to contact the immediate or extended family and friends in case of emergency.</a:t>
            </a:r>
            <a:endParaRPr>
              <a:solidFill>
                <a:srgbClr val="FBD6E3"/>
              </a:solidFill>
            </a:endParaRPr>
          </a:p>
        </p:txBody>
      </p:sp>
      <p:sp>
        <p:nvSpPr>
          <p:cNvPr id="139" name="Google Shape;139;p23"/>
          <p:cNvSpPr txBox="1"/>
          <p:nvPr/>
        </p:nvSpPr>
        <p:spPr>
          <a:xfrm>
            <a:off x="512375" y="392825"/>
            <a:ext cx="405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Scope</a:t>
            </a:r>
            <a:endParaRPr b="1" sz="3200">
              <a:solidFill>
                <a:srgbClr val="FBD6E3"/>
              </a:solidFill>
            </a:endParaRPr>
          </a:p>
        </p:txBody>
      </p:sp>
      <p:sp>
        <p:nvSpPr>
          <p:cNvPr id="140" name="Google Shape;140;p23"/>
          <p:cNvSpPr txBox="1"/>
          <p:nvPr/>
        </p:nvSpPr>
        <p:spPr>
          <a:xfrm>
            <a:off x="7060500" y="17086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BD6E3"/>
              </a:solidFill>
              <a:latin typeface="Times New Roman"/>
              <a:ea typeface="Times New Roman"/>
              <a:cs typeface="Times New Roman"/>
              <a:sym typeface="Times New Roman"/>
            </a:endParaRPr>
          </a:p>
        </p:txBody>
      </p:sp>
      <p:pic>
        <p:nvPicPr>
          <p:cNvPr id="141" name="Google Shape;141;p23"/>
          <p:cNvPicPr preferRelativeResize="0"/>
          <p:nvPr/>
        </p:nvPicPr>
        <p:blipFill>
          <a:blip r:embed="rId3">
            <a:alphaModFix/>
          </a:blip>
          <a:stretch>
            <a:fillRect/>
          </a:stretch>
        </p:blipFill>
        <p:spPr>
          <a:xfrm>
            <a:off x="6239725" y="2745475"/>
            <a:ext cx="2904275" cy="239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45" name="Shape 145"/>
        <p:cNvGrpSpPr/>
        <p:nvPr/>
      </p:nvGrpSpPr>
      <p:grpSpPr>
        <a:xfrm>
          <a:off x="0" y="0"/>
          <a:ext cx="0" cy="0"/>
          <a:chOff x="0" y="0"/>
          <a:chExt cx="0" cy="0"/>
        </a:xfrm>
      </p:grpSpPr>
      <p:sp>
        <p:nvSpPr>
          <p:cNvPr id="146" name="Google Shape;146;p24"/>
          <p:cNvSpPr txBox="1"/>
          <p:nvPr>
            <p:ph idx="1" type="body"/>
          </p:nvPr>
        </p:nvSpPr>
        <p:spPr>
          <a:xfrm>
            <a:off x="156925" y="1168825"/>
            <a:ext cx="6009000" cy="3488400"/>
          </a:xfrm>
          <a:prstGeom prst="rect">
            <a:avLst/>
          </a:prstGeom>
          <a:noFill/>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Clr>
                <a:srgbClr val="FBD6E3"/>
              </a:buClr>
              <a:buSzPts val="1600"/>
              <a:buChar char="●"/>
            </a:pPr>
            <a:r>
              <a:rPr lang="en" sz="1600">
                <a:solidFill>
                  <a:srgbClr val="FBD6E3"/>
                </a:solidFill>
              </a:rPr>
              <a:t> </a:t>
            </a:r>
            <a:r>
              <a:rPr b="1" lang="en" sz="1600">
                <a:solidFill>
                  <a:srgbClr val="FBD6E3"/>
                </a:solidFill>
              </a:rPr>
              <a:t>Hardware:</a:t>
            </a:r>
            <a:endParaRPr sz="1600">
              <a:solidFill>
                <a:srgbClr val="FBD6E3"/>
              </a:solidFill>
            </a:endParaRPr>
          </a:p>
          <a:p>
            <a:pPr indent="-330200" lvl="1" marL="914400" rtl="0" algn="just">
              <a:lnSpc>
                <a:spcPct val="50000"/>
              </a:lnSpc>
              <a:spcBef>
                <a:spcPts val="1400"/>
              </a:spcBef>
              <a:spcAft>
                <a:spcPts val="0"/>
              </a:spcAft>
              <a:buClr>
                <a:srgbClr val="FBD6E3"/>
              </a:buClr>
              <a:buSzPts val="1600"/>
              <a:buChar char="○"/>
            </a:pPr>
            <a:r>
              <a:rPr lang="en" sz="1600">
                <a:solidFill>
                  <a:srgbClr val="FBD6E3"/>
                </a:solidFill>
              </a:rPr>
              <a:t>Arduino nano</a:t>
            </a:r>
            <a:endParaRPr sz="1600">
              <a:solidFill>
                <a:srgbClr val="FBD6E3"/>
              </a:solidFill>
            </a:endParaRPr>
          </a:p>
          <a:p>
            <a:pPr indent="-330200" lvl="1" marL="914400" rtl="0" algn="just">
              <a:lnSpc>
                <a:spcPct val="50000"/>
              </a:lnSpc>
              <a:spcBef>
                <a:spcPts val="1400"/>
              </a:spcBef>
              <a:spcAft>
                <a:spcPts val="0"/>
              </a:spcAft>
              <a:buClr>
                <a:srgbClr val="FBD6E3"/>
              </a:buClr>
              <a:buSzPts val="1600"/>
              <a:buChar char="○"/>
            </a:pPr>
            <a:r>
              <a:rPr lang="en" sz="1600">
                <a:solidFill>
                  <a:srgbClr val="FBD6E3"/>
                </a:solidFill>
              </a:rPr>
              <a:t>GSM SIM800L</a:t>
            </a:r>
            <a:endParaRPr sz="1600">
              <a:solidFill>
                <a:srgbClr val="FBD6E3"/>
              </a:solidFill>
            </a:endParaRPr>
          </a:p>
          <a:p>
            <a:pPr indent="-330200" lvl="1" marL="914400" rtl="0" algn="just">
              <a:lnSpc>
                <a:spcPct val="50000"/>
              </a:lnSpc>
              <a:spcBef>
                <a:spcPts val="1400"/>
              </a:spcBef>
              <a:spcAft>
                <a:spcPts val="0"/>
              </a:spcAft>
              <a:buClr>
                <a:srgbClr val="FBD6E3"/>
              </a:buClr>
              <a:buSzPts val="1600"/>
              <a:buChar char="○"/>
            </a:pPr>
            <a:r>
              <a:rPr lang="en" sz="1600">
                <a:solidFill>
                  <a:srgbClr val="FBD6E3"/>
                </a:solidFill>
              </a:rPr>
              <a:t>GPS</a:t>
            </a:r>
            <a:endParaRPr sz="1600">
              <a:solidFill>
                <a:srgbClr val="FBD6E3"/>
              </a:solidFill>
            </a:endParaRPr>
          </a:p>
          <a:p>
            <a:pPr indent="-330200" lvl="1" marL="914400" rtl="0" algn="just">
              <a:lnSpc>
                <a:spcPct val="50000"/>
              </a:lnSpc>
              <a:spcBef>
                <a:spcPts val="1400"/>
              </a:spcBef>
              <a:spcAft>
                <a:spcPts val="0"/>
              </a:spcAft>
              <a:buClr>
                <a:srgbClr val="FBD6E3"/>
              </a:buClr>
              <a:buSzPts val="1600"/>
              <a:buChar char="○"/>
            </a:pPr>
            <a:r>
              <a:rPr lang="en" sz="1600">
                <a:solidFill>
                  <a:srgbClr val="FBD6E3"/>
                </a:solidFill>
              </a:rPr>
              <a:t>Push Button </a:t>
            </a:r>
            <a:endParaRPr sz="1600">
              <a:solidFill>
                <a:srgbClr val="FBD6E3"/>
              </a:solidFill>
            </a:endParaRPr>
          </a:p>
          <a:p>
            <a:pPr indent="-330200" lvl="1" marL="914400" rtl="0" algn="just">
              <a:lnSpc>
                <a:spcPct val="50000"/>
              </a:lnSpc>
              <a:spcBef>
                <a:spcPts val="1400"/>
              </a:spcBef>
              <a:spcAft>
                <a:spcPts val="0"/>
              </a:spcAft>
              <a:buClr>
                <a:srgbClr val="FBD6E3"/>
              </a:buClr>
              <a:buSzPts val="1600"/>
              <a:buChar char="○"/>
            </a:pPr>
            <a:r>
              <a:rPr lang="en" sz="1600">
                <a:solidFill>
                  <a:srgbClr val="FBD6E3"/>
                </a:solidFill>
              </a:rPr>
              <a:t>Buzzer  </a:t>
            </a:r>
            <a:endParaRPr sz="1600">
              <a:solidFill>
                <a:srgbClr val="FBD6E3"/>
              </a:solidFill>
            </a:endParaRPr>
          </a:p>
          <a:p>
            <a:pPr indent="-330200" lvl="0" marL="457200" rtl="0" algn="just">
              <a:lnSpc>
                <a:spcPct val="100000"/>
              </a:lnSpc>
              <a:spcBef>
                <a:spcPts val="1400"/>
              </a:spcBef>
              <a:spcAft>
                <a:spcPts val="0"/>
              </a:spcAft>
              <a:buClr>
                <a:srgbClr val="FBD6E3"/>
              </a:buClr>
              <a:buSzPts val="1600"/>
              <a:buChar char="●"/>
            </a:pPr>
            <a:r>
              <a:rPr b="1" lang="en" sz="1600">
                <a:solidFill>
                  <a:srgbClr val="FBD6E3"/>
                </a:solidFill>
              </a:rPr>
              <a:t>Software:</a:t>
            </a:r>
            <a:endParaRPr sz="1600">
              <a:solidFill>
                <a:srgbClr val="FBD6E3"/>
              </a:solidFill>
            </a:endParaRPr>
          </a:p>
          <a:p>
            <a:pPr indent="-330200" lvl="1" marL="914400" rtl="0" algn="just">
              <a:lnSpc>
                <a:spcPct val="50000"/>
              </a:lnSpc>
              <a:spcBef>
                <a:spcPts val="1400"/>
              </a:spcBef>
              <a:spcAft>
                <a:spcPts val="0"/>
              </a:spcAft>
              <a:buClr>
                <a:srgbClr val="FBD6E3"/>
              </a:buClr>
              <a:buSzPts val="1600"/>
              <a:buChar char="○"/>
            </a:pPr>
            <a:r>
              <a:rPr lang="en" sz="1600">
                <a:solidFill>
                  <a:srgbClr val="FBD6E3"/>
                </a:solidFill>
              </a:rPr>
              <a:t>Firebase</a:t>
            </a:r>
            <a:endParaRPr sz="1600">
              <a:solidFill>
                <a:srgbClr val="FBD6E3"/>
              </a:solidFill>
            </a:endParaRPr>
          </a:p>
          <a:p>
            <a:pPr indent="-330200" lvl="1" marL="914400" rtl="0" algn="just">
              <a:lnSpc>
                <a:spcPct val="50000"/>
              </a:lnSpc>
              <a:spcBef>
                <a:spcPts val="1400"/>
              </a:spcBef>
              <a:spcAft>
                <a:spcPts val="0"/>
              </a:spcAft>
              <a:buClr>
                <a:srgbClr val="FBD6E3"/>
              </a:buClr>
              <a:buSzPts val="1600"/>
              <a:buChar char="○"/>
            </a:pPr>
            <a:r>
              <a:rPr lang="en" sz="1600">
                <a:solidFill>
                  <a:srgbClr val="FBD6E3"/>
                </a:solidFill>
              </a:rPr>
              <a:t>Flutter</a:t>
            </a:r>
            <a:endParaRPr sz="1600">
              <a:solidFill>
                <a:srgbClr val="FBD6E3"/>
              </a:solidFill>
            </a:endParaRPr>
          </a:p>
          <a:p>
            <a:pPr indent="-330200" lvl="1" marL="914400" rtl="0" algn="just">
              <a:lnSpc>
                <a:spcPct val="50000"/>
              </a:lnSpc>
              <a:spcBef>
                <a:spcPts val="1400"/>
              </a:spcBef>
              <a:spcAft>
                <a:spcPts val="0"/>
              </a:spcAft>
              <a:buClr>
                <a:srgbClr val="FBD6E3"/>
              </a:buClr>
              <a:buSzPts val="1600"/>
              <a:buChar char="○"/>
            </a:pPr>
            <a:r>
              <a:rPr lang="en" sz="1600">
                <a:solidFill>
                  <a:srgbClr val="FBD6E3"/>
                </a:solidFill>
              </a:rPr>
              <a:t>Android studio, Arduino IDE  </a:t>
            </a:r>
            <a:endParaRPr sz="1600">
              <a:solidFill>
                <a:srgbClr val="FBD6E3"/>
              </a:solidFill>
            </a:endParaRPr>
          </a:p>
        </p:txBody>
      </p:sp>
      <p:sp>
        <p:nvSpPr>
          <p:cNvPr id="147" name="Google Shape;147;p24"/>
          <p:cNvSpPr txBox="1"/>
          <p:nvPr/>
        </p:nvSpPr>
        <p:spPr>
          <a:xfrm>
            <a:off x="512375" y="392825"/>
            <a:ext cx="405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Technology Stack</a:t>
            </a:r>
            <a:endParaRPr b="1" sz="3200">
              <a:solidFill>
                <a:srgbClr val="FBD6E3"/>
              </a:solidFill>
            </a:endParaRPr>
          </a:p>
        </p:txBody>
      </p:sp>
      <p:sp>
        <p:nvSpPr>
          <p:cNvPr id="148" name="Google Shape;148;p24"/>
          <p:cNvSpPr txBox="1"/>
          <p:nvPr/>
        </p:nvSpPr>
        <p:spPr>
          <a:xfrm>
            <a:off x="7060500" y="17086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BD6E3"/>
              </a:solidFill>
              <a:latin typeface="Times New Roman"/>
              <a:ea typeface="Times New Roman"/>
              <a:cs typeface="Times New Roman"/>
              <a:sym typeface="Times New Roman"/>
            </a:endParaRPr>
          </a:p>
        </p:txBody>
      </p:sp>
      <p:pic>
        <p:nvPicPr>
          <p:cNvPr id="149" name="Google Shape;149;p24"/>
          <p:cNvPicPr preferRelativeResize="0"/>
          <p:nvPr/>
        </p:nvPicPr>
        <p:blipFill>
          <a:blip r:embed="rId3">
            <a:alphaModFix/>
          </a:blip>
          <a:stretch>
            <a:fillRect/>
          </a:stretch>
        </p:blipFill>
        <p:spPr>
          <a:xfrm>
            <a:off x="6239725" y="2745475"/>
            <a:ext cx="2904275" cy="239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53" name="Shape 153"/>
        <p:cNvGrpSpPr/>
        <p:nvPr/>
      </p:nvGrpSpPr>
      <p:grpSpPr>
        <a:xfrm>
          <a:off x="0" y="0"/>
          <a:ext cx="0" cy="0"/>
          <a:chOff x="0" y="0"/>
          <a:chExt cx="0" cy="0"/>
        </a:xfrm>
      </p:grpSpPr>
      <p:sp>
        <p:nvSpPr>
          <p:cNvPr id="154" name="Google Shape;154;p25"/>
          <p:cNvSpPr txBox="1"/>
          <p:nvPr/>
        </p:nvSpPr>
        <p:spPr>
          <a:xfrm>
            <a:off x="3474525" y="2233200"/>
            <a:ext cx="367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Proposed System</a:t>
            </a:r>
            <a:endParaRPr b="1" sz="3200">
              <a:solidFill>
                <a:srgbClr val="FBD6E3"/>
              </a:solidFill>
            </a:endParaRPr>
          </a:p>
        </p:txBody>
      </p:sp>
      <p:sp>
        <p:nvSpPr>
          <p:cNvPr id="155" name="Google Shape;155;p25"/>
          <p:cNvSpPr txBox="1"/>
          <p:nvPr/>
        </p:nvSpPr>
        <p:spPr>
          <a:xfrm>
            <a:off x="7060500" y="41270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156" name="Google Shape;156;p25"/>
          <p:cNvPicPr preferRelativeResize="0"/>
          <p:nvPr/>
        </p:nvPicPr>
        <p:blipFill>
          <a:blip r:embed="rId3">
            <a:alphaModFix/>
          </a:blip>
          <a:stretch>
            <a:fillRect/>
          </a:stretch>
        </p:blipFill>
        <p:spPr>
          <a:xfrm>
            <a:off x="1113525" y="1472600"/>
            <a:ext cx="2361000" cy="2073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60" name="Shape 160"/>
        <p:cNvGrpSpPr/>
        <p:nvPr/>
      </p:nvGrpSpPr>
      <p:grpSpPr>
        <a:xfrm>
          <a:off x="0" y="0"/>
          <a:ext cx="0" cy="0"/>
          <a:chOff x="0" y="0"/>
          <a:chExt cx="0" cy="0"/>
        </a:xfrm>
      </p:grpSpPr>
      <p:sp>
        <p:nvSpPr>
          <p:cNvPr id="161" name="Google Shape;161;p26"/>
          <p:cNvSpPr txBox="1"/>
          <p:nvPr/>
        </p:nvSpPr>
        <p:spPr>
          <a:xfrm>
            <a:off x="639125" y="1969150"/>
            <a:ext cx="2515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Flow of App</a:t>
            </a:r>
            <a:endParaRPr b="1" sz="3200">
              <a:solidFill>
                <a:srgbClr val="FBD6E3"/>
              </a:solidFill>
            </a:endParaRPr>
          </a:p>
        </p:txBody>
      </p:sp>
      <p:sp>
        <p:nvSpPr>
          <p:cNvPr id="162" name="Google Shape;162;p26"/>
          <p:cNvSpPr txBox="1"/>
          <p:nvPr/>
        </p:nvSpPr>
        <p:spPr>
          <a:xfrm>
            <a:off x="639125" y="405315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163" name="Google Shape;163;p26"/>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67" name="Shape 167"/>
        <p:cNvGrpSpPr/>
        <p:nvPr/>
      </p:nvGrpSpPr>
      <p:grpSpPr>
        <a:xfrm>
          <a:off x="0" y="0"/>
          <a:ext cx="0" cy="0"/>
          <a:chOff x="0" y="0"/>
          <a:chExt cx="0" cy="0"/>
        </a:xfrm>
      </p:grpSpPr>
      <p:sp>
        <p:nvSpPr>
          <p:cNvPr id="168" name="Google Shape;168;p27"/>
          <p:cNvSpPr txBox="1"/>
          <p:nvPr/>
        </p:nvSpPr>
        <p:spPr>
          <a:xfrm>
            <a:off x="639125" y="1969150"/>
            <a:ext cx="293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Flow of Band</a:t>
            </a:r>
            <a:endParaRPr b="1" sz="3200">
              <a:solidFill>
                <a:srgbClr val="FBD6E3"/>
              </a:solidFill>
            </a:endParaRPr>
          </a:p>
        </p:txBody>
      </p:sp>
      <p:sp>
        <p:nvSpPr>
          <p:cNvPr id="169" name="Google Shape;169;p27"/>
          <p:cNvSpPr txBox="1"/>
          <p:nvPr/>
        </p:nvSpPr>
        <p:spPr>
          <a:xfrm>
            <a:off x="639125" y="405315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170" name="Google Shape;170;p27"/>
          <p:cNvPicPr preferRelativeResize="0"/>
          <p:nvPr/>
        </p:nvPicPr>
        <p:blipFill rotWithShape="1">
          <a:blip r:embed="rId3">
            <a:alphaModFix/>
          </a:blip>
          <a:srcRect b="0" l="0" r="0" t="0"/>
          <a:stretch/>
        </p:blipFill>
        <p:spPr>
          <a:xfrm>
            <a:off x="4572000" y="0"/>
            <a:ext cx="4587898"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74" name="Shape 174"/>
        <p:cNvGrpSpPr/>
        <p:nvPr/>
      </p:nvGrpSpPr>
      <p:grpSpPr>
        <a:xfrm>
          <a:off x="0" y="0"/>
          <a:ext cx="0" cy="0"/>
          <a:chOff x="0" y="0"/>
          <a:chExt cx="0" cy="0"/>
        </a:xfrm>
      </p:grpSpPr>
      <p:sp>
        <p:nvSpPr>
          <p:cNvPr id="175" name="Google Shape;175;p28"/>
          <p:cNvSpPr txBox="1"/>
          <p:nvPr/>
        </p:nvSpPr>
        <p:spPr>
          <a:xfrm>
            <a:off x="391525" y="1969150"/>
            <a:ext cx="3689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Flow of App and Band </a:t>
            </a:r>
            <a:endParaRPr b="1" sz="3200">
              <a:solidFill>
                <a:srgbClr val="FBD6E3"/>
              </a:solidFill>
            </a:endParaRPr>
          </a:p>
        </p:txBody>
      </p:sp>
      <p:sp>
        <p:nvSpPr>
          <p:cNvPr id="176" name="Google Shape;176;p28"/>
          <p:cNvSpPr txBox="1"/>
          <p:nvPr/>
        </p:nvSpPr>
        <p:spPr>
          <a:xfrm>
            <a:off x="639125" y="405315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177" name="Google Shape;177;p28"/>
          <p:cNvPicPr preferRelativeResize="0"/>
          <p:nvPr/>
        </p:nvPicPr>
        <p:blipFill rotWithShape="1">
          <a:blip r:embed="rId3">
            <a:alphaModFix/>
          </a:blip>
          <a:srcRect b="0" l="0" r="0" t="0"/>
          <a:stretch/>
        </p:blipFill>
        <p:spPr>
          <a:xfrm>
            <a:off x="4546575" y="0"/>
            <a:ext cx="4673625"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81" name="Shape 181"/>
        <p:cNvGrpSpPr/>
        <p:nvPr/>
      </p:nvGrpSpPr>
      <p:grpSpPr>
        <a:xfrm>
          <a:off x="0" y="0"/>
          <a:ext cx="0" cy="0"/>
          <a:chOff x="0" y="0"/>
          <a:chExt cx="0" cy="0"/>
        </a:xfrm>
      </p:grpSpPr>
      <p:sp>
        <p:nvSpPr>
          <p:cNvPr id="182" name="Google Shape;182;p29"/>
          <p:cNvSpPr txBox="1"/>
          <p:nvPr/>
        </p:nvSpPr>
        <p:spPr>
          <a:xfrm>
            <a:off x="3718200" y="2233200"/>
            <a:ext cx="1707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Results</a:t>
            </a:r>
            <a:endParaRPr b="1" sz="3200">
              <a:solidFill>
                <a:srgbClr val="FBD6E3"/>
              </a:solidFill>
            </a:endParaRPr>
          </a:p>
        </p:txBody>
      </p:sp>
      <p:sp>
        <p:nvSpPr>
          <p:cNvPr id="183" name="Google Shape;183;p29"/>
          <p:cNvSpPr txBox="1"/>
          <p:nvPr/>
        </p:nvSpPr>
        <p:spPr>
          <a:xfrm>
            <a:off x="639125" y="405315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184" name="Google Shape;184;p29"/>
          <p:cNvPicPr preferRelativeResize="0"/>
          <p:nvPr/>
        </p:nvPicPr>
        <p:blipFill>
          <a:blip r:embed="rId3">
            <a:alphaModFix/>
          </a:blip>
          <a:stretch>
            <a:fillRect/>
          </a:stretch>
        </p:blipFill>
        <p:spPr>
          <a:xfrm>
            <a:off x="835774" y="499475"/>
            <a:ext cx="2882425" cy="3553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88" name="Shape 188"/>
        <p:cNvGrpSpPr/>
        <p:nvPr/>
      </p:nvGrpSpPr>
      <p:grpSpPr>
        <a:xfrm>
          <a:off x="0" y="0"/>
          <a:ext cx="0" cy="0"/>
          <a:chOff x="0" y="0"/>
          <a:chExt cx="0" cy="0"/>
        </a:xfrm>
      </p:grpSpPr>
      <p:sp>
        <p:nvSpPr>
          <p:cNvPr id="189" name="Google Shape;189;p30"/>
          <p:cNvSpPr txBox="1"/>
          <p:nvPr/>
        </p:nvSpPr>
        <p:spPr>
          <a:xfrm>
            <a:off x="639125" y="1969150"/>
            <a:ext cx="3263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Software </a:t>
            </a:r>
            <a:r>
              <a:rPr b="1" lang="en" sz="3200">
                <a:solidFill>
                  <a:srgbClr val="FBD6E3"/>
                </a:solidFill>
              </a:rPr>
              <a:t>Implementation</a:t>
            </a:r>
            <a:endParaRPr b="1" sz="3200">
              <a:solidFill>
                <a:srgbClr val="FBD6E3"/>
              </a:solidFill>
            </a:endParaRPr>
          </a:p>
        </p:txBody>
      </p:sp>
      <p:sp>
        <p:nvSpPr>
          <p:cNvPr id="190" name="Google Shape;190;p30"/>
          <p:cNvSpPr txBox="1"/>
          <p:nvPr/>
        </p:nvSpPr>
        <p:spPr>
          <a:xfrm>
            <a:off x="639125" y="405315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191" name="Google Shape;191;p30"/>
          <p:cNvPicPr preferRelativeResize="0"/>
          <p:nvPr/>
        </p:nvPicPr>
        <p:blipFill>
          <a:blip r:embed="rId3">
            <a:alphaModFix/>
          </a:blip>
          <a:stretch>
            <a:fillRect/>
          </a:stretch>
        </p:blipFill>
        <p:spPr>
          <a:xfrm>
            <a:off x="4843800" y="0"/>
            <a:ext cx="4300201"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95" name="Shape 195"/>
        <p:cNvGrpSpPr/>
        <p:nvPr/>
      </p:nvGrpSpPr>
      <p:grpSpPr>
        <a:xfrm>
          <a:off x="0" y="0"/>
          <a:ext cx="0" cy="0"/>
          <a:chOff x="0" y="0"/>
          <a:chExt cx="0" cy="0"/>
        </a:xfrm>
      </p:grpSpPr>
      <p:sp>
        <p:nvSpPr>
          <p:cNvPr id="196" name="Google Shape;196;p31"/>
          <p:cNvSpPr txBox="1"/>
          <p:nvPr/>
        </p:nvSpPr>
        <p:spPr>
          <a:xfrm>
            <a:off x="3892350" y="43699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197" name="Google Shape;197;p31"/>
          <p:cNvPicPr preferRelativeResize="0"/>
          <p:nvPr/>
        </p:nvPicPr>
        <p:blipFill>
          <a:blip r:embed="rId3">
            <a:alphaModFix/>
          </a:blip>
          <a:stretch>
            <a:fillRect/>
          </a:stretch>
        </p:blipFill>
        <p:spPr>
          <a:xfrm>
            <a:off x="3612325" y="492175"/>
            <a:ext cx="1919359" cy="3728250"/>
          </a:xfrm>
          <a:prstGeom prst="rect">
            <a:avLst/>
          </a:prstGeom>
          <a:noFill/>
          <a:ln>
            <a:noFill/>
          </a:ln>
        </p:spPr>
      </p:pic>
      <p:pic>
        <p:nvPicPr>
          <p:cNvPr id="198" name="Google Shape;198;p31"/>
          <p:cNvPicPr preferRelativeResize="0"/>
          <p:nvPr/>
        </p:nvPicPr>
        <p:blipFill>
          <a:blip r:embed="rId4">
            <a:alphaModFix/>
          </a:blip>
          <a:stretch>
            <a:fillRect/>
          </a:stretch>
        </p:blipFill>
        <p:spPr>
          <a:xfrm>
            <a:off x="902825" y="492175"/>
            <a:ext cx="1919359" cy="3728250"/>
          </a:xfrm>
          <a:prstGeom prst="rect">
            <a:avLst/>
          </a:prstGeom>
          <a:noFill/>
          <a:ln>
            <a:noFill/>
          </a:ln>
        </p:spPr>
      </p:pic>
      <p:pic>
        <p:nvPicPr>
          <p:cNvPr id="199" name="Google Shape;199;p31"/>
          <p:cNvPicPr preferRelativeResize="0"/>
          <p:nvPr/>
        </p:nvPicPr>
        <p:blipFill>
          <a:blip r:embed="rId5">
            <a:alphaModFix/>
          </a:blip>
          <a:stretch>
            <a:fillRect/>
          </a:stretch>
        </p:blipFill>
        <p:spPr>
          <a:xfrm>
            <a:off x="6240275" y="492175"/>
            <a:ext cx="1912454" cy="372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61" name="Shape 61"/>
        <p:cNvGrpSpPr/>
        <p:nvPr/>
      </p:nvGrpSpPr>
      <p:grpSpPr>
        <a:xfrm>
          <a:off x="0" y="0"/>
          <a:ext cx="0" cy="0"/>
          <a:chOff x="0" y="0"/>
          <a:chExt cx="0" cy="0"/>
        </a:xfrm>
      </p:grpSpPr>
      <p:sp>
        <p:nvSpPr>
          <p:cNvPr id="62" name="Google Shape;62;p14"/>
          <p:cNvSpPr txBox="1"/>
          <p:nvPr>
            <p:ph idx="1" type="body"/>
          </p:nvPr>
        </p:nvSpPr>
        <p:spPr>
          <a:xfrm>
            <a:off x="470125" y="1517450"/>
            <a:ext cx="2647800" cy="33630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Clr>
                <a:srgbClr val="FCE4EC"/>
              </a:buClr>
              <a:buSzPts val="1800"/>
              <a:buChar char="●"/>
            </a:pPr>
            <a:r>
              <a:rPr lang="en">
                <a:solidFill>
                  <a:srgbClr val="FCE4EC"/>
                </a:solidFill>
              </a:rPr>
              <a:t>Introduction</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Abstract</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Objectives</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Literature Review</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Problem Definition</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Scope</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Technology stack</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Proposed System</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Result</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Conclusion</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References</a:t>
            </a:r>
            <a:endParaRPr>
              <a:solidFill>
                <a:srgbClr val="FCE4EC"/>
              </a:solidFill>
            </a:endParaRPr>
          </a:p>
          <a:p>
            <a:pPr indent="-342900" lvl="0" marL="457200" rtl="0" algn="l">
              <a:lnSpc>
                <a:spcPct val="100000"/>
              </a:lnSpc>
              <a:spcBef>
                <a:spcPts val="0"/>
              </a:spcBef>
              <a:spcAft>
                <a:spcPts val="0"/>
              </a:spcAft>
              <a:buClr>
                <a:srgbClr val="FCE4EC"/>
              </a:buClr>
              <a:buSzPts val="1800"/>
              <a:buChar char="●"/>
            </a:pPr>
            <a:r>
              <a:rPr lang="en">
                <a:solidFill>
                  <a:srgbClr val="FCE4EC"/>
                </a:solidFill>
              </a:rPr>
              <a:t>Paper Publication</a:t>
            </a:r>
            <a:endParaRPr>
              <a:solidFill>
                <a:srgbClr val="FCE4EC"/>
              </a:solidFill>
            </a:endParaRPr>
          </a:p>
        </p:txBody>
      </p:sp>
      <p:sp>
        <p:nvSpPr>
          <p:cNvPr id="63" name="Google Shape;63;p14"/>
          <p:cNvSpPr txBox="1"/>
          <p:nvPr/>
        </p:nvSpPr>
        <p:spPr>
          <a:xfrm>
            <a:off x="512375" y="392825"/>
            <a:ext cx="608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CE4EC"/>
                </a:solidFill>
              </a:rPr>
              <a:t>Contents</a:t>
            </a:r>
            <a:endParaRPr b="1" sz="3200">
              <a:solidFill>
                <a:srgbClr val="FCE4EC"/>
              </a:solidFill>
            </a:endParaRPr>
          </a:p>
        </p:txBody>
      </p:sp>
      <p:sp>
        <p:nvSpPr>
          <p:cNvPr id="64" name="Google Shape;64;p14"/>
          <p:cNvSpPr txBox="1"/>
          <p:nvPr/>
        </p:nvSpPr>
        <p:spPr>
          <a:xfrm>
            <a:off x="7060500" y="17086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CE4EC"/>
                </a:solidFill>
                <a:latin typeface="Times New Roman"/>
                <a:ea typeface="Times New Roman"/>
                <a:cs typeface="Times New Roman"/>
                <a:sym typeface="Times New Roman"/>
              </a:rPr>
              <a:t>ICSMDI 2022</a:t>
            </a:r>
            <a:endParaRPr sz="1600">
              <a:solidFill>
                <a:srgbClr val="FCE4EC"/>
              </a:solidFill>
              <a:latin typeface="Times New Roman"/>
              <a:ea typeface="Times New Roman"/>
              <a:cs typeface="Times New Roman"/>
              <a:sym typeface="Times New Roman"/>
            </a:endParaRPr>
          </a:p>
        </p:txBody>
      </p:sp>
      <p:pic>
        <p:nvPicPr>
          <p:cNvPr id="65" name="Google Shape;65;p14"/>
          <p:cNvPicPr preferRelativeResize="0"/>
          <p:nvPr/>
        </p:nvPicPr>
        <p:blipFill>
          <a:blip r:embed="rId3">
            <a:alphaModFix/>
          </a:blip>
          <a:stretch>
            <a:fillRect/>
          </a:stretch>
        </p:blipFill>
        <p:spPr>
          <a:xfrm>
            <a:off x="5720600" y="2139774"/>
            <a:ext cx="2839667" cy="2555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03" name="Shape 203"/>
        <p:cNvGrpSpPr/>
        <p:nvPr/>
      </p:nvGrpSpPr>
      <p:grpSpPr>
        <a:xfrm>
          <a:off x="0" y="0"/>
          <a:ext cx="0" cy="0"/>
          <a:chOff x="0" y="0"/>
          <a:chExt cx="0" cy="0"/>
        </a:xfrm>
      </p:grpSpPr>
      <p:sp>
        <p:nvSpPr>
          <p:cNvPr id="204" name="Google Shape;204;p32"/>
          <p:cNvSpPr txBox="1"/>
          <p:nvPr/>
        </p:nvSpPr>
        <p:spPr>
          <a:xfrm>
            <a:off x="3892350" y="43699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205" name="Google Shape;205;p32"/>
          <p:cNvPicPr preferRelativeResize="0"/>
          <p:nvPr/>
        </p:nvPicPr>
        <p:blipFill>
          <a:blip r:embed="rId3">
            <a:alphaModFix/>
          </a:blip>
          <a:stretch>
            <a:fillRect/>
          </a:stretch>
        </p:blipFill>
        <p:spPr>
          <a:xfrm>
            <a:off x="808577" y="492177"/>
            <a:ext cx="1919350" cy="3728248"/>
          </a:xfrm>
          <a:prstGeom prst="rect">
            <a:avLst/>
          </a:prstGeom>
          <a:noFill/>
          <a:ln>
            <a:noFill/>
          </a:ln>
        </p:spPr>
      </p:pic>
      <p:pic>
        <p:nvPicPr>
          <p:cNvPr id="206" name="Google Shape;206;p32"/>
          <p:cNvPicPr preferRelativeResize="0"/>
          <p:nvPr/>
        </p:nvPicPr>
        <p:blipFill>
          <a:blip r:embed="rId4">
            <a:alphaModFix/>
          </a:blip>
          <a:stretch>
            <a:fillRect/>
          </a:stretch>
        </p:blipFill>
        <p:spPr>
          <a:xfrm>
            <a:off x="3612325" y="492175"/>
            <a:ext cx="1919350" cy="3728250"/>
          </a:xfrm>
          <a:prstGeom prst="rect">
            <a:avLst/>
          </a:prstGeom>
          <a:noFill/>
          <a:ln>
            <a:noFill/>
          </a:ln>
        </p:spPr>
      </p:pic>
      <p:pic>
        <p:nvPicPr>
          <p:cNvPr id="207" name="Google Shape;207;p32"/>
          <p:cNvPicPr preferRelativeResize="0"/>
          <p:nvPr/>
        </p:nvPicPr>
        <p:blipFill>
          <a:blip r:embed="rId5">
            <a:alphaModFix/>
          </a:blip>
          <a:stretch>
            <a:fillRect/>
          </a:stretch>
        </p:blipFill>
        <p:spPr>
          <a:xfrm>
            <a:off x="6416075" y="485450"/>
            <a:ext cx="1919354" cy="3741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11" name="Shape 211"/>
        <p:cNvGrpSpPr/>
        <p:nvPr/>
      </p:nvGrpSpPr>
      <p:grpSpPr>
        <a:xfrm>
          <a:off x="0" y="0"/>
          <a:ext cx="0" cy="0"/>
          <a:chOff x="0" y="0"/>
          <a:chExt cx="0" cy="0"/>
        </a:xfrm>
      </p:grpSpPr>
      <p:sp>
        <p:nvSpPr>
          <p:cNvPr id="212" name="Google Shape;212;p33"/>
          <p:cNvSpPr txBox="1"/>
          <p:nvPr/>
        </p:nvSpPr>
        <p:spPr>
          <a:xfrm>
            <a:off x="3892350" y="43699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213" name="Google Shape;213;p33"/>
          <p:cNvPicPr preferRelativeResize="0"/>
          <p:nvPr/>
        </p:nvPicPr>
        <p:blipFill>
          <a:blip r:embed="rId3">
            <a:alphaModFix/>
          </a:blip>
          <a:stretch>
            <a:fillRect/>
          </a:stretch>
        </p:blipFill>
        <p:spPr>
          <a:xfrm>
            <a:off x="1973000" y="492175"/>
            <a:ext cx="1919350" cy="3728250"/>
          </a:xfrm>
          <a:prstGeom prst="rect">
            <a:avLst/>
          </a:prstGeom>
          <a:noFill/>
          <a:ln>
            <a:noFill/>
          </a:ln>
        </p:spPr>
      </p:pic>
      <p:pic>
        <p:nvPicPr>
          <p:cNvPr id="214" name="Google Shape;214;p33"/>
          <p:cNvPicPr preferRelativeResize="0"/>
          <p:nvPr/>
        </p:nvPicPr>
        <p:blipFill>
          <a:blip r:embed="rId4">
            <a:alphaModFix/>
          </a:blip>
          <a:stretch>
            <a:fillRect/>
          </a:stretch>
        </p:blipFill>
        <p:spPr>
          <a:xfrm>
            <a:off x="5251650" y="492175"/>
            <a:ext cx="1919350" cy="3781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18" name="Shape 218"/>
        <p:cNvGrpSpPr/>
        <p:nvPr/>
      </p:nvGrpSpPr>
      <p:grpSpPr>
        <a:xfrm>
          <a:off x="0" y="0"/>
          <a:ext cx="0" cy="0"/>
          <a:chOff x="0" y="0"/>
          <a:chExt cx="0" cy="0"/>
        </a:xfrm>
      </p:grpSpPr>
      <p:sp>
        <p:nvSpPr>
          <p:cNvPr id="219" name="Google Shape;219;p34"/>
          <p:cNvSpPr txBox="1"/>
          <p:nvPr/>
        </p:nvSpPr>
        <p:spPr>
          <a:xfrm>
            <a:off x="3892350" y="43699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220" name="Google Shape;220;p34"/>
          <p:cNvPicPr preferRelativeResize="0"/>
          <p:nvPr/>
        </p:nvPicPr>
        <p:blipFill>
          <a:blip r:embed="rId3">
            <a:alphaModFix/>
          </a:blip>
          <a:stretch>
            <a:fillRect/>
          </a:stretch>
        </p:blipFill>
        <p:spPr>
          <a:xfrm>
            <a:off x="1973000" y="492175"/>
            <a:ext cx="1946541" cy="3781050"/>
          </a:xfrm>
          <a:prstGeom prst="rect">
            <a:avLst/>
          </a:prstGeom>
          <a:noFill/>
          <a:ln>
            <a:noFill/>
          </a:ln>
        </p:spPr>
      </p:pic>
      <p:pic>
        <p:nvPicPr>
          <p:cNvPr id="221" name="Google Shape;221;p34"/>
          <p:cNvPicPr preferRelativeResize="0"/>
          <p:nvPr/>
        </p:nvPicPr>
        <p:blipFill>
          <a:blip r:embed="rId4">
            <a:alphaModFix/>
          </a:blip>
          <a:stretch>
            <a:fillRect/>
          </a:stretch>
        </p:blipFill>
        <p:spPr>
          <a:xfrm>
            <a:off x="5251650" y="492175"/>
            <a:ext cx="1919350" cy="3781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25" name="Shape 225"/>
        <p:cNvGrpSpPr/>
        <p:nvPr/>
      </p:nvGrpSpPr>
      <p:grpSpPr>
        <a:xfrm>
          <a:off x="0" y="0"/>
          <a:ext cx="0" cy="0"/>
          <a:chOff x="0" y="0"/>
          <a:chExt cx="0" cy="0"/>
        </a:xfrm>
      </p:grpSpPr>
      <p:sp>
        <p:nvSpPr>
          <p:cNvPr id="226" name="Google Shape;226;p35"/>
          <p:cNvSpPr txBox="1"/>
          <p:nvPr/>
        </p:nvSpPr>
        <p:spPr>
          <a:xfrm>
            <a:off x="447425" y="1969150"/>
            <a:ext cx="4124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Hardware Implementation</a:t>
            </a:r>
            <a:endParaRPr b="1" sz="3200">
              <a:solidFill>
                <a:srgbClr val="FBD6E3"/>
              </a:solidFill>
            </a:endParaRPr>
          </a:p>
        </p:txBody>
      </p:sp>
      <p:sp>
        <p:nvSpPr>
          <p:cNvPr id="227" name="Google Shape;227;p35"/>
          <p:cNvSpPr txBox="1"/>
          <p:nvPr/>
        </p:nvSpPr>
        <p:spPr>
          <a:xfrm>
            <a:off x="639125" y="405315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228" name="Google Shape;228;p35"/>
          <p:cNvPicPr preferRelativeResize="0"/>
          <p:nvPr/>
        </p:nvPicPr>
        <p:blipFill>
          <a:blip r:embed="rId3">
            <a:alphaModFix/>
          </a:blip>
          <a:stretch>
            <a:fillRect/>
          </a:stretch>
        </p:blipFill>
        <p:spPr>
          <a:xfrm>
            <a:off x="4843800" y="0"/>
            <a:ext cx="4300201"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32" name="Shape 232"/>
        <p:cNvGrpSpPr/>
        <p:nvPr/>
      </p:nvGrpSpPr>
      <p:grpSpPr>
        <a:xfrm>
          <a:off x="0" y="0"/>
          <a:ext cx="0" cy="0"/>
          <a:chOff x="0" y="0"/>
          <a:chExt cx="0" cy="0"/>
        </a:xfrm>
      </p:grpSpPr>
      <p:sp>
        <p:nvSpPr>
          <p:cNvPr id="233" name="Google Shape;233;p36"/>
          <p:cNvSpPr txBox="1"/>
          <p:nvPr/>
        </p:nvSpPr>
        <p:spPr>
          <a:xfrm>
            <a:off x="3892350" y="43699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234" name="Google Shape;234;p36"/>
          <p:cNvPicPr preferRelativeResize="0"/>
          <p:nvPr/>
        </p:nvPicPr>
        <p:blipFill>
          <a:blip r:embed="rId3">
            <a:alphaModFix/>
          </a:blip>
          <a:stretch>
            <a:fillRect/>
          </a:stretch>
        </p:blipFill>
        <p:spPr>
          <a:xfrm>
            <a:off x="2271425" y="477600"/>
            <a:ext cx="4448300" cy="38923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38" name="Shape 238"/>
        <p:cNvGrpSpPr/>
        <p:nvPr/>
      </p:nvGrpSpPr>
      <p:grpSpPr>
        <a:xfrm>
          <a:off x="0" y="0"/>
          <a:ext cx="0" cy="0"/>
          <a:chOff x="0" y="0"/>
          <a:chExt cx="0" cy="0"/>
        </a:xfrm>
      </p:grpSpPr>
      <p:sp>
        <p:nvSpPr>
          <p:cNvPr id="239" name="Google Shape;239;p37"/>
          <p:cNvSpPr txBox="1"/>
          <p:nvPr/>
        </p:nvSpPr>
        <p:spPr>
          <a:xfrm>
            <a:off x="639125" y="571350"/>
            <a:ext cx="147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BD6E3"/>
                </a:solidFill>
              </a:rPr>
              <a:t>Checklist:</a:t>
            </a:r>
            <a:endParaRPr b="1" sz="2000">
              <a:solidFill>
                <a:srgbClr val="FBD6E3"/>
              </a:solidFill>
            </a:endParaRPr>
          </a:p>
        </p:txBody>
      </p:sp>
      <p:sp>
        <p:nvSpPr>
          <p:cNvPr id="240" name="Google Shape;240;p37"/>
          <p:cNvSpPr txBox="1"/>
          <p:nvPr/>
        </p:nvSpPr>
        <p:spPr>
          <a:xfrm>
            <a:off x="639125" y="405315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241" name="Google Shape;241;p37"/>
          <p:cNvPicPr preferRelativeResize="0"/>
          <p:nvPr/>
        </p:nvPicPr>
        <p:blipFill>
          <a:blip r:embed="rId3">
            <a:alphaModFix/>
          </a:blip>
          <a:stretch>
            <a:fillRect/>
          </a:stretch>
        </p:blipFill>
        <p:spPr>
          <a:xfrm>
            <a:off x="4649225" y="0"/>
            <a:ext cx="4494775" cy="5143500"/>
          </a:xfrm>
          <a:prstGeom prst="rect">
            <a:avLst/>
          </a:prstGeom>
          <a:noFill/>
          <a:ln>
            <a:noFill/>
          </a:ln>
        </p:spPr>
      </p:pic>
      <p:sp>
        <p:nvSpPr>
          <p:cNvPr id="242" name="Google Shape;242;p37"/>
          <p:cNvSpPr txBox="1"/>
          <p:nvPr/>
        </p:nvSpPr>
        <p:spPr>
          <a:xfrm>
            <a:off x="785300" y="1219500"/>
            <a:ext cx="3354300" cy="26781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rgbClr val="FBD6E3"/>
              </a:buClr>
              <a:buSzPts val="1800"/>
              <a:buChar char="●"/>
            </a:pPr>
            <a:r>
              <a:rPr lang="en" sz="1800">
                <a:solidFill>
                  <a:srgbClr val="FBD6E3"/>
                </a:solidFill>
              </a:rPr>
              <a:t>Cross Platform Application</a:t>
            </a:r>
            <a:endParaRPr sz="1800">
              <a:solidFill>
                <a:srgbClr val="FBD6E3"/>
              </a:solidFill>
            </a:endParaRPr>
          </a:p>
          <a:p>
            <a:pPr indent="-342900" lvl="0" marL="457200" rtl="0" algn="l">
              <a:lnSpc>
                <a:spcPct val="200000"/>
              </a:lnSpc>
              <a:spcBef>
                <a:spcPts val="0"/>
              </a:spcBef>
              <a:spcAft>
                <a:spcPts val="0"/>
              </a:spcAft>
              <a:buClr>
                <a:srgbClr val="FBD6E3"/>
              </a:buClr>
              <a:buSzPts val="1800"/>
              <a:buChar char="●"/>
            </a:pPr>
            <a:r>
              <a:rPr lang="en" sz="1800">
                <a:solidFill>
                  <a:srgbClr val="FBD6E3"/>
                </a:solidFill>
              </a:rPr>
              <a:t>Data Analysis</a:t>
            </a:r>
            <a:endParaRPr sz="1800">
              <a:solidFill>
                <a:srgbClr val="FBD6E3"/>
              </a:solidFill>
            </a:endParaRPr>
          </a:p>
          <a:p>
            <a:pPr indent="-342900" lvl="0" marL="457200" rtl="0" algn="l">
              <a:lnSpc>
                <a:spcPct val="200000"/>
              </a:lnSpc>
              <a:spcBef>
                <a:spcPts val="0"/>
              </a:spcBef>
              <a:spcAft>
                <a:spcPts val="0"/>
              </a:spcAft>
              <a:buClr>
                <a:srgbClr val="FBD6E3"/>
              </a:buClr>
              <a:buSzPts val="1800"/>
              <a:buChar char="●"/>
            </a:pPr>
            <a:r>
              <a:rPr lang="en" sz="1800">
                <a:solidFill>
                  <a:srgbClr val="FBD6E3"/>
                </a:solidFill>
              </a:rPr>
              <a:t>IoT Safety Band</a:t>
            </a:r>
            <a:endParaRPr sz="1800">
              <a:solidFill>
                <a:srgbClr val="FBD6E3"/>
              </a:solidFill>
            </a:endParaRPr>
          </a:p>
          <a:p>
            <a:pPr indent="-342900" lvl="0" marL="457200" rtl="0" algn="l">
              <a:lnSpc>
                <a:spcPct val="200000"/>
              </a:lnSpc>
              <a:spcBef>
                <a:spcPts val="0"/>
              </a:spcBef>
              <a:spcAft>
                <a:spcPts val="0"/>
              </a:spcAft>
              <a:buClr>
                <a:srgbClr val="FBD6E3"/>
              </a:buClr>
              <a:buSzPts val="1800"/>
              <a:buChar char="●"/>
            </a:pPr>
            <a:r>
              <a:rPr lang="en" sz="1800">
                <a:solidFill>
                  <a:srgbClr val="FBD6E3"/>
                </a:solidFill>
              </a:rPr>
              <a:t>Backend Support</a:t>
            </a:r>
            <a:endParaRPr sz="1800">
              <a:solidFill>
                <a:srgbClr val="FBD6E3"/>
              </a:solidFill>
            </a:endParaRPr>
          </a:p>
          <a:p>
            <a:pPr indent="0" lvl="0" marL="0" rtl="0" algn="l">
              <a:spcBef>
                <a:spcPts val="0"/>
              </a:spcBef>
              <a:spcAft>
                <a:spcPts val="0"/>
              </a:spcAft>
              <a:buNone/>
            </a:pPr>
            <a:r>
              <a:t/>
            </a:r>
            <a:endParaRPr sz="1800">
              <a:solidFill>
                <a:srgbClr val="FBD6E3"/>
              </a:solidFill>
            </a:endParaRPr>
          </a:p>
        </p:txBody>
      </p:sp>
      <p:pic>
        <p:nvPicPr>
          <p:cNvPr id="243" name="Google Shape;243;p37"/>
          <p:cNvPicPr preferRelativeResize="0"/>
          <p:nvPr/>
        </p:nvPicPr>
        <p:blipFill>
          <a:blip r:embed="rId4">
            <a:alphaModFix/>
          </a:blip>
          <a:stretch>
            <a:fillRect/>
          </a:stretch>
        </p:blipFill>
        <p:spPr>
          <a:xfrm>
            <a:off x="426325" y="1063957"/>
            <a:ext cx="517479" cy="542418"/>
          </a:xfrm>
          <a:prstGeom prst="rect">
            <a:avLst/>
          </a:prstGeom>
          <a:noFill/>
          <a:ln>
            <a:noFill/>
          </a:ln>
        </p:spPr>
      </p:pic>
      <p:pic>
        <p:nvPicPr>
          <p:cNvPr id="244" name="Google Shape;244;p37"/>
          <p:cNvPicPr preferRelativeResize="0"/>
          <p:nvPr/>
        </p:nvPicPr>
        <p:blipFill>
          <a:blip r:embed="rId4">
            <a:alphaModFix/>
          </a:blip>
          <a:stretch>
            <a:fillRect/>
          </a:stretch>
        </p:blipFill>
        <p:spPr>
          <a:xfrm>
            <a:off x="426325" y="1656432"/>
            <a:ext cx="517475" cy="542413"/>
          </a:xfrm>
          <a:prstGeom prst="rect">
            <a:avLst/>
          </a:prstGeom>
          <a:noFill/>
          <a:ln>
            <a:noFill/>
          </a:ln>
        </p:spPr>
      </p:pic>
      <p:pic>
        <p:nvPicPr>
          <p:cNvPr id="245" name="Google Shape;245;p37"/>
          <p:cNvPicPr preferRelativeResize="0"/>
          <p:nvPr/>
        </p:nvPicPr>
        <p:blipFill>
          <a:blip r:embed="rId4">
            <a:alphaModFix/>
          </a:blip>
          <a:stretch>
            <a:fillRect/>
          </a:stretch>
        </p:blipFill>
        <p:spPr>
          <a:xfrm>
            <a:off x="426325" y="2252982"/>
            <a:ext cx="517475" cy="542413"/>
          </a:xfrm>
          <a:prstGeom prst="rect">
            <a:avLst/>
          </a:prstGeom>
          <a:noFill/>
          <a:ln>
            <a:noFill/>
          </a:ln>
        </p:spPr>
      </p:pic>
      <p:pic>
        <p:nvPicPr>
          <p:cNvPr id="246" name="Google Shape;246;p37"/>
          <p:cNvPicPr preferRelativeResize="0"/>
          <p:nvPr/>
        </p:nvPicPr>
        <p:blipFill>
          <a:blip r:embed="rId4">
            <a:alphaModFix/>
          </a:blip>
          <a:stretch>
            <a:fillRect/>
          </a:stretch>
        </p:blipFill>
        <p:spPr>
          <a:xfrm>
            <a:off x="426325" y="2854795"/>
            <a:ext cx="517475" cy="5424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50" name="Shape 250"/>
        <p:cNvGrpSpPr/>
        <p:nvPr/>
      </p:nvGrpSpPr>
      <p:grpSpPr>
        <a:xfrm>
          <a:off x="0" y="0"/>
          <a:ext cx="0" cy="0"/>
          <a:chOff x="0" y="0"/>
          <a:chExt cx="0" cy="0"/>
        </a:xfrm>
      </p:grpSpPr>
      <p:sp>
        <p:nvSpPr>
          <p:cNvPr id="251" name="Google Shape;251;p38"/>
          <p:cNvSpPr txBox="1"/>
          <p:nvPr>
            <p:ph idx="1" type="body"/>
          </p:nvPr>
        </p:nvSpPr>
        <p:spPr>
          <a:xfrm>
            <a:off x="3727100" y="1706750"/>
            <a:ext cx="4642500" cy="2576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FBD6E3"/>
              </a:buClr>
              <a:buSzPts val="1800"/>
              <a:buChar char="●"/>
            </a:pPr>
            <a:r>
              <a:rPr lang="en">
                <a:solidFill>
                  <a:srgbClr val="FBD6E3"/>
                </a:solidFill>
              </a:rPr>
              <a:t>Our intentions</a:t>
            </a:r>
            <a:endParaRPr>
              <a:solidFill>
                <a:srgbClr val="FBD6E3"/>
              </a:solidFill>
            </a:endParaRPr>
          </a:p>
          <a:p>
            <a:pPr indent="-317500" lvl="1" marL="914400" rtl="0" algn="l">
              <a:lnSpc>
                <a:spcPct val="200000"/>
              </a:lnSpc>
              <a:spcBef>
                <a:spcPts val="0"/>
              </a:spcBef>
              <a:spcAft>
                <a:spcPts val="0"/>
              </a:spcAft>
              <a:buClr>
                <a:srgbClr val="FBD6E3"/>
              </a:buClr>
              <a:buSzPts val="1400"/>
              <a:buChar char="○"/>
            </a:pPr>
            <a:r>
              <a:rPr lang="en">
                <a:solidFill>
                  <a:srgbClr val="FBD6E3"/>
                </a:solidFill>
              </a:rPr>
              <a:t>To make women movement safer and everybody else.</a:t>
            </a:r>
            <a:endParaRPr>
              <a:solidFill>
                <a:srgbClr val="FBD6E3"/>
              </a:solidFill>
            </a:endParaRPr>
          </a:p>
          <a:p>
            <a:pPr indent="-317500" lvl="1" marL="914400" rtl="0" algn="l">
              <a:lnSpc>
                <a:spcPct val="200000"/>
              </a:lnSpc>
              <a:spcBef>
                <a:spcPts val="0"/>
              </a:spcBef>
              <a:spcAft>
                <a:spcPts val="0"/>
              </a:spcAft>
              <a:buClr>
                <a:srgbClr val="FBD6E3"/>
              </a:buClr>
              <a:buSzPts val="1400"/>
              <a:buChar char="○"/>
            </a:pPr>
            <a:r>
              <a:rPr lang="en">
                <a:solidFill>
                  <a:srgbClr val="FBD6E3"/>
                </a:solidFill>
              </a:rPr>
              <a:t>Maximizing the safety of women.</a:t>
            </a:r>
            <a:endParaRPr>
              <a:solidFill>
                <a:srgbClr val="FBD6E3"/>
              </a:solidFill>
            </a:endParaRPr>
          </a:p>
        </p:txBody>
      </p:sp>
      <p:sp>
        <p:nvSpPr>
          <p:cNvPr id="252" name="Google Shape;252;p38"/>
          <p:cNvSpPr txBox="1"/>
          <p:nvPr/>
        </p:nvSpPr>
        <p:spPr>
          <a:xfrm>
            <a:off x="3727100" y="878650"/>
            <a:ext cx="248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Conclusion</a:t>
            </a:r>
            <a:endParaRPr b="1" sz="3200">
              <a:solidFill>
                <a:srgbClr val="FBD6E3"/>
              </a:solidFill>
            </a:endParaRPr>
          </a:p>
        </p:txBody>
      </p:sp>
      <p:sp>
        <p:nvSpPr>
          <p:cNvPr id="253" name="Google Shape;253;p38"/>
          <p:cNvSpPr txBox="1"/>
          <p:nvPr/>
        </p:nvSpPr>
        <p:spPr>
          <a:xfrm>
            <a:off x="7060500" y="41270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254" name="Google Shape;254;p38"/>
          <p:cNvPicPr preferRelativeResize="0"/>
          <p:nvPr/>
        </p:nvPicPr>
        <p:blipFill>
          <a:blip r:embed="rId3">
            <a:alphaModFix/>
          </a:blip>
          <a:stretch>
            <a:fillRect/>
          </a:stretch>
        </p:blipFill>
        <p:spPr>
          <a:xfrm>
            <a:off x="0" y="2655025"/>
            <a:ext cx="2834100" cy="24884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58" name="Shape 258"/>
        <p:cNvGrpSpPr/>
        <p:nvPr/>
      </p:nvGrpSpPr>
      <p:grpSpPr>
        <a:xfrm>
          <a:off x="0" y="0"/>
          <a:ext cx="0" cy="0"/>
          <a:chOff x="0" y="0"/>
          <a:chExt cx="0" cy="0"/>
        </a:xfrm>
      </p:grpSpPr>
      <p:sp>
        <p:nvSpPr>
          <p:cNvPr id="259" name="Google Shape;259;p39"/>
          <p:cNvSpPr txBox="1"/>
          <p:nvPr>
            <p:ph idx="1" type="body"/>
          </p:nvPr>
        </p:nvSpPr>
        <p:spPr>
          <a:xfrm>
            <a:off x="512375" y="1069925"/>
            <a:ext cx="7352100" cy="3757500"/>
          </a:xfrm>
          <a:prstGeom prst="rect">
            <a:avLst/>
          </a:prstGeom>
          <a:solidFill>
            <a:srgbClr val="222222"/>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FBD6E3"/>
                </a:solidFill>
              </a:rPr>
              <a:t>[1] </a:t>
            </a:r>
            <a:r>
              <a:rPr lang="en" sz="1200">
                <a:solidFill>
                  <a:srgbClr val="FBD6E3"/>
                </a:solidFill>
              </a:rPr>
              <a:t>Pandey, Saumya, et al. "Reach360: A comprehensive safety solution." 2017 Tenth International Conference on Contemporary Computing (IC3). IEEE, 2017</a:t>
            </a:r>
            <a:endParaRPr sz="1200">
              <a:solidFill>
                <a:srgbClr val="FBD6E3"/>
              </a:solidFill>
            </a:endParaRPr>
          </a:p>
          <a:p>
            <a:pPr indent="0" lvl="0" marL="0" rtl="0" algn="just">
              <a:lnSpc>
                <a:spcPct val="115000"/>
              </a:lnSpc>
              <a:spcBef>
                <a:spcPts val="0"/>
              </a:spcBef>
              <a:spcAft>
                <a:spcPts val="0"/>
              </a:spcAft>
              <a:buNone/>
            </a:pPr>
            <a:r>
              <a:rPr lang="en" sz="1200">
                <a:solidFill>
                  <a:srgbClr val="FCE4EC"/>
                </a:solidFill>
              </a:rPr>
              <a:t>[2] Sogi, Navya R., et al. "SMARISA: a raspberry pi based smart ring for women safety using IoT." </a:t>
            </a:r>
            <a:r>
              <a:rPr i="1" lang="en" sz="1200">
                <a:solidFill>
                  <a:srgbClr val="FCE4EC"/>
                </a:solidFill>
              </a:rPr>
              <a:t>2018 International Conference on Inventive Research in Computing Applications (ICIRCA)</a:t>
            </a:r>
            <a:r>
              <a:rPr lang="en" sz="1200">
                <a:solidFill>
                  <a:srgbClr val="FCE4EC"/>
                </a:solidFill>
              </a:rPr>
              <a:t>. IEEE, 2018.</a:t>
            </a:r>
            <a:endParaRPr sz="1200">
              <a:solidFill>
                <a:srgbClr val="FBD6E3"/>
              </a:solidFill>
            </a:endParaRPr>
          </a:p>
          <a:p>
            <a:pPr indent="0" lvl="0" marL="0" rtl="0" algn="just">
              <a:lnSpc>
                <a:spcPct val="115000"/>
              </a:lnSpc>
              <a:spcBef>
                <a:spcPts val="0"/>
              </a:spcBef>
              <a:spcAft>
                <a:spcPts val="0"/>
              </a:spcAft>
              <a:buNone/>
            </a:pPr>
            <a:r>
              <a:rPr lang="en" sz="1200">
                <a:solidFill>
                  <a:srgbClr val="FBD6E3"/>
                </a:solidFill>
              </a:rPr>
              <a:t>[3] Sunehra, Dhiraj, et al. "Raspberry Pi Based Smart Wearable Device for Women Safety using GPS and GSM Technology." 2020 IEEE International Conference for Innovation in Technology (INOCON). IEEE, 2020.</a:t>
            </a:r>
            <a:endParaRPr sz="1200">
              <a:solidFill>
                <a:srgbClr val="FBD6E3"/>
              </a:solidFill>
            </a:endParaRPr>
          </a:p>
          <a:p>
            <a:pPr indent="0" lvl="0" marL="0" rtl="0" algn="just">
              <a:lnSpc>
                <a:spcPct val="115000"/>
              </a:lnSpc>
              <a:spcBef>
                <a:spcPts val="0"/>
              </a:spcBef>
              <a:spcAft>
                <a:spcPts val="0"/>
              </a:spcAft>
              <a:buNone/>
            </a:pPr>
            <a:r>
              <a:rPr lang="en" sz="1200">
                <a:solidFill>
                  <a:srgbClr val="FBD6E3"/>
                </a:solidFill>
              </a:rPr>
              <a:t>[4] Khandoker, Rabbina Ridan, et al. "LIFECRAFT: an android based application system for women safety." 2019 International Conference on Sustainable Technologies for Industry 4.0 (STI). IEEE, 2019.</a:t>
            </a:r>
            <a:endParaRPr sz="1200">
              <a:solidFill>
                <a:srgbClr val="FBD6E3"/>
              </a:solidFill>
            </a:endParaRPr>
          </a:p>
          <a:p>
            <a:pPr indent="0" lvl="0" marL="0" rtl="0" algn="just">
              <a:lnSpc>
                <a:spcPct val="115000"/>
              </a:lnSpc>
              <a:spcBef>
                <a:spcPts val="0"/>
              </a:spcBef>
              <a:spcAft>
                <a:spcPts val="0"/>
              </a:spcAft>
              <a:buNone/>
            </a:pPr>
            <a:r>
              <a:rPr lang="en" sz="1200">
                <a:solidFill>
                  <a:srgbClr val="FBD6E3"/>
                </a:solidFill>
              </a:rPr>
              <a:t>[5] </a:t>
            </a:r>
            <a:r>
              <a:rPr lang="en" sz="1200">
                <a:solidFill>
                  <a:srgbClr val="FBD6E3"/>
                </a:solidFill>
              </a:rPr>
              <a:t>Nagamma, H. "IoT based smart security gadget for women’s safety." 2019 1st international conference on advances in information technology (ICAIT). IEEE, 2019.</a:t>
            </a:r>
            <a:endParaRPr sz="1200">
              <a:solidFill>
                <a:srgbClr val="FBD6E3"/>
              </a:solidFill>
            </a:endParaRPr>
          </a:p>
          <a:p>
            <a:pPr indent="0" lvl="0" marL="0" rtl="0" algn="just">
              <a:lnSpc>
                <a:spcPct val="115000"/>
              </a:lnSpc>
              <a:spcBef>
                <a:spcPts val="0"/>
              </a:spcBef>
              <a:spcAft>
                <a:spcPts val="0"/>
              </a:spcAft>
              <a:buNone/>
            </a:pPr>
            <a:r>
              <a:rPr lang="en" sz="1200">
                <a:solidFill>
                  <a:srgbClr val="FBD6E3"/>
                </a:solidFill>
              </a:rPr>
              <a:t>[6] Khanam, Shaista, and Trupti Shah. "Self Defence Device with GSM alert and GPS tracking with fingerprint verification for women safety." 2019 3rd International conference on Electronics, Communication and Aerospace Technology (ICECA). IEEE, 2019.</a:t>
            </a:r>
            <a:endParaRPr sz="1200">
              <a:solidFill>
                <a:srgbClr val="FBD6E3"/>
              </a:solidFill>
            </a:endParaRPr>
          </a:p>
          <a:p>
            <a:pPr indent="0" lvl="0" marL="0" rtl="0" algn="just">
              <a:lnSpc>
                <a:spcPct val="115000"/>
              </a:lnSpc>
              <a:spcBef>
                <a:spcPts val="0"/>
              </a:spcBef>
              <a:spcAft>
                <a:spcPts val="0"/>
              </a:spcAft>
              <a:buNone/>
            </a:pPr>
            <a:r>
              <a:rPr lang="en" sz="1200">
                <a:solidFill>
                  <a:srgbClr val="FBD6E3"/>
                </a:solidFill>
              </a:rPr>
              <a:t>[7] Sen, Trisha, et al. "ProTecht–Implementation of an IoT based 3–Way Women Safety Device." 2019 3rd International conference on Electronics, Communication and Aerospace Technology (ICECA). IEEE, 2019.</a:t>
            </a:r>
            <a:endParaRPr sz="1200">
              <a:solidFill>
                <a:srgbClr val="FBD6E3"/>
              </a:solidFill>
            </a:endParaRPr>
          </a:p>
        </p:txBody>
      </p:sp>
      <p:sp>
        <p:nvSpPr>
          <p:cNvPr id="260" name="Google Shape;260;p39"/>
          <p:cNvSpPr txBox="1"/>
          <p:nvPr/>
        </p:nvSpPr>
        <p:spPr>
          <a:xfrm>
            <a:off x="512375" y="392825"/>
            <a:ext cx="608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References</a:t>
            </a:r>
            <a:endParaRPr b="1" sz="3200">
              <a:solidFill>
                <a:srgbClr val="FBD6E3"/>
              </a:solidFill>
            </a:endParaRPr>
          </a:p>
        </p:txBody>
      </p:sp>
      <p:sp>
        <p:nvSpPr>
          <p:cNvPr id="261" name="Google Shape;261;p39"/>
          <p:cNvSpPr txBox="1"/>
          <p:nvPr/>
        </p:nvSpPr>
        <p:spPr>
          <a:xfrm>
            <a:off x="7124450" y="39282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65" name="Shape 265"/>
        <p:cNvGrpSpPr/>
        <p:nvPr/>
      </p:nvGrpSpPr>
      <p:grpSpPr>
        <a:xfrm>
          <a:off x="0" y="0"/>
          <a:ext cx="0" cy="0"/>
          <a:chOff x="0" y="0"/>
          <a:chExt cx="0" cy="0"/>
        </a:xfrm>
      </p:grpSpPr>
      <p:sp>
        <p:nvSpPr>
          <p:cNvPr id="266" name="Google Shape;266;p40"/>
          <p:cNvSpPr txBox="1"/>
          <p:nvPr>
            <p:ph idx="1" type="body"/>
          </p:nvPr>
        </p:nvSpPr>
        <p:spPr>
          <a:xfrm>
            <a:off x="512375" y="823925"/>
            <a:ext cx="7971300" cy="4126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FCE4EC"/>
                </a:solidFill>
              </a:rPr>
              <a:t>[8] Anand, Adithya, et al. "Ally-A Crowdsourced Distress Signal App." </a:t>
            </a:r>
            <a:r>
              <a:rPr i="1" lang="en" sz="1200">
                <a:solidFill>
                  <a:srgbClr val="FCE4EC"/>
                </a:solidFill>
              </a:rPr>
              <a:t>2020 International Conference on Communication and Signal Processing (ICCSP)</a:t>
            </a:r>
            <a:r>
              <a:rPr lang="en" sz="1200">
                <a:solidFill>
                  <a:srgbClr val="FCE4EC"/>
                </a:solidFill>
              </a:rPr>
              <a:t>. IEEE, 2020.</a:t>
            </a:r>
            <a:endParaRPr sz="1200">
              <a:solidFill>
                <a:srgbClr val="FBD6E3"/>
              </a:solidFill>
            </a:endParaRPr>
          </a:p>
          <a:p>
            <a:pPr indent="0" lvl="0" marL="0" rtl="0" algn="just">
              <a:lnSpc>
                <a:spcPct val="115000"/>
              </a:lnSpc>
              <a:spcBef>
                <a:spcPts val="0"/>
              </a:spcBef>
              <a:spcAft>
                <a:spcPts val="0"/>
              </a:spcAft>
              <a:buNone/>
            </a:pPr>
            <a:r>
              <a:rPr lang="en" sz="1200">
                <a:solidFill>
                  <a:srgbClr val="FCE4EC"/>
                </a:solidFill>
              </a:rPr>
              <a:t>[9] Chaudhary, Harshal, Ranjana Zinjore, and Varsha Pathak. "Parent-Hook: A Child Tracking System based on Cloud URL." </a:t>
            </a:r>
            <a:r>
              <a:rPr i="1" lang="en" sz="1200">
                <a:solidFill>
                  <a:srgbClr val="FCE4EC"/>
                </a:solidFill>
              </a:rPr>
              <a:t>2020 International Conference on Smart Innovations in Design, Environment, Management, Planning and Computing (ICSIDEMPC)</a:t>
            </a:r>
            <a:r>
              <a:rPr lang="en" sz="1200">
                <a:solidFill>
                  <a:srgbClr val="FCE4EC"/>
                </a:solidFill>
              </a:rPr>
              <a:t>. IEEE, 2020.</a:t>
            </a:r>
            <a:endParaRPr sz="1200">
              <a:solidFill>
                <a:srgbClr val="FBD6E3"/>
              </a:solidFill>
            </a:endParaRPr>
          </a:p>
          <a:p>
            <a:pPr indent="0" lvl="0" marL="0" rtl="0" algn="just">
              <a:lnSpc>
                <a:spcPct val="115000"/>
              </a:lnSpc>
              <a:spcBef>
                <a:spcPts val="0"/>
              </a:spcBef>
              <a:spcAft>
                <a:spcPts val="0"/>
              </a:spcAft>
              <a:buNone/>
            </a:pPr>
            <a:r>
              <a:rPr lang="en" sz="1200">
                <a:solidFill>
                  <a:srgbClr val="FCE4EC"/>
                </a:solidFill>
              </a:rPr>
              <a:t>[10] Fernandez, Zully Amairany Montiel, et al. "Challenges of Smart Cities: How Smartphone Apps Can Improve the Safety of Women." </a:t>
            </a:r>
            <a:r>
              <a:rPr i="1" lang="en" sz="1200">
                <a:solidFill>
                  <a:srgbClr val="FCE4EC"/>
                </a:solidFill>
              </a:rPr>
              <a:t>2020 4th International Conference on Smart Grid and Smart Cities (ICSGSC)</a:t>
            </a:r>
            <a:r>
              <a:rPr lang="en" sz="1200">
                <a:solidFill>
                  <a:srgbClr val="FCE4EC"/>
                </a:solidFill>
              </a:rPr>
              <a:t>. IEEE, 2020.</a:t>
            </a:r>
            <a:endParaRPr sz="1200">
              <a:solidFill>
                <a:srgbClr val="FBD6E3"/>
              </a:solidFill>
            </a:endParaRPr>
          </a:p>
          <a:p>
            <a:pPr indent="0" lvl="0" marL="0" rtl="0" algn="just">
              <a:lnSpc>
                <a:spcPct val="115000"/>
              </a:lnSpc>
              <a:spcBef>
                <a:spcPts val="0"/>
              </a:spcBef>
              <a:spcAft>
                <a:spcPts val="0"/>
              </a:spcAft>
              <a:buNone/>
            </a:pPr>
            <a:r>
              <a:rPr lang="en" sz="1200">
                <a:solidFill>
                  <a:srgbClr val="FCE4EC"/>
                </a:solidFill>
              </a:rPr>
              <a:t>[11] Kabir, AZM Tahmidul, and Tasnuva Tasneem. "Safety Solution for women using Smart band and CWS App." </a:t>
            </a:r>
            <a:r>
              <a:rPr i="1" lang="en" sz="1200">
                <a:solidFill>
                  <a:srgbClr val="FCE4EC"/>
                </a:solidFill>
              </a:rPr>
              <a:t>2020 17th International Conference on Electrical Engineering/Electronics, Computer, Telecommunications and Information Technology (ECTI-CON)</a:t>
            </a:r>
            <a:r>
              <a:rPr lang="en" sz="1200">
                <a:solidFill>
                  <a:srgbClr val="FCE4EC"/>
                </a:solidFill>
              </a:rPr>
              <a:t>. IEEE, 2020.</a:t>
            </a:r>
            <a:endParaRPr sz="1200">
              <a:solidFill>
                <a:srgbClr val="FBD6E3"/>
              </a:solidFill>
            </a:endParaRPr>
          </a:p>
          <a:p>
            <a:pPr indent="0" lvl="0" marL="0" rtl="0" algn="just">
              <a:lnSpc>
                <a:spcPct val="115000"/>
              </a:lnSpc>
              <a:spcBef>
                <a:spcPts val="0"/>
              </a:spcBef>
              <a:spcAft>
                <a:spcPts val="0"/>
              </a:spcAft>
              <a:buNone/>
            </a:pPr>
            <a:r>
              <a:rPr lang="en" sz="1200">
                <a:solidFill>
                  <a:srgbClr val="FCE4EC"/>
                </a:solidFill>
              </a:rPr>
              <a:t>[12] Mishra, Vinay, et al. "Women’s safety system by voice recognition." </a:t>
            </a:r>
            <a:r>
              <a:rPr i="1" lang="en" sz="1200">
                <a:solidFill>
                  <a:srgbClr val="FCE4EC"/>
                </a:solidFill>
              </a:rPr>
              <a:t>2020 IEEE International Students' Conference on Electrical, Electronics and Computer Science (SCEECS)</a:t>
            </a:r>
            <a:r>
              <a:rPr lang="en" sz="1200">
                <a:solidFill>
                  <a:srgbClr val="FCE4EC"/>
                </a:solidFill>
              </a:rPr>
              <a:t>. IEEE, 2020.</a:t>
            </a:r>
            <a:endParaRPr sz="1200">
              <a:solidFill>
                <a:srgbClr val="FBD6E3"/>
              </a:solidFill>
            </a:endParaRPr>
          </a:p>
          <a:p>
            <a:pPr indent="0" lvl="0" marL="0" rtl="0" algn="just">
              <a:lnSpc>
                <a:spcPct val="115000"/>
              </a:lnSpc>
              <a:spcBef>
                <a:spcPts val="0"/>
              </a:spcBef>
              <a:spcAft>
                <a:spcPts val="0"/>
              </a:spcAft>
              <a:buNone/>
            </a:pPr>
            <a:r>
              <a:rPr lang="en" sz="1200">
                <a:solidFill>
                  <a:srgbClr val="FCE4EC"/>
                </a:solidFill>
              </a:rPr>
              <a:t>[13] Savla, Dev V., et al. "ResQ-Smart Safety Band Automated heart rate and fall monitoring system." </a:t>
            </a:r>
            <a:r>
              <a:rPr i="1" lang="en" sz="1200">
                <a:solidFill>
                  <a:srgbClr val="FCE4EC"/>
                </a:solidFill>
              </a:rPr>
              <a:t>2020 Fourth International Conference on I-SMAC (IoT in Social, Mobile, Analytics and Cloud)(I-SMAC)</a:t>
            </a:r>
            <a:r>
              <a:rPr lang="en" sz="1200">
                <a:solidFill>
                  <a:srgbClr val="FCE4EC"/>
                </a:solidFill>
              </a:rPr>
              <a:t>. IEEE, 2020.</a:t>
            </a:r>
            <a:endParaRPr sz="1200">
              <a:solidFill>
                <a:srgbClr val="FBD6E3"/>
              </a:solidFill>
            </a:endParaRPr>
          </a:p>
          <a:p>
            <a:pPr indent="0" lvl="0" marL="0" rtl="0" algn="just">
              <a:lnSpc>
                <a:spcPct val="115000"/>
              </a:lnSpc>
              <a:spcBef>
                <a:spcPts val="0"/>
              </a:spcBef>
              <a:spcAft>
                <a:spcPts val="0"/>
              </a:spcAft>
              <a:buNone/>
            </a:pPr>
            <a:r>
              <a:rPr lang="en" sz="1200">
                <a:solidFill>
                  <a:srgbClr val="FCE4EC"/>
                </a:solidFill>
              </a:rPr>
              <a:t>[14] Sunehra, Dhiraj, et al. "Raspberry Pi Based Smart Wearable Device for Women Safety using GPS and GSM Technology." </a:t>
            </a:r>
            <a:r>
              <a:rPr i="1" lang="en" sz="1200">
                <a:solidFill>
                  <a:srgbClr val="FCE4EC"/>
                </a:solidFill>
              </a:rPr>
              <a:t>2020 IEEE International Conference for Innovation in Technology (INOCON)</a:t>
            </a:r>
            <a:r>
              <a:rPr lang="en" sz="1200">
                <a:solidFill>
                  <a:srgbClr val="FCE4EC"/>
                </a:solidFill>
              </a:rPr>
              <a:t>. IEEE, 2020.</a:t>
            </a:r>
            <a:endParaRPr sz="1200">
              <a:solidFill>
                <a:srgbClr val="FCE4EC"/>
              </a:solidFill>
            </a:endParaRPr>
          </a:p>
          <a:p>
            <a:pPr indent="0" lvl="0" marL="0" rtl="0" algn="just">
              <a:lnSpc>
                <a:spcPct val="115000"/>
              </a:lnSpc>
              <a:spcBef>
                <a:spcPts val="0"/>
              </a:spcBef>
              <a:spcAft>
                <a:spcPts val="0"/>
              </a:spcAft>
              <a:buNone/>
            </a:pPr>
            <a:r>
              <a:rPr lang="en" sz="1200">
                <a:solidFill>
                  <a:srgbClr val="FCE4EC"/>
                </a:solidFill>
              </a:rPr>
              <a:t>[15] Venkatesh, K., et al. "IoT based Unified approach for Women safety alert using GSM." </a:t>
            </a:r>
            <a:r>
              <a:rPr i="1" lang="en" sz="1200">
                <a:solidFill>
                  <a:srgbClr val="FCE4EC"/>
                </a:solidFill>
              </a:rPr>
              <a:t>2021 Third International Conference on Intelligent Communication Technologies and Virtual Mobile Networks (ICICV)</a:t>
            </a:r>
            <a:r>
              <a:rPr lang="en" sz="1200">
                <a:solidFill>
                  <a:srgbClr val="FCE4EC"/>
                </a:solidFill>
              </a:rPr>
              <a:t>. IEEE, 2021.</a:t>
            </a:r>
            <a:endParaRPr sz="1200">
              <a:solidFill>
                <a:srgbClr val="FCE4EC"/>
              </a:solidFill>
            </a:endParaRPr>
          </a:p>
        </p:txBody>
      </p:sp>
      <p:sp>
        <p:nvSpPr>
          <p:cNvPr id="267" name="Google Shape;267;p40"/>
          <p:cNvSpPr txBox="1"/>
          <p:nvPr/>
        </p:nvSpPr>
        <p:spPr>
          <a:xfrm>
            <a:off x="512375" y="269825"/>
            <a:ext cx="608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References</a:t>
            </a:r>
            <a:endParaRPr b="1" sz="3200">
              <a:solidFill>
                <a:srgbClr val="FBD6E3"/>
              </a:solidFill>
            </a:endParaRPr>
          </a:p>
        </p:txBody>
      </p:sp>
      <p:sp>
        <p:nvSpPr>
          <p:cNvPr id="268" name="Google Shape;268;p40"/>
          <p:cNvSpPr txBox="1"/>
          <p:nvPr/>
        </p:nvSpPr>
        <p:spPr>
          <a:xfrm>
            <a:off x="7124450" y="39282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72" name="Shape 272"/>
        <p:cNvGrpSpPr/>
        <p:nvPr/>
      </p:nvGrpSpPr>
      <p:grpSpPr>
        <a:xfrm>
          <a:off x="0" y="0"/>
          <a:ext cx="0" cy="0"/>
          <a:chOff x="0" y="0"/>
          <a:chExt cx="0" cy="0"/>
        </a:xfrm>
      </p:grpSpPr>
      <p:sp>
        <p:nvSpPr>
          <p:cNvPr id="273" name="Google Shape;273;p41"/>
          <p:cNvSpPr txBox="1"/>
          <p:nvPr>
            <p:ph idx="1" type="body"/>
          </p:nvPr>
        </p:nvSpPr>
        <p:spPr>
          <a:xfrm>
            <a:off x="512375" y="1418550"/>
            <a:ext cx="7971300" cy="3531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FBD6E3"/>
                </a:solidFill>
              </a:rPr>
              <a:t>[</a:t>
            </a:r>
            <a:r>
              <a:rPr lang="en" sz="1600">
                <a:solidFill>
                  <a:srgbClr val="FBD6E3"/>
                </a:solidFill>
              </a:rPr>
              <a:t>Paper entitled “BeSafe: IoT Based Safety Band” is presented at “International Con-</a:t>
            </a:r>
            <a:endParaRPr sz="1600">
              <a:solidFill>
                <a:srgbClr val="FBD6E3"/>
              </a:solidFill>
            </a:endParaRPr>
          </a:p>
          <a:p>
            <a:pPr indent="0" lvl="0" marL="0" rtl="0" algn="l">
              <a:lnSpc>
                <a:spcPct val="100000"/>
              </a:lnSpc>
              <a:spcBef>
                <a:spcPts val="0"/>
              </a:spcBef>
              <a:spcAft>
                <a:spcPts val="0"/>
              </a:spcAft>
              <a:buClr>
                <a:schemeClr val="dk1"/>
              </a:buClr>
              <a:buSzPts val="1100"/>
              <a:buFont typeface="Arial"/>
              <a:buNone/>
            </a:pPr>
            <a:r>
              <a:rPr lang="en" sz="1600">
                <a:solidFill>
                  <a:srgbClr val="FBD6E3"/>
                </a:solidFill>
              </a:rPr>
              <a:t>ference on Smart Data Intelligence (ICSMDI 2022)” by “Ganesh Jambuka, Krishi</a:t>
            </a:r>
            <a:endParaRPr sz="1600">
              <a:solidFill>
                <a:srgbClr val="FBD6E3"/>
              </a:solidFill>
            </a:endParaRPr>
          </a:p>
          <a:p>
            <a:pPr indent="0" lvl="0" marL="0" rtl="0" algn="l">
              <a:lnSpc>
                <a:spcPct val="100000"/>
              </a:lnSpc>
              <a:spcBef>
                <a:spcPts val="0"/>
              </a:spcBef>
              <a:spcAft>
                <a:spcPts val="0"/>
              </a:spcAft>
              <a:buClr>
                <a:schemeClr val="dk1"/>
              </a:buClr>
              <a:buSzPts val="1100"/>
              <a:buFont typeface="Arial"/>
              <a:buNone/>
            </a:pPr>
            <a:r>
              <a:rPr lang="en" sz="1600">
                <a:solidFill>
                  <a:srgbClr val="FBD6E3"/>
                </a:solidFill>
              </a:rPr>
              <a:t>Shah, Riddhi Shah”.</a:t>
            </a:r>
            <a:endParaRPr sz="1600">
              <a:solidFill>
                <a:srgbClr val="FBD6E3"/>
              </a:solidFill>
            </a:endParaRPr>
          </a:p>
        </p:txBody>
      </p:sp>
      <p:sp>
        <p:nvSpPr>
          <p:cNvPr id="274" name="Google Shape;274;p41"/>
          <p:cNvSpPr txBox="1"/>
          <p:nvPr/>
        </p:nvSpPr>
        <p:spPr>
          <a:xfrm>
            <a:off x="512375" y="269825"/>
            <a:ext cx="608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Paper Publication</a:t>
            </a:r>
            <a:endParaRPr b="1" sz="3200">
              <a:solidFill>
                <a:srgbClr val="FBD6E3"/>
              </a:solidFill>
            </a:endParaRPr>
          </a:p>
        </p:txBody>
      </p:sp>
      <p:sp>
        <p:nvSpPr>
          <p:cNvPr id="275" name="Google Shape;275;p41"/>
          <p:cNvSpPr txBox="1"/>
          <p:nvPr/>
        </p:nvSpPr>
        <p:spPr>
          <a:xfrm>
            <a:off x="7124450" y="39282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69" name="Shape 69"/>
        <p:cNvGrpSpPr/>
        <p:nvPr/>
      </p:nvGrpSpPr>
      <p:grpSpPr>
        <a:xfrm>
          <a:off x="0" y="0"/>
          <a:ext cx="0" cy="0"/>
          <a:chOff x="0" y="0"/>
          <a:chExt cx="0" cy="0"/>
        </a:xfrm>
      </p:grpSpPr>
      <p:sp>
        <p:nvSpPr>
          <p:cNvPr id="70" name="Google Shape;70;p15"/>
          <p:cNvSpPr txBox="1"/>
          <p:nvPr>
            <p:ph idx="1" type="body"/>
          </p:nvPr>
        </p:nvSpPr>
        <p:spPr>
          <a:xfrm>
            <a:off x="3138900" y="1738425"/>
            <a:ext cx="3921600" cy="2819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BD6E3"/>
              </a:buClr>
              <a:buSzPts val="1800"/>
              <a:buChar char="●"/>
            </a:pPr>
            <a:r>
              <a:rPr lang="en">
                <a:solidFill>
                  <a:srgbClr val="FBD6E3"/>
                </a:solidFill>
              </a:rPr>
              <a:t>Our approach.</a:t>
            </a:r>
            <a:endParaRPr>
              <a:solidFill>
                <a:srgbClr val="FBD6E3"/>
              </a:solidFill>
            </a:endParaRPr>
          </a:p>
          <a:p>
            <a:pPr indent="-342900" lvl="0" marL="457200" rtl="0" algn="l">
              <a:lnSpc>
                <a:spcPct val="150000"/>
              </a:lnSpc>
              <a:spcBef>
                <a:spcPts val="0"/>
              </a:spcBef>
              <a:spcAft>
                <a:spcPts val="0"/>
              </a:spcAft>
              <a:buClr>
                <a:srgbClr val="FBD6E3"/>
              </a:buClr>
              <a:buSzPts val="1800"/>
              <a:buChar char="●"/>
            </a:pPr>
            <a:r>
              <a:rPr lang="en">
                <a:solidFill>
                  <a:srgbClr val="FBD6E3"/>
                </a:solidFill>
              </a:rPr>
              <a:t>What we have implemented:</a:t>
            </a:r>
            <a:endParaRPr>
              <a:solidFill>
                <a:srgbClr val="FBD6E3"/>
              </a:solidFill>
            </a:endParaRPr>
          </a:p>
          <a:p>
            <a:pPr indent="-330200" lvl="1" marL="914400" rtl="0" algn="l">
              <a:lnSpc>
                <a:spcPct val="150000"/>
              </a:lnSpc>
              <a:spcBef>
                <a:spcPts val="0"/>
              </a:spcBef>
              <a:spcAft>
                <a:spcPts val="0"/>
              </a:spcAft>
              <a:buClr>
                <a:srgbClr val="FBD6E3"/>
              </a:buClr>
              <a:buSzPts val="1600"/>
              <a:buChar char="○"/>
            </a:pPr>
            <a:r>
              <a:rPr lang="en" sz="1600">
                <a:solidFill>
                  <a:srgbClr val="FBD6E3"/>
                </a:solidFill>
              </a:rPr>
              <a:t>An IoT Safety Band. </a:t>
            </a:r>
            <a:endParaRPr sz="1600">
              <a:solidFill>
                <a:srgbClr val="FBD6E3"/>
              </a:solidFill>
            </a:endParaRPr>
          </a:p>
          <a:p>
            <a:pPr indent="-330200" lvl="1" marL="914400" rtl="0" algn="l">
              <a:lnSpc>
                <a:spcPct val="150000"/>
              </a:lnSpc>
              <a:spcBef>
                <a:spcPts val="0"/>
              </a:spcBef>
              <a:spcAft>
                <a:spcPts val="0"/>
              </a:spcAft>
              <a:buClr>
                <a:srgbClr val="FBD6E3"/>
              </a:buClr>
              <a:buSzPts val="1600"/>
              <a:buChar char="○"/>
            </a:pPr>
            <a:r>
              <a:rPr lang="en" sz="1600">
                <a:solidFill>
                  <a:srgbClr val="FBD6E3"/>
                </a:solidFill>
              </a:rPr>
              <a:t>A Flutter Application.</a:t>
            </a:r>
            <a:endParaRPr sz="1600">
              <a:solidFill>
                <a:srgbClr val="FBD6E3"/>
              </a:solidFill>
            </a:endParaRPr>
          </a:p>
          <a:p>
            <a:pPr indent="-330200" lvl="1" marL="914400" rtl="0" algn="l">
              <a:lnSpc>
                <a:spcPct val="150000"/>
              </a:lnSpc>
              <a:spcBef>
                <a:spcPts val="0"/>
              </a:spcBef>
              <a:spcAft>
                <a:spcPts val="0"/>
              </a:spcAft>
              <a:buClr>
                <a:srgbClr val="FBD6E3"/>
              </a:buClr>
              <a:buSzPts val="1600"/>
              <a:buChar char="○"/>
            </a:pPr>
            <a:r>
              <a:rPr lang="en" sz="1600">
                <a:solidFill>
                  <a:srgbClr val="FBD6E3"/>
                </a:solidFill>
              </a:rPr>
              <a:t>Logs/Records stored in Cloud.</a:t>
            </a:r>
            <a:endParaRPr sz="1600">
              <a:solidFill>
                <a:srgbClr val="FBD6E3"/>
              </a:solidFill>
            </a:endParaRPr>
          </a:p>
        </p:txBody>
      </p:sp>
      <p:sp>
        <p:nvSpPr>
          <p:cNvPr id="71" name="Google Shape;71;p15"/>
          <p:cNvSpPr txBox="1"/>
          <p:nvPr/>
        </p:nvSpPr>
        <p:spPr>
          <a:xfrm>
            <a:off x="491100" y="478000"/>
            <a:ext cx="264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Introduction</a:t>
            </a:r>
            <a:endParaRPr b="1" sz="3200">
              <a:solidFill>
                <a:srgbClr val="FBD6E3"/>
              </a:solidFill>
            </a:endParaRPr>
          </a:p>
        </p:txBody>
      </p:sp>
      <p:sp>
        <p:nvSpPr>
          <p:cNvPr id="72" name="Google Shape;72;p15"/>
          <p:cNvSpPr txBox="1"/>
          <p:nvPr/>
        </p:nvSpPr>
        <p:spPr>
          <a:xfrm>
            <a:off x="7060500" y="41270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0" y="2655025"/>
            <a:ext cx="2834100" cy="24884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77" name="Shape 77"/>
        <p:cNvGrpSpPr/>
        <p:nvPr/>
      </p:nvGrpSpPr>
      <p:grpSpPr>
        <a:xfrm>
          <a:off x="0" y="0"/>
          <a:ext cx="0" cy="0"/>
          <a:chOff x="0" y="0"/>
          <a:chExt cx="0" cy="0"/>
        </a:xfrm>
      </p:grpSpPr>
      <p:sp>
        <p:nvSpPr>
          <p:cNvPr id="78" name="Google Shape;78;p16"/>
          <p:cNvSpPr txBox="1"/>
          <p:nvPr>
            <p:ph idx="1" type="body"/>
          </p:nvPr>
        </p:nvSpPr>
        <p:spPr>
          <a:xfrm>
            <a:off x="470125" y="2002475"/>
            <a:ext cx="6590400" cy="255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BD6E3"/>
              </a:buClr>
              <a:buSzPts val="1800"/>
              <a:buChar char="●"/>
            </a:pPr>
            <a:r>
              <a:rPr lang="en">
                <a:solidFill>
                  <a:srgbClr val="FBD6E3"/>
                </a:solidFill>
              </a:rPr>
              <a:t>Women Safety has become a major issue.</a:t>
            </a:r>
            <a:endParaRPr>
              <a:solidFill>
                <a:srgbClr val="FBD6E3"/>
              </a:solidFill>
            </a:endParaRPr>
          </a:p>
          <a:p>
            <a:pPr indent="-342900" lvl="0" marL="457200" rtl="0" algn="l">
              <a:lnSpc>
                <a:spcPct val="150000"/>
              </a:lnSpc>
              <a:spcBef>
                <a:spcPts val="0"/>
              </a:spcBef>
              <a:spcAft>
                <a:spcPts val="0"/>
              </a:spcAft>
              <a:buClr>
                <a:srgbClr val="FBD6E3"/>
              </a:buClr>
              <a:buSzPts val="1800"/>
              <a:buChar char="●"/>
            </a:pPr>
            <a:r>
              <a:rPr lang="en">
                <a:solidFill>
                  <a:srgbClr val="FBD6E3"/>
                </a:solidFill>
              </a:rPr>
              <a:t>To help everyone when they need assistance.</a:t>
            </a:r>
            <a:endParaRPr>
              <a:solidFill>
                <a:srgbClr val="FBD6E3"/>
              </a:solidFill>
            </a:endParaRPr>
          </a:p>
          <a:p>
            <a:pPr indent="-342900" lvl="0" marL="457200" rtl="0" algn="l">
              <a:lnSpc>
                <a:spcPct val="150000"/>
              </a:lnSpc>
              <a:spcBef>
                <a:spcPts val="0"/>
              </a:spcBef>
              <a:spcAft>
                <a:spcPts val="0"/>
              </a:spcAft>
              <a:buClr>
                <a:srgbClr val="FBD6E3"/>
              </a:buClr>
              <a:buSzPts val="1800"/>
              <a:buChar char="●"/>
            </a:pPr>
            <a:r>
              <a:rPr lang="en">
                <a:solidFill>
                  <a:srgbClr val="FBD6E3"/>
                </a:solidFill>
              </a:rPr>
              <a:t>What we can do about it.</a:t>
            </a:r>
            <a:endParaRPr>
              <a:solidFill>
                <a:srgbClr val="FBD6E3"/>
              </a:solidFill>
            </a:endParaRPr>
          </a:p>
        </p:txBody>
      </p:sp>
      <p:sp>
        <p:nvSpPr>
          <p:cNvPr id="79" name="Google Shape;79;p16"/>
          <p:cNvSpPr txBox="1"/>
          <p:nvPr/>
        </p:nvSpPr>
        <p:spPr>
          <a:xfrm>
            <a:off x="512375" y="392825"/>
            <a:ext cx="195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Abstract</a:t>
            </a:r>
            <a:endParaRPr b="1" sz="3200">
              <a:solidFill>
                <a:srgbClr val="FBD6E3"/>
              </a:solidFill>
            </a:endParaRPr>
          </a:p>
        </p:txBody>
      </p:sp>
      <p:sp>
        <p:nvSpPr>
          <p:cNvPr id="80" name="Google Shape;80;p16"/>
          <p:cNvSpPr txBox="1"/>
          <p:nvPr/>
        </p:nvSpPr>
        <p:spPr>
          <a:xfrm>
            <a:off x="7060500" y="17086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6212325" y="2745475"/>
            <a:ext cx="2904275" cy="239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85" name="Shape 85"/>
        <p:cNvGrpSpPr/>
        <p:nvPr/>
      </p:nvGrpSpPr>
      <p:grpSpPr>
        <a:xfrm>
          <a:off x="0" y="0"/>
          <a:ext cx="0" cy="0"/>
          <a:chOff x="0" y="0"/>
          <a:chExt cx="0" cy="0"/>
        </a:xfrm>
      </p:grpSpPr>
      <p:sp>
        <p:nvSpPr>
          <p:cNvPr id="86" name="Google Shape;86;p17"/>
          <p:cNvSpPr txBox="1"/>
          <p:nvPr/>
        </p:nvSpPr>
        <p:spPr>
          <a:xfrm>
            <a:off x="470125" y="434925"/>
            <a:ext cx="224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BD6E3"/>
                </a:solidFill>
              </a:rPr>
              <a:t>Objectives</a:t>
            </a:r>
            <a:endParaRPr b="1" sz="3200">
              <a:solidFill>
                <a:srgbClr val="FBD6E3"/>
              </a:solidFill>
            </a:endParaRPr>
          </a:p>
        </p:txBody>
      </p:sp>
      <p:sp>
        <p:nvSpPr>
          <p:cNvPr id="87" name="Google Shape;87;p17"/>
          <p:cNvSpPr txBox="1"/>
          <p:nvPr/>
        </p:nvSpPr>
        <p:spPr>
          <a:xfrm>
            <a:off x="639125" y="405315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sp>
        <p:nvSpPr>
          <p:cNvPr id="88" name="Google Shape;88;p17"/>
          <p:cNvSpPr txBox="1"/>
          <p:nvPr>
            <p:ph idx="1" type="body"/>
          </p:nvPr>
        </p:nvSpPr>
        <p:spPr>
          <a:xfrm>
            <a:off x="3276200" y="1590100"/>
            <a:ext cx="4699800" cy="2555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FBD6E3"/>
              </a:buClr>
              <a:buSzPts val="1800"/>
              <a:buChar char="●"/>
            </a:pPr>
            <a:r>
              <a:rPr lang="en">
                <a:solidFill>
                  <a:srgbClr val="FBD6E3"/>
                </a:solidFill>
              </a:rPr>
              <a:t>To develop a cross-platform application.</a:t>
            </a:r>
            <a:endParaRPr>
              <a:solidFill>
                <a:srgbClr val="FBD6E3"/>
              </a:solidFill>
            </a:endParaRPr>
          </a:p>
          <a:p>
            <a:pPr indent="-342900" lvl="0" marL="457200" rtl="0" algn="l">
              <a:lnSpc>
                <a:spcPct val="200000"/>
              </a:lnSpc>
              <a:spcBef>
                <a:spcPts val="0"/>
              </a:spcBef>
              <a:spcAft>
                <a:spcPts val="0"/>
              </a:spcAft>
              <a:buClr>
                <a:srgbClr val="FBD6E3"/>
              </a:buClr>
              <a:buSzPts val="1800"/>
              <a:buChar char="●"/>
            </a:pPr>
            <a:r>
              <a:rPr lang="en">
                <a:solidFill>
                  <a:srgbClr val="FBD6E3"/>
                </a:solidFill>
              </a:rPr>
              <a:t>To send a google map url link.</a:t>
            </a:r>
            <a:endParaRPr>
              <a:solidFill>
                <a:srgbClr val="FBD6E3"/>
              </a:solidFill>
            </a:endParaRPr>
          </a:p>
          <a:p>
            <a:pPr indent="-342900" lvl="0" marL="457200" rtl="0" algn="l">
              <a:lnSpc>
                <a:spcPct val="200000"/>
              </a:lnSpc>
              <a:spcBef>
                <a:spcPts val="0"/>
              </a:spcBef>
              <a:spcAft>
                <a:spcPts val="0"/>
              </a:spcAft>
              <a:buClr>
                <a:srgbClr val="FBD6E3"/>
              </a:buClr>
              <a:buSzPts val="1800"/>
              <a:buChar char="●"/>
            </a:pPr>
            <a:r>
              <a:rPr lang="en">
                <a:solidFill>
                  <a:srgbClr val="FBD6E3"/>
                </a:solidFill>
              </a:rPr>
              <a:t>To store data in cloud.</a:t>
            </a:r>
            <a:endParaRPr>
              <a:solidFill>
                <a:srgbClr val="FBD6E3"/>
              </a:solidFill>
            </a:endParaRPr>
          </a:p>
          <a:p>
            <a:pPr indent="-342900" lvl="0" marL="457200" rtl="0" algn="l">
              <a:lnSpc>
                <a:spcPct val="200000"/>
              </a:lnSpc>
              <a:spcBef>
                <a:spcPts val="0"/>
              </a:spcBef>
              <a:spcAft>
                <a:spcPts val="0"/>
              </a:spcAft>
              <a:buClr>
                <a:srgbClr val="FBD6E3"/>
              </a:buClr>
              <a:buSzPts val="1800"/>
              <a:buChar char="●"/>
            </a:pPr>
            <a:r>
              <a:rPr lang="en">
                <a:solidFill>
                  <a:srgbClr val="FBD6E3"/>
                </a:solidFill>
              </a:rPr>
              <a:t>To analyze data for data visualization. </a:t>
            </a:r>
            <a:endParaRPr>
              <a:solidFill>
                <a:srgbClr val="FBD6E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92" name="Shape 92"/>
        <p:cNvGrpSpPr/>
        <p:nvPr/>
      </p:nvGrpSpPr>
      <p:grpSpPr>
        <a:xfrm>
          <a:off x="0" y="0"/>
          <a:ext cx="0" cy="0"/>
          <a:chOff x="0" y="0"/>
          <a:chExt cx="0" cy="0"/>
        </a:xfrm>
      </p:grpSpPr>
      <p:sp>
        <p:nvSpPr>
          <p:cNvPr id="93" name="Google Shape;93;p18"/>
          <p:cNvSpPr txBox="1"/>
          <p:nvPr/>
        </p:nvSpPr>
        <p:spPr>
          <a:xfrm>
            <a:off x="3474525" y="2233200"/>
            <a:ext cx="3812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200">
                <a:solidFill>
                  <a:srgbClr val="FBD6E3"/>
                </a:solidFill>
              </a:rPr>
              <a:t>Literature Reviews</a:t>
            </a:r>
            <a:endParaRPr b="1" sz="3200">
              <a:solidFill>
                <a:srgbClr val="FBD6E3"/>
              </a:solidFill>
            </a:endParaRPr>
          </a:p>
        </p:txBody>
      </p:sp>
      <p:sp>
        <p:nvSpPr>
          <p:cNvPr id="94" name="Google Shape;94;p18"/>
          <p:cNvSpPr txBox="1"/>
          <p:nvPr/>
        </p:nvSpPr>
        <p:spPr>
          <a:xfrm>
            <a:off x="7060500" y="4127075"/>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1113525" y="1472600"/>
            <a:ext cx="2361000" cy="2073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417325" y="249250"/>
            <a:ext cx="8520600" cy="11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FBD6E3"/>
                </a:solidFill>
              </a:rPr>
              <a:t>Raspberry Pi Based Smart Wearable Device for Women Safety using GPS and GSM Technology, (2020).</a:t>
            </a:r>
            <a:endParaRPr b="1" sz="2000">
              <a:solidFill>
                <a:srgbClr val="FBD6E3"/>
              </a:solidFill>
            </a:endParaRPr>
          </a:p>
          <a:p>
            <a:pPr indent="0" lvl="0" marL="0" rtl="0" algn="l">
              <a:spcBef>
                <a:spcPts val="0"/>
              </a:spcBef>
              <a:spcAft>
                <a:spcPts val="0"/>
              </a:spcAft>
              <a:buNone/>
            </a:pPr>
            <a:r>
              <a:rPr lang="en" sz="1800">
                <a:solidFill>
                  <a:srgbClr val="FBD6E3"/>
                </a:solidFill>
              </a:rPr>
              <a:t>b</a:t>
            </a:r>
            <a:r>
              <a:rPr lang="en" sz="1800">
                <a:solidFill>
                  <a:srgbClr val="FBD6E3"/>
                </a:solidFill>
              </a:rPr>
              <a:t>y Dhiraj Sunehra, SMIEEE, V. Sai Sreshta, V. Shashank, B. Uday Kumar Goud.</a:t>
            </a:r>
            <a:endParaRPr sz="1800">
              <a:solidFill>
                <a:srgbClr val="FBD6E3"/>
              </a:solidFill>
            </a:endParaRPr>
          </a:p>
        </p:txBody>
      </p:sp>
      <p:sp>
        <p:nvSpPr>
          <p:cNvPr id="101" name="Google Shape;101;p19"/>
          <p:cNvSpPr txBox="1"/>
          <p:nvPr/>
        </p:nvSpPr>
        <p:spPr>
          <a:xfrm rot="-5400000">
            <a:off x="-605975" y="2423300"/>
            <a:ext cx="2723700" cy="67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200">
                <a:solidFill>
                  <a:srgbClr val="FBD6E3"/>
                </a:solidFill>
              </a:rPr>
              <a:t>Methodology</a:t>
            </a:r>
            <a:endParaRPr b="1" sz="3200">
              <a:solidFill>
                <a:srgbClr val="FBD6E3"/>
              </a:solidFill>
            </a:endParaRPr>
          </a:p>
        </p:txBody>
      </p:sp>
      <p:sp>
        <p:nvSpPr>
          <p:cNvPr id="102" name="Google Shape;102;p19"/>
          <p:cNvSpPr txBox="1"/>
          <p:nvPr/>
        </p:nvSpPr>
        <p:spPr>
          <a:xfrm>
            <a:off x="7060500" y="412370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sp>
        <p:nvSpPr>
          <p:cNvPr id="103" name="Google Shape;103;p19"/>
          <p:cNvSpPr txBox="1"/>
          <p:nvPr/>
        </p:nvSpPr>
        <p:spPr>
          <a:xfrm rot="-5400000">
            <a:off x="3210150" y="2423300"/>
            <a:ext cx="2723700" cy="67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200">
                <a:solidFill>
                  <a:srgbClr val="FBD6E3"/>
                </a:solidFill>
              </a:rPr>
              <a:t>Learnings</a:t>
            </a:r>
            <a:endParaRPr b="1" sz="3200">
              <a:solidFill>
                <a:srgbClr val="FBD6E3"/>
              </a:solidFill>
            </a:endParaRPr>
          </a:p>
        </p:txBody>
      </p:sp>
      <p:sp>
        <p:nvSpPr>
          <p:cNvPr id="104" name="Google Shape;104;p19"/>
          <p:cNvSpPr txBox="1"/>
          <p:nvPr>
            <p:ph idx="1" type="body"/>
          </p:nvPr>
        </p:nvSpPr>
        <p:spPr>
          <a:xfrm>
            <a:off x="1094425" y="1484000"/>
            <a:ext cx="3138900" cy="32538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For safety and security it sends a buzzer alert to people who are close to the user. </a:t>
            </a:r>
            <a:endParaRPr sz="1600">
              <a:solidFill>
                <a:srgbClr val="FBD6E3"/>
              </a:solidFill>
            </a:endParaRPr>
          </a:p>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It locates the user using the GPS transmits via SMS to the emergency contact and police using the GSM. </a:t>
            </a:r>
            <a:endParaRPr sz="1600">
              <a:solidFill>
                <a:srgbClr val="FBD6E3"/>
              </a:solidFill>
            </a:endParaRPr>
          </a:p>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It interfaces with a USBWeb Camera and sends an e-mail.</a:t>
            </a:r>
            <a:endParaRPr sz="1600">
              <a:solidFill>
                <a:srgbClr val="FBD6E3"/>
              </a:solidFill>
            </a:endParaRPr>
          </a:p>
        </p:txBody>
      </p:sp>
      <p:sp>
        <p:nvSpPr>
          <p:cNvPr id="105" name="Google Shape;105;p19"/>
          <p:cNvSpPr txBox="1"/>
          <p:nvPr>
            <p:ph idx="1" type="body"/>
          </p:nvPr>
        </p:nvSpPr>
        <p:spPr>
          <a:xfrm>
            <a:off x="4910550" y="1484000"/>
            <a:ext cx="3138900" cy="26397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Instead of using raspberry pi, we will use arduino nano which is smaller in size.</a:t>
            </a:r>
            <a:endParaRPr sz="1600">
              <a:solidFill>
                <a:srgbClr val="FBD6E3"/>
              </a:solidFill>
            </a:endParaRPr>
          </a:p>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And creating own cross platform application with all the features in it.</a:t>
            </a:r>
            <a:endParaRPr sz="1600">
              <a:solidFill>
                <a:srgbClr val="FBD6E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417325" y="381675"/>
            <a:ext cx="8520600" cy="8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FBD6E3"/>
                </a:solidFill>
              </a:rPr>
              <a:t>WOMEN’S SAFETY SYSTEM BY VOICE RECOGNITION</a:t>
            </a:r>
            <a:r>
              <a:rPr b="1" lang="en" sz="2000">
                <a:solidFill>
                  <a:srgbClr val="FBD6E3"/>
                </a:solidFill>
              </a:rPr>
              <a:t>, (2020).</a:t>
            </a:r>
            <a:endParaRPr b="1" sz="2000">
              <a:solidFill>
                <a:srgbClr val="FBD6E3"/>
              </a:solidFill>
            </a:endParaRPr>
          </a:p>
          <a:p>
            <a:pPr indent="0" lvl="0" marL="0" rtl="0" algn="l">
              <a:spcBef>
                <a:spcPts val="0"/>
              </a:spcBef>
              <a:spcAft>
                <a:spcPts val="0"/>
              </a:spcAft>
              <a:buNone/>
            </a:pPr>
            <a:r>
              <a:rPr lang="en" sz="1800">
                <a:solidFill>
                  <a:srgbClr val="FBD6E3"/>
                </a:solidFill>
              </a:rPr>
              <a:t>by V. Mishra, N. Shivankar, S. Gadpayle, S. Shinde, M. A. Khan, and S. Zunke.</a:t>
            </a:r>
            <a:endParaRPr sz="1800">
              <a:solidFill>
                <a:srgbClr val="FBD6E3"/>
              </a:solidFill>
            </a:endParaRPr>
          </a:p>
        </p:txBody>
      </p:sp>
      <p:sp>
        <p:nvSpPr>
          <p:cNvPr id="111" name="Google Shape;111;p20"/>
          <p:cNvSpPr txBox="1"/>
          <p:nvPr/>
        </p:nvSpPr>
        <p:spPr>
          <a:xfrm rot="-5400000">
            <a:off x="-605975" y="2423300"/>
            <a:ext cx="2723700" cy="67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200">
                <a:solidFill>
                  <a:srgbClr val="FBD6E3"/>
                </a:solidFill>
              </a:rPr>
              <a:t>Methodology</a:t>
            </a:r>
            <a:endParaRPr b="1" sz="3200">
              <a:solidFill>
                <a:srgbClr val="FBD6E3"/>
              </a:solidFill>
            </a:endParaRPr>
          </a:p>
        </p:txBody>
      </p:sp>
      <p:sp>
        <p:nvSpPr>
          <p:cNvPr id="112" name="Google Shape;112;p20"/>
          <p:cNvSpPr txBox="1"/>
          <p:nvPr/>
        </p:nvSpPr>
        <p:spPr>
          <a:xfrm>
            <a:off x="7060500" y="412370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sp>
        <p:nvSpPr>
          <p:cNvPr id="113" name="Google Shape;113;p20"/>
          <p:cNvSpPr txBox="1"/>
          <p:nvPr/>
        </p:nvSpPr>
        <p:spPr>
          <a:xfrm rot="-5400000">
            <a:off x="3210150" y="2423300"/>
            <a:ext cx="2723700" cy="67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200">
                <a:solidFill>
                  <a:srgbClr val="FBD6E3"/>
                </a:solidFill>
              </a:rPr>
              <a:t>Learnings</a:t>
            </a:r>
            <a:endParaRPr b="1" sz="3200">
              <a:solidFill>
                <a:srgbClr val="FBD6E3"/>
              </a:solidFill>
            </a:endParaRPr>
          </a:p>
        </p:txBody>
      </p:sp>
      <p:sp>
        <p:nvSpPr>
          <p:cNvPr id="114" name="Google Shape;114;p20"/>
          <p:cNvSpPr txBox="1"/>
          <p:nvPr>
            <p:ph idx="1" type="body"/>
          </p:nvPr>
        </p:nvSpPr>
        <p:spPr>
          <a:xfrm>
            <a:off x="1094425" y="1273875"/>
            <a:ext cx="3138900" cy="34218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The proposed system uses SQL for the database, voice recorder, and GPS for getting coordinates.</a:t>
            </a:r>
            <a:endParaRPr sz="1600">
              <a:solidFill>
                <a:srgbClr val="FBD6E3"/>
              </a:solidFill>
            </a:endParaRPr>
          </a:p>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The application is activated when the user shakes the phone, uses voice, or presses the button present in it. It sends the latitude and longitude coordinates to the contacts via SMS and records audio for proof.</a:t>
            </a:r>
            <a:endParaRPr sz="1600">
              <a:solidFill>
                <a:srgbClr val="FBD6E3"/>
              </a:solidFill>
            </a:endParaRPr>
          </a:p>
        </p:txBody>
      </p:sp>
      <p:sp>
        <p:nvSpPr>
          <p:cNvPr id="115" name="Google Shape;115;p20"/>
          <p:cNvSpPr txBox="1"/>
          <p:nvPr>
            <p:ph idx="1" type="body"/>
          </p:nvPr>
        </p:nvSpPr>
        <p:spPr>
          <a:xfrm>
            <a:off x="4910675" y="1273875"/>
            <a:ext cx="3138900" cy="32538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Instead of sending gps we could send google map url link.</a:t>
            </a:r>
            <a:endParaRPr sz="1600">
              <a:solidFill>
                <a:srgbClr val="FBD6E3"/>
              </a:solidFill>
            </a:endParaRPr>
          </a:p>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Android security doesn’t allow to continuously listen to voice.</a:t>
            </a:r>
            <a:endParaRPr sz="1600">
              <a:solidFill>
                <a:srgbClr val="FBD6E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417325" y="381675"/>
            <a:ext cx="8520600" cy="8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FBD6E3"/>
                </a:solidFill>
              </a:rPr>
              <a:t>Safety Solution for Women Using Smart Band and CWS App</a:t>
            </a:r>
            <a:r>
              <a:rPr b="1" lang="en" sz="2000">
                <a:solidFill>
                  <a:srgbClr val="FBD6E3"/>
                </a:solidFill>
              </a:rPr>
              <a:t>, (2020).</a:t>
            </a:r>
            <a:endParaRPr b="1" sz="2000">
              <a:solidFill>
                <a:srgbClr val="FBD6E3"/>
              </a:solidFill>
            </a:endParaRPr>
          </a:p>
          <a:p>
            <a:pPr indent="0" lvl="0" marL="0" rtl="0" algn="l">
              <a:spcBef>
                <a:spcPts val="0"/>
              </a:spcBef>
              <a:spcAft>
                <a:spcPts val="0"/>
              </a:spcAft>
              <a:buNone/>
            </a:pPr>
            <a:r>
              <a:rPr lang="en" sz="2000">
                <a:solidFill>
                  <a:srgbClr val="FBD6E3"/>
                </a:solidFill>
              </a:rPr>
              <a:t>by A. Z. M. Tahmidul Kabir, Al Mamun Mizan, Tasnuva Tasneem.</a:t>
            </a:r>
            <a:endParaRPr sz="2000">
              <a:solidFill>
                <a:srgbClr val="FBD6E3"/>
              </a:solidFill>
            </a:endParaRPr>
          </a:p>
        </p:txBody>
      </p:sp>
      <p:sp>
        <p:nvSpPr>
          <p:cNvPr id="121" name="Google Shape;121;p21"/>
          <p:cNvSpPr txBox="1"/>
          <p:nvPr/>
        </p:nvSpPr>
        <p:spPr>
          <a:xfrm rot="-5400000">
            <a:off x="-605975" y="2423300"/>
            <a:ext cx="2723700" cy="67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200">
                <a:solidFill>
                  <a:srgbClr val="FBD6E3"/>
                </a:solidFill>
              </a:rPr>
              <a:t>Methodology</a:t>
            </a:r>
            <a:endParaRPr b="1" sz="3200">
              <a:solidFill>
                <a:srgbClr val="FBD6E3"/>
              </a:solidFill>
            </a:endParaRPr>
          </a:p>
        </p:txBody>
      </p:sp>
      <p:sp>
        <p:nvSpPr>
          <p:cNvPr id="122" name="Google Shape;122;p21"/>
          <p:cNvSpPr txBox="1"/>
          <p:nvPr/>
        </p:nvSpPr>
        <p:spPr>
          <a:xfrm>
            <a:off x="7060500" y="4123700"/>
            <a:ext cx="1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BD6E3"/>
                </a:solidFill>
                <a:latin typeface="Times New Roman"/>
                <a:ea typeface="Times New Roman"/>
                <a:cs typeface="Times New Roman"/>
                <a:sym typeface="Times New Roman"/>
              </a:rPr>
              <a:t>ICSMDI 2022</a:t>
            </a:r>
            <a:endParaRPr sz="1600">
              <a:solidFill>
                <a:srgbClr val="FBD6E3"/>
              </a:solidFill>
              <a:latin typeface="Times New Roman"/>
              <a:ea typeface="Times New Roman"/>
              <a:cs typeface="Times New Roman"/>
              <a:sym typeface="Times New Roman"/>
            </a:endParaRPr>
          </a:p>
        </p:txBody>
      </p:sp>
      <p:sp>
        <p:nvSpPr>
          <p:cNvPr id="123" name="Google Shape;123;p21"/>
          <p:cNvSpPr txBox="1"/>
          <p:nvPr/>
        </p:nvSpPr>
        <p:spPr>
          <a:xfrm rot="-5400000">
            <a:off x="3210150" y="2423300"/>
            <a:ext cx="2723700" cy="67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200">
                <a:solidFill>
                  <a:srgbClr val="FBD6E3"/>
                </a:solidFill>
              </a:rPr>
              <a:t>Learnings</a:t>
            </a:r>
            <a:endParaRPr b="1" sz="3200">
              <a:solidFill>
                <a:srgbClr val="FBD6E3"/>
              </a:solidFill>
            </a:endParaRPr>
          </a:p>
        </p:txBody>
      </p:sp>
      <p:sp>
        <p:nvSpPr>
          <p:cNvPr id="124" name="Google Shape;124;p21"/>
          <p:cNvSpPr txBox="1"/>
          <p:nvPr>
            <p:ph idx="1" type="body"/>
          </p:nvPr>
        </p:nvSpPr>
        <p:spPr>
          <a:xfrm>
            <a:off x="1094425" y="1273875"/>
            <a:ext cx="3138900" cy="3253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FBD6E3"/>
              </a:buClr>
              <a:buSzPts val="1600"/>
              <a:buChar char="●"/>
            </a:pPr>
            <a:r>
              <a:rPr lang="en" sz="1600">
                <a:solidFill>
                  <a:srgbClr val="FBD6E3"/>
                </a:solidFill>
              </a:rPr>
              <a:t>The proposed methodology is an Android app and an Internet of Things (IoT) device to make women’s movement safer. </a:t>
            </a:r>
            <a:endParaRPr sz="1600">
              <a:solidFill>
                <a:srgbClr val="FBD6E3"/>
              </a:solidFill>
            </a:endParaRPr>
          </a:p>
          <a:p>
            <a:pPr indent="-330200" lvl="0" marL="457200" rtl="0" algn="just">
              <a:spcBef>
                <a:spcPts val="0"/>
              </a:spcBef>
              <a:spcAft>
                <a:spcPts val="0"/>
              </a:spcAft>
              <a:buClr>
                <a:srgbClr val="FBD6E3"/>
              </a:buClr>
              <a:buSzPts val="1600"/>
              <a:buChar char="●"/>
            </a:pPr>
            <a:r>
              <a:rPr lang="en" sz="1600">
                <a:solidFill>
                  <a:srgbClr val="FBD6E3"/>
                </a:solidFill>
              </a:rPr>
              <a:t>The app also provides the user with the location of the nearest safe zone. The app can transmit a notification to the nearest police station and volunteer support.</a:t>
            </a:r>
            <a:endParaRPr sz="1600">
              <a:solidFill>
                <a:srgbClr val="FBD6E3"/>
              </a:solidFill>
            </a:endParaRPr>
          </a:p>
        </p:txBody>
      </p:sp>
      <p:sp>
        <p:nvSpPr>
          <p:cNvPr id="125" name="Google Shape;125;p21"/>
          <p:cNvSpPr txBox="1"/>
          <p:nvPr>
            <p:ph idx="1" type="body"/>
          </p:nvPr>
        </p:nvSpPr>
        <p:spPr>
          <a:xfrm>
            <a:off x="4910675" y="1273875"/>
            <a:ext cx="3138900" cy="32538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To show directions for nearby safe locations like Hospitals, Police Stations or Crowded areas.</a:t>
            </a:r>
            <a:endParaRPr sz="1600">
              <a:solidFill>
                <a:srgbClr val="FBD6E3"/>
              </a:solidFill>
            </a:endParaRPr>
          </a:p>
          <a:p>
            <a:pPr indent="-330200" lvl="0" marL="457200" rtl="0" algn="just">
              <a:lnSpc>
                <a:spcPct val="115000"/>
              </a:lnSpc>
              <a:spcBef>
                <a:spcPts val="0"/>
              </a:spcBef>
              <a:spcAft>
                <a:spcPts val="0"/>
              </a:spcAft>
              <a:buClr>
                <a:srgbClr val="FBD6E3"/>
              </a:buClr>
              <a:buSzPts val="1600"/>
              <a:buChar char="●"/>
            </a:pPr>
            <a:r>
              <a:rPr lang="en" sz="1600">
                <a:solidFill>
                  <a:srgbClr val="FBD6E3"/>
                </a:solidFill>
              </a:rPr>
              <a:t>To store location data in cloud for data analysis.</a:t>
            </a:r>
            <a:endParaRPr sz="1600">
              <a:solidFill>
                <a:srgbClr val="FBD6E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