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0"/>
  </p:notesMasterIdLst>
  <p:sldIdLst>
    <p:sldId id="256" r:id="rId4"/>
    <p:sldId id="257" r:id="rId5"/>
    <p:sldId id="258" r:id="rId6"/>
    <p:sldId id="259" r:id="rId7"/>
    <p:sldId id="260" r:id="rId8"/>
    <p:sldId id="261" r:id="rId9"/>
    <p:sldId id="290" r:id="rId10"/>
    <p:sldId id="263" r:id="rId11"/>
    <p:sldId id="264" r:id="rId12"/>
    <p:sldId id="279" r:id="rId13"/>
    <p:sldId id="265" r:id="rId14"/>
    <p:sldId id="266" r:id="rId15"/>
    <p:sldId id="267" r:id="rId16"/>
    <p:sldId id="268" r:id="rId17"/>
    <p:sldId id="269" r:id="rId18"/>
    <p:sldId id="292" r:id="rId19"/>
    <p:sldId id="272" r:id="rId20"/>
    <p:sldId id="287" r:id="rId21"/>
    <p:sldId id="286" r:id="rId22"/>
    <p:sldId id="285" r:id="rId23"/>
    <p:sldId id="284" r:id="rId24"/>
    <p:sldId id="294" r:id="rId25"/>
    <p:sldId id="296" r:id="rId26"/>
    <p:sldId id="297" r:id="rId27"/>
    <p:sldId id="273" r:id="rId28"/>
    <p:sldId id="283" r:id="rId29"/>
    <p:sldId id="295" r:id="rId30"/>
    <p:sldId id="274" r:id="rId31"/>
    <p:sldId id="282" r:id="rId32"/>
    <p:sldId id="288" r:id="rId33"/>
    <p:sldId id="289" r:id="rId34"/>
    <p:sldId id="275" r:id="rId35"/>
    <p:sldId id="281" r:id="rId36"/>
    <p:sldId id="276" r:id="rId37"/>
    <p:sldId id="277" r:id="rId38"/>
    <p:sldId id="278" r:id="rId39"/>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94660"/>
  </p:normalViewPr>
  <p:slideViewPr>
    <p:cSldViewPr snapToGrid="0">
      <p:cViewPr varScale="1">
        <p:scale>
          <a:sx n="89" d="100"/>
          <a:sy n="89" d="100"/>
        </p:scale>
        <p:origin x="8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2A5147F6-A135-48CB-86C9-18676E21FB2A}" type="datetimeFigureOut">
              <a:rPr lang="en-US" smtClean="0"/>
              <a:t>4/21/2022</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4D33265-2A1D-4F11-95FC-C12BD75FF93B}" type="slidenum">
              <a:rPr lang="en-US" smtClean="0"/>
              <a:t>‹#›</a:t>
            </a:fld>
            <a:endParaRPr lang="en-US"/>
          </a:p>
        </p:txBody>
      </p:sp>
    </p:spTree>
    <p:extLst>
      <p:ext uri="{BB962C8B-B14F-4D97-AF65-F5344CB8AC3E}">
        <p14:creationId xmlns:p14="http://schemas.microsoft.com/office/powerpoint/2010/main" val="358647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2560" cy="17103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880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 name="CustomShape 1"/>
          <p:cNvSpPr/>
          <p:nvPr/>
        </p:nvSpPr>
        <p:spPr>
          <a:xfrm>
            <a:off x="0" y="0"/>
            <a:ext cx="9142560" cy="17103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CustomShape 2"/>
          <p:cNvSpPr/>
          <p:nvPr/>
        </p:nvSpPr>
        <p:spPr>
          <a:xfrm>
            <a:off x="641880" y="3597480"/>
            <a:ext cx="38880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0" name="CustomShape 1"/>
          <p:cNvSpPr/>
          <p:nvPr/>
        </p:nvSpPr>
        <p:spPr>
          <a:xfrm>
            <a:off x="0" y="5045760"/>
            <a:ext cx="9142560" cy="964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81" name="PlaceHolder 2"/>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Google Shape;59;p13"/>
          <p:cNvPicPr/>
          <p:nvPr/>
        </p:nvPicPr>
        <p:blipFill>
          <a:blip r:embed="rId2"/>
          <a:stretch/>
        </p:blipFill>
        <p:spPr>
          <a:xfrm>
            <a:off x="3071880" y="170640"/>
            <a:ext cx="2998440" cy="1992600"/>
          </a:xfrm>
          <a:prstGeom prst="rect">
            <a:avLst/>
          </a:prstGeom>
          <a:ln>
            <a:noFill/>
          </a:ln>
        </p:spPr>
      </p:pic>
      <p:sp>
        <p:nvSpPr>
          <p:cNvPr id="120" name="CustomShape 1"/>
          <p:cNvSpPr/>
          <p:nvPr/>
        </p:nvSpPr>
        <p:spPr>
          <a:xfrm>
            <a:off x="512640" y="2230200"/>
            <a:ext cx="8117280" cy="2346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769457-18EA-4BEE-B040-08F40E888867}"/>
              </a:ext>
            </a:extLst>
          </p:cNvPr>
          <p:cNvSpPr>
            <a:spLocks noGrp="1"/>
          </p:cNvSpPr>
          <p:nvPr>
            <p:ph type="subTitle"/>
          </p:nvPr>
        </p:nvSpPr>
        <p:spPr>
          <a:xfrm>
            <a:off x="457380" y="1472421"/>
            <a:ext cx="8229240" cy="2982960"/>
          </a:xfrm>
        </p:spPr>
        <p:txBody>
          <a:bodyPr/>
          <a:lstStyle/>
          <a:p>
            <a:pPr eaLnBrk="1" hangingPunct="1">
              <a:spcAft>
                <a:spcPts val="1413"/>
              </a:spcAft>
              <a:buClrTx/>
              <a:buFontTx/>
              <a:buNone/>
            </a:pPr>
            <a:r>
              <a:rPr lang="en-IN" altLang="en-US" sz="1800" dirty="0">
                <a:solidFill>
                  <a:srgbClr val="000000"/>
                </a:solidFill>
                <a:latin typeface="Times New Roman" panose="02020603050405020304" pitchFamily="18" charset="0"/>
                <a:cs typeface="Times New Roman" panose="02020603050405020304" pitchFamily="18" charset="0"/>
              </a:rPr>
              <a:t>Software Requirements:</a:t>
            </a:r>
          </a:p>
          <a:p>
            <a:pPr marL="104775" eaLnBrk="1" hangingPunct="1">
              <a:spcAft>
                <a:spcPts val="1413"/>
              </a:spcAft>
              <a:buFont typeface="Arial" panose="020B0604020202020204" pitchFamily="34" charset="0"/>
              <a:buChar char="•"/>
            </a:pPr>
            <a:r>
              <a:rPr lang="en-IN" altLang="en-US" sz="1800" dirty="0">
                <a:solidFill>
                  <a:srgbClr val="000000"/>
                </a:solidFill>
                <a:latin typeface="Times New Roman" panose="02020603050405020304" pitchFamily="18" charset="0"/>
                <a:cs typeface="Times New Roman" panose="02020603050405020304" pitchFamily="18" charset="0"/>
              </a:rPr>
              <a:t>Google </a:t>
            </a:r>
            <a:r>
              <a:rPr lang="en-IN" altLang="en-US" sz="1800" dirty="0" err="1">
                <a:solidFill>
                  <a:srgbClr val="000000"/>
                </a:solidFill>
                <a:latin typeface="Times New Roman" panose="02020603050405020304" pitchFamily="18" charset="0"/>
                <a:cs typeface="Times New Roman" panose="02020603050405020304" pitchFamily="18" charset="0"/>
              </a:rPr>
              <a:t>Colab</a:t>
            </a:r>
            <a:endParaRPr lang="en-IN" altLang="en-US" sz="1800" dirty="0">
              <a:solidFill>
                <a:srgbClr val="000000"/>
              </a:solidFill>
              <a:latin typeface="Times New Roman" panose="02020603050405020304" pitchFamily="18" charset="0"/>
              <a:cs typeface="Times New Roman" panose="02020603050405020304" pitchFamily="18" charset="0"/>
            </a:endParaRPr>
          </a:p>
          <a:p>
            <a:pPr marL="104775" eaLnBrk="1" hangingPunct="1">
              <a:spcAft>
                <a:spcPts val="1413"/>
              </a:spcAft>
              <a:buFont typeface="Arial" panose="020B0604020202020204" pitchFamily="34" charset="0"/>
              <a:buChar char="•"/>
            </a:pPr>
            <a:r>
              <a:rPr lang="en-IN" altLang="en-US" sz="1800" dirty="0" err="1">
                <a:solidFill>
                  <a:srgbClr val="000000"/>
                </a:solidFill>
                <a:latin typeface="Times New Roman" panose="02020603050405020304" pitchFamily="18" charset="0"/>
                <a:cs typeface="Times New Roman" panose="02020603050405020304" pitchFamily="18" charset="0"/>
              </a:rPr>
              <a:t>Tensorflow</a:t>
            </a:r>
            <a:r>
              <a:rPr lang="en-IN" altLang="en-US" sz="1800" dirty="0">
                <a:solidFill>
                  <a:srgbClr val="000000"/>
                </a:solidFill>
                <a:latin typeface="Times New Roman" panose="02020603050405020304" pitchFamily="18" charset="0"/>
                <a:cs typeface="Times New Roman" panose="02020603050405020304" pitchFamily="18" charset="0"/>
              </a:rPr>
              <a:t>, </a:t>
            </a:r>
            <a:r>
              <a:rPr lang="en-IN" altLang="en-US" sz="1800" dirty="0" err="1">
                <a:solidFill>
                  <a:srgbClr val="000000"/>
                </a:solidFill>
                <a:latin typeface="Times New Roman" panose="02020603050405020304" pitchFamily="18" charset="0"/>
                <a:cs typeface="Times New Roman" panose="02020603050405020304" pitchFamily="18" charset="0"/>
              </a:rPr>
              <a:t>Keras</a:t>
            </a:r>
            <a:r>
              <a:rPr lang="en-IN" altLang="en-US" sz="1800" dirty="0">
                <a:solidFill>
                  <a:srgbClr val="000000"/>
                </a:solidFill>
                <a:latin typeface="Times New Roman" panose="02020603050405020304" pitchFamily="18" charset="0"/>
                <a:cs typeface="Times New Roman" panose="02020603050405020304" pitchFamily="18" charset="0"/>
              </a:rPr>
              <a:t>, Pandas, </a:t>
            </a:r>
            <a:r>
              <a:rPr lang="en-IN" altLang="en-US" sz="1800" dirty="0" err="1">
                <a:solidFill>
                  <a:srgbClr val="000000"/>
                </a:solidFill>
                <a:latin typeface="Times New Roman" panose="02020603050405020304" pitchFamily="18" charset="0"/>
                <a:cs typeface="Times New Roman" panose="02020603050405020304" pitchFamily="18" charset="0"/>
              </a:rPr>
              <a:t>Numpy</a:t>
            </a:r>
            <a:r>
              <a:rPr lang="en-IN" altLang="en-US" sz="1800" dirty="0">
                <a:solidFill>
                  <a:srgbClr val="000000"/>
                </a:solidFill>
                <a:latin typeface="Times New Roman" panose="02020603050405020304" pitchFamily="18" charset="0"/>
                <a:cs typeface="Times New Roman" panose="02020603050405020304" pitchFamily="18" charset="0"/>
              </a:rPr>
              <a:t>, Matplotlib.</a:t>
            </a:r>
          </a:p>
          <a:p>
            <a:pPr marL="104775" eaLnBrk="1" hangingPunct="1">
              <a:spcAft>
                <a:spcPts val="1413"/>
              </a:spcAft>
              <a:buFont typeface="Arial" panose="020B0604020202020204" pitchFamily="34" charset="0"/>
              <a:buChar char="•"/>
            </a:pPr>
            <a:r>
              <a:rPr lang="en-IN" altLang="en-US" sz="1800" dirty="0">
                <a:solidFill>
                  <a:srgbClr val="000000"/>
                </a:solidFill>
                <a:latin typeface="Times New Roman" panose="02020603050405020304" pitchFamily="18" charset="0"/>
                <a:cs typeface="Times New Roman" panose="02020603050405020304" pitchFamily="18" charset="0"/>
              </a:rPr>
              <a:t>Tableau</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716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1.7 Benefits for environment &amp; Society</a:t>
            </a:r>
            <a:endParaRPr lang="en-IN" sz="3000" b="0" strike="noStrike" spc="-1">
              <a:latin typeface="Arial"/>
            </a:endParaRPr>
          </a:p>
        </p:txBody>
      </p:sp>
      <p:sp>
        <p:nvSpPr>
          <p:cNvPr id="138"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41640" algn="just">
              <a:lnSpc>
                <a:spcPct val="115000"/>
              </a:lnSpc>
              <a:buClr>
                <a:srgbClr val="000000"/>
              </a:buClr>
              <a:buFont typeface="Old Standard TT"/>
              <a:buChar char="●"/>
            </a:pPr>
            <a:r>
              <a:rPr lang="en-US" b="0" i="0" dirty="0">
                <a:effectLst/>
                <a:latin typeface="Times New Roman" panose="02020603050405020304" pitchFamily="18" charset="0"/>
                <a:cs typeface="Times New Roman" panose="02020603050405020304" pitchFamily="18" charset="0"/>
              </a:rPr>
              <a:t>Processing of fruits and vegetables alone generates a significant waste, which amounts to 25–30% of the total product. We need a system which helps us to reduce wastage so that we could increase the yield</a:t>
            </a:r>
            <a:r>
              <a:rPr lang="en-IN" sz="1800" b="0" strike="noStrike" spc="-1" dirty="0">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341640" algn="just">
              <a:lnSpc>
                <a:spcPct val="115000"/>
              </a:lnSpc>
              <a:buClr>
                <a:srgbClr val="000000"/>
              </a:buClr>
              <a:buFont typeface="Old Standard TT"/>
              <a:buChar char="●"/>
            </a:pPr>
            <a:r>
              <a:rPr lang="en-US" b="0" i="0" dirty="0">
                <a:solidFill>
                  <a:srgbClr val="000000"/>
                </a:solidFill>
                <a:effectLst/>
                <a:latin typeface="Times New Roman" panose="02020603050405020304" pitchFamily="18" charset="0"/>
                <a:cs typeface="Times New Roman" panose="02020603050405020304" pitchFamily="18" charset="0"/>
              </a:rPr>
              <a:t>We need a system which is technology driven rather than human driven to increase accuracy and efficiency whereas reduce human </a:t>
            </a:r>
            <a:r>
              <a:rPr lang="en-US" b="0" i="0" dirty="0" err="1">
                <a:solidFill>
                  <a:srgbClr val="000000"/>
                </a:solidFill>
                <a:effectLst/>
                <a:latin typeface="Times New Roman" panose="02020603050405020304" pitchFamily="18" charset="0"/>
                <a:cs typeface="Times New Roman" panose="02020603050405020304" pitchFamily="18" charset="0"/>
              </a:rPr>
              <a:t>labour</a:t>
            </a:r>
            <a:r>
              <a:rPr lang="en-US" b="0" i="0" dirty="0">
                <a:solidFill>
                  <a:srgbClr val="000000"/>
                </a:solidFill>
                <a:effectLst/>
                <a:latin typeface="Times New Roman" panose="02020603050405020304" pitchFamily="18" charset="0"/>
                <a:cs typeface="Times New Roman" panose="02020603050405020304" pitchFamily="18" charset="0"/>
              </a:rPr>
              <a:t>.</a:t>
            </a:r>
          </a:p>
          <a:p>
            <a:pPr marL="11556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160">
              <a:lnSpc>
                <a:spcPct val="115000"/>
              </a:lnSpc>
              <a:tabLst>
                <a:tab pos="0" algn="l"/>
              </a:tabLst>
            </a:pPr>
            <a:endParaRPr lang="en-IN"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512640" y="1893240"/>
            <a:ext cx="4166640" cy="152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4200" b="1" strike="noStrike" spc="-1" dirty="0">
                <a:solidFill>
                  <a:srgbClr val="FFFBF0"/>
                </a:solidFill>
                <a:latin typeface="Times New Roman"/>
                <a:ea typeface="Times New Roman"/>
              </a:rPr>
              <a:t>2. Project Design</a:t>
            </a:r>
            <a:endParaRPr lang="en-IN" sz="4200" b="0" strike="noStrike" spc="-1" dirty="0">
              <a:latin typeface="Arial"/>
            </a:endParaRPr>
          </a:p>
        </p:txBody>
      </p:sp>
      <p:sp>
        <p:nvSpPr>
          <p:cNvPr id="140" name="CustomShape 2"/>
          <p:cNvSpPr/>
          <p:nvPr/>
        </p:nvSpPr>
        <p:spPr>
          <a:xfrm>
            <a:off x="512640" y="3840480"/>
            <a:ext cx="8117280" cy="786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42"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11556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160">
              <a:lnSpc>
                <a:spcPct val="115000"/>
              </a:lnSpc>
              <a:tabLst>
                <a:tab pos="0" algn="l"/>
              </a:tabLst>
            </a:pPr>
            <a:endParaRPr lang="en-IN" sz="1800" b="0" strike="noStrike" spc="-1" dirty="0">
              <a:latin typeface="Arial"/>
            </a:endParaRPr>
          </a:p>
        </p:txBody>
      </p:sp>
      <p:sp>
        <p:nvSpPr>
          <p:cNvPr id="2" name="TextBox 1">
            <a:extLst>
              <a:ext uri="{FF2B5EF4-FFF2-40B4-BE49-F238E27FC236}">
                <a16:creationId xmlns:a16="http://schemas.microsoft.com/office/drawing/2014/main" id="{9C7E5FEC-B944-4655-87E8-A7E0E20ED3FC}"/>
              </a:ext>
            </a:extLst>
          </p:cNvPr>
          <p:cNvSpPr txBox="1"/>
          <p:nvPr/>
        </p:nvSpPr>
        <p:spPr>
          <a:xfrm>
            <a:off x="718912" y="4115840"/>
            <a:ext cx="725618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1: System Architecture</a:t>
            </a:r>
          </a:p>
        </p:txBody>
      </p:sp>
      <p:pic>
        <p:nvPicPr>
          <p:cNvPr id="4" name="Picture 3">
            <a:extLst>
              <a:ext uri="{FF2B5EF4-FFF2-40B4-BE49-F238E27FC236}">
                <a16:creationId xmlns:a16="http://schemas.microsoft.com/office/drawing/2014/main" id="{FAD4819F-B02A-43B9-A5D3-927A3888B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537" y="1274652"/>
            <a:ext cx="4604937" cy="25941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2.2 Design(Flow Of Modules)</a:t>
            </a:r>
            <a:endParaRPr lang="en-IN" sz="3000" b="0" strike="noStrike" spc="-1">
              <a:latin typeface="Arial"/>
            </a:endParaRPr>
          </a:p>
        </p:txBody>
      </p:sp>
      <p:sp>
        <p:nvSpPr>
          <p:cNvPr id="144" name="CustomShape 2"/>
          <p:cNvSpPr/>
          <p:nvPr/>
        </p:nvSpPr>
        <p:spPr>
          <a:xfrm>
            <a:off x="311760" y="105660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just"/>
            <a:endParaRPr lang="en-IN" sz="1800" b="0" strike="noStrike" spc="-1" dirty="0">
              <a:latin typeface="Arial"/>
            </a:endParaRPr>
          </a:p>
        </p:txBody>
      </p:sp>
      <p:pic>
        <p:nvPicPr>
          <p:cNvPr id="4" name="Picture 3">
            <a:extLst>
              <a:ext uri="{FF2B5EF4-FFF2-40B4-BE49-F238E27FC236}">
                <a16:creationId xmlns:a16="http://schemas.microsoft.com/office/drawing/2014/main" id="{F5C59346-A4CA-4EC8-8565-2F9A14CA7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198" y="1099738"/>
            <a:ext cx="2816979" cy="3395880"/>
          </a:xfrm>
          <a:prstGeom prst="rect">
            <a:avLst/>
          </a:prstGeom>
        </p:spPr>
      </p:pic>
      <p:sp>
        <p:nvSpPr>
          <p:cNvPr id="2" name="TextBox 1">
            <a:extLst>
              <a:ext uri="{FF2B5EF4-FFF2-40B4-BE49-F238E27FC236}">
                <a16:creationId xmlns:a16="http://schemas.microsoft.com/office/drawing/2014/main" id="{DC5FF3B2-FD4C-407B-9456-1E2DFB8603FB}"/>
              </a:ext>
            </a:extLst>
          </p:cNvPr>
          <p:cNvSpPr txBox="1"/>
          <p:nvPr/>
        </p:nvSpPr>
        <p:spPr>
          <a:xfrm>
            <a:off x="2345166" y="4537570"/>
            <a:ext cx="422775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2: Flow of Modules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2.3 Description Of Use Case</a:t>
            </a:r>
            <a:endParaRPr lang="en-IN" sz="3000" b="0" strike="noStrike" spc="-1">
              <a:latin typeface="Arial"/>
            </a:endParaRPr>
          </a:p>
        </p:txBody>
      </p:sp>
      <p:sp>
        <p:nvSpPr>
          <p:cNvPr id="146"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91D884B9-CBC7-4F89-B52A-A327FCF43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020" y="1171440"/>
            <a:ext cx="5424804" cy="2783880"/>
          </a:xfrm>
          <a:prstGeom prst="rect">
            <a:avLst/>
          </a:prstGeom>
        </p:spPr>
      </p:pic>
      <p:sp>
        <p:nvSpPr>
          <p:cNvPr id="4" name="TextBox 3">
            <a:extLst>
              <a:ext uri="{FF2B5EF4-FFF2-40B4-BE49-F238E27FC236}">
                <a16:creationId xmlns:a16="http://schemas.microsoft.com/office/drawing/2014/main" id="{A0EDB810-4D46-4016-8D45-FA43843A1317}"/>
              </a:ext>
            </a:extLst>
          </p:cNvPr>
          <p:cNvSpPr txBox="1"/>
          <p:nvPr/>
        </p:nvSpPr>
        <p:spPr>
          <a:xfrm>
            <a:off x="1661020" y="4055633"/>
            <a:ext cx="542480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3: Use Case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BDD873-053C-4BAE-A1B6-1347B90AD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884" y="1256129"/>
            <a:ext cx="7358231" cy="2821024"/>
          </a:xfrm>
          <a:prstGeom prst="rect">
            <a:avLst/>
          </a:prstGeom>
        </p:spPr>
      </p:pic>
      <p:sp>
        <p:nvSpPr>
          <p:cNvPr id="4" name="TextBox 3">
            <a:extLst>
              <a:ext uri="{FF2B5EF4-FFF2-40B4-BE49-F238E27FC236}">
                <a16:creationId xmlns:a16="http://schemas.microsoft.com/office/drawing/2014/main" id="{FA0E6442-93B3-47D0-A9F7-18C8D68135E4}"/>
              </a:ext>
            </a:extLst>
          </p:cNvPr>
          <p:cNvSpPr txBox="1"/>
          <p:nvPr/>
        </p:nvSpPr>
        <p:spPr>
          <a:xfrm>
            <a:off x="978945" y="4163214"/>
            <a:ext cx="745504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5: Sequence Diagram</a:t>
            </a:r>
          </a:p>
        </p:txBody>
      </p:sp>
      <p:sp>
        <p:nvSpPr>
          <p:cNvPr id="6" name="TextBox 5">
            <a:extLst>
              <a:ext uri="{FF2B5EF4-FFF2-40B4-BE49-F238E27FC236}">
                <a16:creationId xmlns:a16="http://schemas.microsoft.com/office/drawing/2014/main" id="{6DE68002-1857-4519-8CDC-4884D90846E9}"/>
              </a:ext>
            </a:extLst>
          </p:cNvPr>
          <p:cNvSpPr txBox="1"/>
          <p:nvPr/>
        </p:nvSpPr>
        <p:spPr>
          <a:xfrm>
            <a:off x="726141" y="426288"/>
            <a:ext cx="4572000" cy="553998"/>
          </a:xfrm>
          <a:prstGeom prst="rect">
            <a:avLst/>
          </a:prstGeom>
          <a:noFill/>
        </p:spPr>
        <p:txBody>
          <a:bodyPr wrap="square">
            <a:spAutoFit/>
          </a:bodyPr>
          <a:lstStyle/>
          <a:p>
            <a:pPr>
              <a:lnSpc>
                <a:spcPct val="100000"/>
              </a:lnSpc>
            </a:pPr>
            <a:r>
              <a:rPr lang="en-IN" sz="3000" b="1" strike="noStrike" spc="-1" dirty="0">
                <a:solidFill>
                  <a:srgbClr val="000000"/>
                </a:solidFill>
                <a:latin typeface="Times New Roman"/>
                <a:ea typeface="Times New Roman"/>
              </a:rPr>
              <a:t>2.4 Sequence </a:t>
            </a:r>
            <a:r>
              <a:rPr lang="en-IN" sz="3000" b="1" spc="-1" dirty="0">
                <a:solidFill>
                  <a:srgbClr val="000000"/>
                </a:solidFill>
                <a:latin typeface="Times New Roman"/>
                <a:ea typeface="Times New Roman"/>
              </a:rPr>
              <a:t>D</a:t>
            </a:r>
            <a:r>
              <a:rPr lang="en-IN" sz="3000" b="1" strike="noStrike" spc="-1" dirty="0">
                <a:solidFill>
                  <a:srgbClr val="000000"/>
                </a:solidFill>
                <a:latin typeface="Times New Roman"/>
                <a:ea typeface="Times New Roman"/>
              </a:rPr>
              <a:t>iagram</a:t>
            </a:r>
            <a:endParaRPr lang="en-IN" sz="3000" b="0" strike="noStrike" spc="-1" dirty="0">
              <a:latin typeface="Arial"/>
            </a:endParaRPr>
          </a:p>
        </p:txBody>
      </p:sp>
    </p:spTree>
    <p:extLst>
      <p:ext uri="{BB962C8B-B14F-4D97-AF65-F5344CB8AC3E}">
        <p14:creationId xmlns:p14="http://schemas.microsoft.com/office/powerpoint/2010/main" val="371378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69360" y="2762640"/>
            <a:ext cx="5533920" cy="620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oAutofit/>
          </a:bodyPr>
          <a:lstStyle/>
          <a:p>
            <a:pPr>
              <a:lnSpc>
                <a:spcPct val="100000"/>
              </a:lnSpc>
            </a:pPr>
            <a:r>
              <a:rPr lang="en-IN" sz="4200" b="1" strike="noStrike" spc="-1" dirty="0">
                <a:solidFill>
                  <a:srgbClr val="FFFBF0"/>
                </a:solidFill>
                <a:latin typeface="Times New Roman" panose="02020603050405020304" pitchFamily="18" charset="0"/>
                <a:ea typeface="DejaVu Sans"/>
                <a:cs typeface="Times New Roman" panose="02020603050405020304" pitchFamily="18" charset="0"/>
              </a:rPr>
              <a:t>3. Implementation</a:t>
            </a:r>
            <a:endParaRPr lang="en-IN" sz="4200" b="0" strike="noStrike" spc="-1" dirty="0">
              <a:latin typeface="Times New Roman" panose="02020603050405020304" pitchFamily="18" charset="0"/>
              <a:cs typeface="Times New Roman" panose="02020603050405020304" pitchFamily="18" charset="0"/>
            </a:endParaRPr>
          </a:p>
        </p:txBody>
      </p:sp>
      <p:sp>
        <p:nvSpPr>
          <p:cNvPr id="152" name="CustomShape 2"/>
          <p:cNvSpPr/>
          <p:nvPr/>
        </p:nvSpPr>
        <p:spPr>
          <a:xfrm>
            <a:off x="512640" y="3840480"/>
            <a:ext cx="8117280" cy="786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C1C55-1453-43AC-960B-4D87108FF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872993"/>
            <a:ext cx="7772400" cy="2924175"/>
          </a:xfrm>
          <a:prstGeom prst="rect">
            <a:avLst/>
          </a:prstGeom>
        </p:spPr>
      </p:pic>
      <p:sp>
        <p:nvSpPr>
          <p:cNvPr id="6" name="TextBox 5">
            <a:extLst>
              <a:ext uri="{FF2B5EF4-FFF2-40B4-BE49-F238E27FC236}">
                <a16:creationId xmlns:a16="http://schemas.microsoft.com/office/drawing/2014/main" id="{64AB27B1-9392-46C7-9D61-18CF9FC74582}"/>
              </a:ext>
            </a:extLst>
          </p:cNvPr>
          <p:cNvSpPr txBox="1"/>
          <p:nvPr/>
        </p:nvSpPr>
        <p:spPr>
          <a:xfrm>
            <a:off x="685799" y="4085841"/>
            <a:ext cx="776702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6: Model Training</a:t>
            </a:r>
          </a:p>
        </p:txBody>
      </p:sp>
    </p:spTree>
    <p:extLst>
      <p:ext uri="{BB962C8B-B14F-4D97-AF65-F5344CB8AC3E}">
        <p14:creationId xmlns:p14="http://schemas.microsoft.com/office/powerpoint/2010/main" val="321518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793BC7-F3F4-4CDA-9643-553393EA4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37" y="1561876"/>
            <a:ext cx="5800725" cy="1581150"/>
          </a:xfrm>
          <a:prstGeom prst="rect">
            <a:avLst/>
          </a:prstGeom>
        </p:spPr>
      </p:pic>
      <p:sp>
        <p:nvSpPr>
          <p:cNvPr id="6" name="TextBox 5">
            <a:extLst>
              <a:ext uri="{FF2B5EF4-FFF2-40B4-BE49-F238E27FC236}">
                <a16:creationId xmlns:a16="http://schemas.microsoft.com/office/drawing/2014/main" id="{3547359E-4C53-4EC4-9104-5E64F6C22CD7}"/>
              </a:ext>
            </a:extLst>
          </p:cNvPr>
          <p:cNvSpPr txBox="1"/>
          <p:nvPr/>
        </p:nvSpPr>
        <p:spPr>
          <a:xfrm>
            <a:off x="1619026" y="3582296"/>
            <a:ext cx="590594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7: Model Compilation</a:t>
            </a:r>
          </a:p>
        </p:txBody>
      </p:sp>
    </p:spTree>
    <p:extLst>
      <p:ext uri="{BB962C8B-B14F-4D97-AF65-F5344CB8AC3E}">
        <p14:creationId xmlns:p14="http://schemas.microsoft.com/office/powerpoint/2010/main" val="188634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12640" y="275400"/>
            <a:ext cx="8117280" cy="4760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US" sz="1800" b="0" strike="noStrike" spc="-1" dirty="0">
                <a:solidFill>
                  <a:srgbClr val="FFFBF0"/>
                </a:solidFill>
                <a:latin typeface="Times New Roman"/>
                <a:ea typeface="Times New Roman"/>
              </a:rPr>
              <a:t>                                                   </a:t>
            </a:r>
            <a:r>
              <a:rPr lang="en-US" sz="1800" b="0" strike="noStrike" spc="-1" dirty="0">
                <a:solidFill>
                  <a:srgbClr val="000000"/>
                </a:solidFill>
                <a:latin typeface="Times New Roman"/>
                <a:ea typeface="Times New Roman"/>
              </a:rPr>
              <a:t> A Project Report on</a:t>
            </a:r>
            <a:br>
              <a:rPr dirty="0"/>
            </a:br>
            <a:r>
              <a:rPr lang="en-US" sz="2400" b="1" strike="noStrike" spc="-1" dirty="0">
                <a:solidFill>
                  <a:srgbClr val="000000"/>
                </a:solidFill>
                <a:latin typeface="Times New Roman"/>
                <a:ea typeface="Times New Roman"/>
              </a:rPr>
              <a:t>E-Fresh: Computer Vision and IoT Based Framework for Fruit Freshness Detection</a:t>
            </a:r>
            <a:br>
              <a:rPr dirty="0"/>
            </a:br>
            <a:r>
              <a:rPr lang="en-US" sz="1800" b="0" strike="noStrike" spc="-1" dirty="0">
                <a:solidFill>
                  <a:srgbClr val="000000"/>
                </a:solidFill>
                <a:latin typeface="Times New Roman"/>
                <a:ea typeface="Times New Roman"/>
              </a:rPr>
              <a:t>Submitted in partial fulfillment of the degree of</a:t>
            </a:r>
            <a:br>
              <a:rPr dirty="0"/>
            </a:br>
            <a:r>
              <a:rPr lang="en-US" sz="1800" b="0" strike="noStrike" spc="-1" dirty="0">
                <a:solidFill>
                  <a:srgbClr val="000000"/>
                </a:solidFill>
                <a:latin typeface="Times New Roman"/>
                <a:ea typeface="Times New Roman"/>
              </a:rPr>
              <a:t>Bachelor of Engineering(Sem-8)</a:t>
            </a:r>
            <a:br>
              <a:rPr dirty="0"/>
            </a:br>
            <a:r>
              <a:rPr lang="en-US" sz="1800" b="0" strike="noStrike" spc="-1" dirty="0">
                <a:solidFill>
                  <a:srgbClr val="000000"/>
                </a:solidFill>
                <a:latin typeface="Times New Roman"/>
                <a:ea typeface="Times New Roman"/>
              </a:rPr>
              <a:t>in</a:t>
            </a:r>
            <a:br>
              <a:rPr dirty="0"/>
            </a:br>
            <a:r>
              <a:rPr lang="en-US" sz="1800" b="1" strike="noStrike" spc="-1" dirty="0">
                <a:solidFill>
                  <a:srgbClr val="FFFBF0"/>
                </a:solidFill>
                <a:latin typeface="Times New Roman"/>
                <a:ea typeface="Times New Roman"/>
              </a:rPr>
              <a:t>INFORMATION TECHNOLOGY</a:t>
            </a:r>
            <a:br>
              <a:rPr dirty="0"/>
            </a:br>
            <a:r>
              <a:rPr lang="en-US" sz="1800" b="0" strike="noStrike" spc="-1" dirty="0">
                <a:solidFill>
                  <a:srgbClr val="FFFFFF"/>
                </a:solidFill>
                <a:latin typeface="Times New Roman"/>
                <a:ea typeface="Times New Roman"/>
              </a:rPr>
              <a:t>By</a:t>
            </a:r>
            <a:br>
              <a:rPr dirty="0"/>
            </a:br>
            <a:r>
              <a:rPr lang="en-IN" sz="1800" b="1" strike="noStrike" spc="-1" dirty="0" err="1">
                <a:solidFill>
                  <a:srgbClr val="FFFFFF"/>
                </a:solidFill>
                <a:latin typeface="Times New Roman"/>
                <a:ea typeface="DejaVu Sans"/>
              </a:rPr>
              <a:t>Akshata</a:t>
            </a:r>
            <a:r>
              <a:rPr lang="en-IN" sz="1800" b="1" strike="noStrike" spc="-1" dirty="0">
                <a:solidFill>
                  <a:srgbClr val="FFFFFF"/>
                </a:solidFill>
                <a:latin typeface="Times New Roman"/>
                <a:ea typeface="DejaVu Sans"/>
              </a:rPr>
              <a:t> </a:t>
            </a:r>
            <a:r>
              <a:rPr lang="en-IN" sz="1800" b="1" strike="noStrike" spc="-1" dirty="0" err="1">
                <a:solidFill>
                  <a:srgbClr val="FFFFFF"/>
                </a:solidFill>
                <a:latin typeface="Times New Roman"/>
                <a:ea typeface="DejaVu Sans"/>
              </a:rPr>
              <a:t>Gawas</a:t>
            </a:r>
            <a:r>
              <a:rPr lang="en-IN" sz="1800" b="1" strike="noStrike" spc="-1" dirty="0">
                <a:solidFill>
                  <a:srgbClr val="FFFFFF"/>
                </a:solidFill>
                <a:latin typeface="Times New Roman"/>
                <a:ea typeface="DejaVu Sans"/>
              </a:rPr>
              <a:t>      18104039</a:t>
            </a:r>
            <a:endParaRPr lang="en-IN" sz="1800" b="0" strike="noStrike" spc="-1" dirty="0">
              <a:latin typeface="Arial"/>
            </a:endParaRPr>
          </a:p>
          <a:p>
            <a:pPr>
              <a:lnSpc>
                <a:spcPct val="100000"/>
              </a:lnSpc>
            </a:pPr>
            <a:r>
              <a:rPr lang="en-IN" sz="1800" b="1" strike="noStrike" spc="-1" dirty="0" err="1">
                <a:solidFill>
                  <a:srgbClr val="FFFFFF"/>
                </a:solidFill>
                <a:latin typeface="Times New Roman"/>
                <a:ea typeface="DejaVu Sans"/>
              </a:rPr>
              <a:t>Krishita</a:t>
            </a:r>
            <a:r>
              <a:rPr lang="en-IN" sz="1800" b="1" strike="noStrike" spc="-1" dirty="0">
                <a:solidFill>
                  <a:srgbClr val="FFFFFF"/>
                </a:solidFill>
                <a:latin typeface="Times New Roman"/>
                <a:ea typeface="DejaVu Sans"/>
              </a:rPr>
              <a:t> </a:t>
            </a:r>
            <a:r>
              <a:rPr lang="en-IN" sz="1800" b="1" strike="noStrike" spc="-1" dirty="0" err="1">
                <a:solidFill>
                  <a:srgbClr val="FFFFFF"/>
                </a:solidFill>
                <a:latin typeface="Times New Roman"/>
                <a:ea typeface="DejaVu Sans"/>
              </a:rPr>
              <a:t>Tolia</a:t>
            </a:r>
            <a:r>
              <a:rPr lang="en-IN" sz="1800" b="1" strike="noStrike" spc="-1" dirty="0">
                <a:solidFill>
                  <a:srgbClr val="FFFFFF"/>
                </a:solidFill>
                <a:latin typeface="Times New Roman"/>
                <a:ea typeface="DejaVu Sans"/>
              </a:rPr>
              <a:t>         18104021</a:t>
            </a:r>
            <a:endParaRPr lang="en-IN" sz="1800" b="0" strike="noStrike" spc="-1" dirty="0">
              <a:latin typeface="Arial"/>
            </a:endParaRPr>
          </a:p>
          <a:p>
            <a:pPr>
              <a:lnSpc>
                <a:spcPct val="100000"/>
              </a:lnSpc>
            </a:pPr>
            <a:r>
              <a:rPr lang="en-IN" sz="1800" b="1" strike="noStrike" spc="-1" dirty="0">
                <a:solidFill>
                  <a:srgbClr val="FFFFFF"/>
                </a:solidFill>
                <a:latin typeface="Times New Roman"/>
                <a:ea typeface="DejaVu Sans"/>
              </a:rPr>
              <a:t>Siddhesh Gaikwad  18104069</a:t>
            </a:r>
            <a:endParaRPr lang="en-IN" sz="1800" b="0" strike="noStrike" spc="-1" dirty="0">
              <a:latin typeface="Arial"/>
            </a:endParaRPr>
          </a:p>
          <a:p>
            <a:pPr>
              <a:lnSpc>
                <a:spcPct val="100000"/>
              </a:lnSpc>
            </a:pPr>
            <a:br>
              <a:rPr dirty="0"/>
            </a:br>
            <a:br>
              <a:rPr dirty="0"/>
            </a:br>
            <a:r>
              <a:rPr lang="en-US" sz="1800" b="0" strike="noStrike" spc="-1" dirty="0">
                <a:solidFill>
                  <a:srgbClr val="FFFBF0"/>
                </a:solidFill>
                <a:latin typeface="Times New Roman"/>
                <a:ea typeface="Times New Roman"/>
              </a:rPr>
              <a:t>Under the Guidance of</a:t>
            </a:r>
            <a:br>
              <a:rPr dirty="0"/>
            </a:br>
            <a:r>
              <a:rPr lang="en-IN" sz="1800" b="0" strike="noStrike" spc="-1" dirty="0">
                <a:solidFill>
                  <a:srgbClr val="FFFFFF"/>
                </a:solidFill>
                <a:latin typeface="Times New Roman"/>
                <a:ea typeface="DejaVu Sans"/>
              </a:rPr>
              <a:t>Prof. Kiran Deshpande</a:t>
            </a:r>
            <a:r>
              <a:rPr lang="en-IN" sz="1800" b="0" strike="noStrike" spc="-1" dirty="0">
                <a:solidFill>
                  <a:srgbClr val="FFFFFF"/>
                </a:solidFill>
                <a:latin typeface="Microsoft YaHei"/>
                <a:ea typeface="DejaVu Sans"/>
              </a:rPr>
              <a:t>, </a:t>
            </a:r>
            <a:r>
              <a:rPr lang="en-IN" sz="1800" b="0" strike="noStrike" spc="-1" dirty="0">
                <a:solidFill>
                  <a:srgbClr val="FFFFFF"/>
                </a:solidFill>
                <a:latin typeface="Times New Roman"/>
                <a:ea typeface="DejaVu Sans"/>
              </a:rPr>
              <a:t>Prof. </a:t>
            </a:r>
            <a:r>
              <a:rPr lang="en-IN" sz="1800" b="0" strike="noStrike" spc="-1" dirty="0" err="1">
                <a:solidFill>
                  <a:srgbClr val="FFFFFF"/>
                </a:solidFill>
                <a:latin typeface="Times New Roman"/>
                <a:ea typeface="DejaVu Sans"/>
              </a:rPr>
              <a:t>Kaushiki</a:t>
            </a:r>
            <a:r>
              <a:rPr lang="en-IN" sz="1800" b="0" strike="noStrike" spc="-1" dirty="0">
                <a:solidFill>
                  <a:srgbClr val="FFFFFF"/>
                </a:solidFill>
                <a:latin typeface="Times New Roman"/>
                <a:ea typeface="DejaVu Sans"/>
              </a:rPr>
              <a:t> Upadhyaya</a:t>
            </a:r>
            <a:r>
              <a:rPr lang="en-IN" sz="1800" b="0" strike="noStrike" spc="-1" dirty="0">
                <a:solidFill>
                  <a:srgbClr val="FFFFFF"/>
                </a:solidFill>
                <a:latin typeface="Microsoft YaHei"/>
                <a:ea typeface="DejaVu Sans"/>
              </a:rPr>
              <a:t>, and</a:t>
            </a:r>
            <a:endParaRPr lang="en-IN" sz="1800" b="0" strike="noStrike" spc="-1" dirty="0">
              <a:latin typeface="Arial"/>
            </a:endParaRPr>
          </a:p>
          <a:p>
            <a:pPr>
              <a:lnSpc>
                <a:spcPct val="100000"/>
              </a:lnSpc>
            </a:pPr>
            <a:r>
              <a:rPr lang="en-IN" sz="1800" b="0" strike="noStrike" spc="-1" dirty="0">
                <a:solidFill>
                  <a:srgbClr val="FFFFFF"/>
                </a:solidFill>
                <a:latin typeface="Times New Roman"/>
                <a:ea typeface="DejaVu Sans"/>
              </a:rPr>
              <a:t>Prof. </a:t>
            </a:r>
            <a:r>
              <a:rPr lang="en-IN" sz="1800" b="0" strike="noStrike" spc="-1" dirty="0" err="1">
                <a:solidFill>
                  <a:srgbClr val="FFFFFF"/>
                </a:solidFill>
                <a:latin typeface="Times New Roman"/>
                <a:ea typeface="DejaVu Sans"/>
              </a:rPr>
              <a:t>Sonal</a:t>
            </a:r>
            <a:r>
              <a:rPr lang="en-IN" sz="1800" b="0" strike="noStrike" spc="-1" dirty="0">
                <a:solidFill>
                  <a:srgbClr val="FFFFFF"/>
                </a:solidFill>
                <a:latin typeface="Times New Roman"/>
                <a:ea typeface="DejaVu Sans"/>
              </a:rPr>
              <a:t> Jain</a:t>
            </a:r>
            <a:endParaRPr lang="en-IN" sz="1800" b="0" strike="noStrike" spc="-1" dirty="0">
              <a:latin typeface="Arial"/>
            </a:endParaRPr>
          </a:p>
          <a:p>
            <a:pPr>
              <a:lnSpc>
                <a:spcPct val="100000"/>
              </a:lnSpc>
            </a:pPr>
            <a:br>
              <a:rPr dirty="0"/>
            </a:br>
            <a:br>
              <a:rPr dirty="0"/>
            </a:br>
            <a:br>
              <a:rPr dirty="0"/>
            </a:br>
            <a:br>
              <a:rPr dirty="0"/>
            </a:br>
            <a:br>
              <a:rPr dirty="0"/>
            </a:br>
            <a:endParaRPr lang="en-IN"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C72D4E-0171-42E9-9EC9-D005C2449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552" y="503929"/>
            <a:ext cx="5498895" cy="3348448"/>
          </a:xfrm>
          <a:prstGeom prst="rect">
            <a:avLst/>
          </a:prstGeom>
        </p:spPr>
      </p:pic>
      <p:sp>
        <p:nvSpPr>
          <p:cNvPr id="6" name="TextBox 5">
            <a:extLst>
              <a:ext uri="{FF2B5EF4-FFF2-40B4-BE49-F238E27FC236}">
                <a16:creationId xmlns:a16="http://schemas.microsoft.com/office/drawing/2014/main" id="{9E495203-2EB3-481C-924A-DA73F25D12CC}"/>
              </a:ext>
            </a:extLst>
          </p:cNvPr>
          <p:cNvSpPr txBox="1"/>
          <p:nvPr/>
        </p:nvSpPr>
        <p:spPr>
          <a:xfrm>
            <a:off x="1813531" y="4087907"/>
            <a:ext cx="550791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8: Importing Inception V3 Model</a:t>
            </a:r>
          </a:p>
        </p:txBody>
      </p:sp>
    </p:spTree>
    <p:extLst>
      <p:ext uri="{BB962C8B-B14F-4D97-AF65-F5344CB8AC3E}">
        <p14:creationId xmlns:p14="http://schemas.microsoft.com/office/powerpoint/2010/main" val="3996533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F1904-A79C-4F1D-A528-CE45F83E5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6" y="994800"/>
            <a:ext cx="6702014" cy="2532395"/>
          </a:xfrm>
          <a:prstGeom prst="rect">
            <a:avLst/>
          </a:prstGeom>
        </p:spPr>
      </p:pic>
      <p:sp>
        <p:nvSpPr>
          <p:cNvPr id="4" name="TextBox 3">
            <a:extLst>
              <a:ext uri="{FF2B5EF4-FFF2-40B4-BE49-F238E27FC236}">
                <a16:creationId xmlns:a16="http://schemas.microsoft.com/office/drawing/2014/main" id="{7D2EE1A7-591D-4C3B-9236-C2E8D18F6515}"/>
              </a:ext>
            </a:extLst>
          </p:cNvPr>
          <p:cNvSpPr txBox="1"/>
          <p:nvPr/>
        </p:nvSpPr>
        <p:spPr>
          <a:xfrm>
            <a:off x="1312433" y="3905026"/>
            <a:ext cx="679883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9: Importing Libraries</a:t>
            </a:r>
          </a:p>
        </p:txBody>
      </p:sp>
    </p:spTree>
    <p:extLst>
      <p:ext uri="{BB962C8B-B14F-4D97-AF65-F5344CB8AC3E}">
        <p14:creationId xmlns:p14="http://schemas.microsoft.com/office/powerpoint/2010/main" val="141795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76448C-EB4E-4E8F-AA55-43AC4C914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60" y="392424"/>
            <a:ext cx="3640714" cy="1756410"/>
          </a:xfrm>
          <a:prstGeom prst="rect">
            <a:avLst/>
          </a:prstGeom>
        </p:spPr>
      </p:pic>
      <p:pic>
        <p:nvPicPr>
          <p:cNvPr id="5" name="Picture 4">
            <a:extLst>
              <a:ext uri="{FF2B5EF4-FFF2-40B4-BE49-F238E27FC236}">
                <a16:creationId xmlns:a16="http://schemas.microsoft.com/office/drawing/2014/main" id="{A3A70AEC-EA2C-4C1C-AD40-5BEE930D0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7" y="392424"/>
            <a:ext cx="2338098" cy="1756992"/>
          </a:xfrm>
          <a:prstGeom prst="rect">
            <a:avLst/>
          </a:prstGeom>
        </p:spPr>
      </p:pic>
      <p:pic>
        <p:nvPicPr>
          <p:cNvPr id="7" name="Picture 6">
            <a:extLst>
              <a:ext uri="{FF2B5EF4-FFF2-40B4-BE49-F238E27FC236}">
                <a16:creationId xmlns:a16="http://schemas.microsoft.com/office/drawing/2014/main" id="{E3F0727B-9F8A-4CF0-B69D-B93338E56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42" y="2475228"/>
            <a:ext cx="2337012" cy="1756411"/>
          </a:xfrm>
          <a:prstGeom prst="rect">
            <a:avLst/>
          </a:prstGeom>
        </p:spPr>
      </p:pic>
      <p:pic>
        <p:nvPicPr>
          <p:cNvPr id="9" name="Picture 8">
            <a:extLst>
              <a:ext uri="{FF2B5EF4-FFF2-40B4-BE49-F238E27FC236}">
                <a16:creationId xmlns:a16="http://schemas.microsoft.com/office/drawing/2014/main" id="{FD6E72B8-952E-43D5-A187-2DF6B56D49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6447" y="2475228"/>
            <a:ext cx="2337011" cy="1756992"/>
          </a:xfrm>
          <a:prstGeom prst="rect">
            <a:avLst/>
          </a:prstGeom>
        </p:spPr>
      </p:pic>
      <p:sp>
        <p:nvSpPr>
          <p:cNvPr id="10" name="TextBox 9">
            <a:extLst>
              <a:ext uri="{FF2B5EF4-FFF2-40B4-BE49-F238E27FC236}">
                <a16:creationId xmlns:a16="http://schemas.microsoft.com/office/drawing/2014/main" id="{F2591B21-4BE1-49B9-A426-F9230C6E9948}"/>
              </a:ext>
            </a:extLst>
          </p:cNvPr>
          <p:cNvSpPr txBox="1"/>
          <p:nvPr/>
        </p:nvSpPr>
        <p:spPr>
          <a:xfrm>
            <a:off x="3012141" y="4313816"/>
            <a:ext cx="2936838" cy="369332"/>
          </a:xfrm>
          <a:prstGeom prst="rect">
            <a:avLst/>
          </a:prstGeom>
          <a:noFill/>
        </p:spPr>
        <p:txBody>
          <a:bodyPr wrap="square" rtlCol="0">
            <a:spAutoFit/>
          </a:bodyPr>
          <a:lstStyle/>
          <a:p>
            <a:pPr algn="ctr"/>
            <a:r>
              <a:rPr lang="en-US" dirty="0"/>
              <a:t>Fig 10: Dataset</a:t>
            </a:r>
          </a:p>
        </p:txBody>
      </p:sp>
    </p:spTree>
    <p:extLst>
      <p:ext uri="{BB962C8B-B14F-4D97-AF65-F5344CB8AC3E}">
        <p14:creationId xmlns:p14="http://schemas.microsoft.com/office/powerpoint/2010/main" val="4220138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129D8E-1C5A-402D-B023-CD7DE9E45A7F}"/>
              </a:ext>
            </a:extLst>
          </p:cNvPr>
          <p:cNvPicPr>
            <a:picLocks noChangeAspect="1"/>
          </p:cNvPicPr>
          <p:nvPr/>
        </p:nvPicPr>
        <p:blipFill rotWithShape="1">
          <a:blip r:embed="rId2">
            <a:extLst>
              <a:ext uri="{28A0092B-C50C-407E-A947-70E740481C1C}">
                <a14:useLocalDpi xmlns:a14="http://schemas.microsoft.com/office/drawing/2010/main" val="0"/>
              </a:ext>
            </a:extLst>
          </a:blip>
          <a:srcRect l="12270" t="26507" r="1253" b="32885"/>
          <a:stretch/>
        </p:blipFill>
        <p:spPr>
          <a:xfrm>
            <a:off x="602427" y="871370"/>
            <a:ext cx="2796989" cy="2918596"/>
          </a:xfrm>
          <a:prstGeom prst="rect">
            <a:avLst/>
          </a:prstGeom>
        </p:spPr>
      </p:pic>
      <p:pic>
        <p:nvPicPr>
          <p:cNvPr id="5" name="Picture 4">
            <a:extLst>
              <a:ext uri="{FF2B5EF4-FFF2-40B4-BE49-F238E27FC236}">
                <a16:creationId xmlns:a16="http://schemas.microsoft.com/office/drawing/2014/main" id="{B1C4D108-34DE-4CE5-AD82-DD5FBFB58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457" y="576206"/>
            <a:ext cx="4101730" cy="3533215"/>
          </a:xfrm>
          <a:prstGeom prst="rect">
            <a:avLst/>
          </a:prstGeom>
        </p:spPr>
      </p:pic>
      <p:sp>
        <p:nvSpPr>
          <p:cNvPr id="6" name="TextBox 5">
            <a:extLst>
              <a:ext uri="{FF2B5EF4-FFF2-40B4-BE49-F238E27FC236}">
                <a16:creationId xmlns:a16="http://schemas.microsoft.com/office/drawing/2014/main" id="{05A3237D-EEB8-4709-A3A7-280CB690FBB3}"/>
              </a:ext>
            </a:extLst>
          </p:cNvPr>
          <p:cNvSpPr txBox="1"/>
          <p:nvPr/>
        </p:nvSpPr>
        <p:spPr>
          <a:xfrm>
            <a:off x="1828801" y="4293645"/>
            <a:ext cx="4927002" cy="369332"/>
          </a:xfrm>
          <a:prstGeom prst="rect">
            <a:avLst/>
          </a:prstGeom>
          <a:noFill/>
        </p:spPr>
        <p:txBody>
          <a:bodyPr wrap="square" rtlCol="0">
            <a:spAutoFit/>
          </a:bodyPr>
          <a:lstStyle/>
          <a:p>
            <a:pPr algn="ctr"/>
            <a:r>
              <a:rPr lang="en-US" dirty="0"/>
              <a:t>Fig 11 : Dashboard </a:t>
            </a:r>
          </a:p>
        </p:txBody>
      </p:sp>
    </p:spTree>
    <p:extLst>
      <p:ext uri="{BB962C8B-B14F-4D97-AF65-F5344CB8AC3E}">
        <p14:creationId xmlns:p14="http://schemas.microsoft.com/office/powerpoint/2010/main" val="2954090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C39FA-ADC2-422E-A83D-2F3B57515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56" y="527125"/>
            <a:ext cx="2933104" cy="3547610"/>
          </a:xfrm>
          <a:prstGeom prst="rect">
            <a:avLst/>
          </a:prstGeom>
        </p:spPr>
      </p:pic>
      <p:pic>
        <p:nvPicPr>
          <p:cNvPr id="5" name="Picture 4">
            <a:extLst>
              <a:ext uri="{FF2B5EF4-FFF2-40B4-BE49-F238E27FC236}">
                <a16:creationId xmlns:a16="http://schemas.microsoft.com/office/drawing/2014/main" id="{94776527-9688-4B22-A2A3-10E3420F5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474" y="684257"/>
            <a:ext cx="4311127" cy="3233345"/>
          </a:xfrm>
          <a:prstGeom prst="rect">
            <a:avLst/>
          </a:prstGeom>
        </p:spPr>
      </p:pic>
      <p:sp>
        <p:nvSpPr>
          <p:cNvPr id="6" name="TextBox 5">
            <a:extLst>
              <a:ext uri="{FF2B5EF4-FFF2-40B4-BE49-F238E27FC236}">
                <a16:creationId xmlns:a16="http://schemas.microsoft.com/office/drawing/2014/main" id="{C5830E62-DFF0-477E-8EC8-93E6AD5B1016}"/>
              </a:ext>
            </a:extLst>
          </p:cNvPr>
          <p:cNvSpPr txBox="1"/>
          <p:nvPr/>
        </p:nvSpPr>
        <p:spPr>
          <a:xfrm>
            <a:off x="735256" y="4260028"/>
            <a:ext cx="7989196" cy="369332"/>
          </a:xfrm>
          <a:prstGeom prst="rect">
            <a:avLst/>
          </a:prstGeom>
          <a:noFill/>
        </p:spPr>
        <p:txBody>
          <a:bodyPr wrap="square" rtlCol="0">
            <a:spAutoFit/>
          </a:bodyPr>
          <a:lstStyle/>
          <a:p>
            <a:pPr algn="ctr"/>
            <a:r>
              <a:rPr lang="en-US" dirty="0"/>
              <a:t>Fig 12 : Hardware Setup</a:t>
            </a:r>
          </a:p>
        </p:txBody>
      </p:sp>
    </p:spTree>
    <p:extLst>
      <p:ext uri="{BB962C8B-B14F-4D97-AF65-F5344CB8AC3E}">
        <p14:creationId xmlns:p14="http://schemas.microsoft.com/office/powerpoint/2010/main" val="1583334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12640" y="1893240"/>
            <a:ext cx="8117280" cy="152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4200" b="1" strike="noStrike" spc="-1" dirty="0">
                <a:solidFill>
                  <a:srgbClr val="FFFBF0"/>
                </a:solidFill>
                <a:latin typeface="Times New Roman" panose="02020603050405020304" pitchFamily="18" charset="0"/>
                <a:ea typeface="Old Standard TT"/>
                <a:cs typeface="Times New Roman" panose="02020603050405020304" pitchFamily="18" charset="0"/>
              </a:rPr>
              <a:t>4. Testing</a:t>
            </a:r>
            <a:endParaRPr lang="en-IN" sz="4200" b="0" strike="noStrike" spc="-1" dirty="0">
              <a:latin typeface="Times New Roman" panose="02020603050405020304" pitchFamily="18" charset="0"/>
              <a:cs typeface="Times New Roman" panose="02020603050405020304" pitchFamily="18" charset="0"/>
            </a:endParaRPr>
          </a:p>
        </p:txBody>
      </p:sp>
      <p:sp>
        <p:nvSpPr>
          <p:cNvPr id="154" name="CustomShape 2"/>
          <p:cNvSpPr/>
          <p:nvPr/>
        </p:nvSpPr>
        <p:spPr>
          <a:xfrm>
            <a:off x="512640" y="3840480"/>
            <a:ext cx="8117280" cy="786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2817427-36FB-4C08-B3DD-039ABDC15176}"/>
              </a:ext>
            </a:extLst>
          </p:cNvPr>
          <p:cNvSpPr>
            <a:spLocks noGrp="1"/>
          </p:cNvSpPr>
          <p:nvPr>
            <p:ph type="subTitle"/>
          </p:nvPr>
        </p:nvSpPr>
        <p:spPr>
          <a:xfrm>
            <a:off x="457380" y="581130"/>
            <a:ext cx="8229240" cy="3981240"/>
          </a:xfrm>
        </p:spPr>
        <p:txBody>
          <a:bodyPr/>
          <a:lstStyle/>
          <a:p>
            <a:pPr marL="0" indent="0" algn="l" rtl="0">
              <a:buNone/>
            </a:pPr>
            <a:r>
              <a:rPr lang="en-US" sz="3000" b="1" dirty="0">
                <a:effectLst/>
                <a:latin typeface="Times New Roman" panose="02020603050405020304" pitchFamily="18" charset="0"/>
                <a:cs typeface="Times New Roman" panose="02020603050405020304" pitchFamily="18" charset="0"/>
              </a:rPr>
              <a:t>Unit Testing</a:t>
            </a:r>
          </a:p>
          <a:p>
            <a:pPr marL="0" indent="0" algn="just" rtl="0">
              <a:buNone/>
            </a:pPr>
            <a:endParaRPr lang="en-US" sz="3000" b="1" dirty="0">
              <a:effectLst/>
              <a:latin typeface="Times New Roman" panose="02020603050405020304" pitchFamily="18" charset="0"/>
              <a:cs typeface="Times New Roman" panose="02020603050405020304" pitchFamily="18" charset="0"/>
            </a:endParaRPr>
          </a:p>
          <a:p>
            <a:pPr marL="0" indent="0" algn="just" rtl="0">
              <a:buNone/>
            </a:pPr>
            <a:r>
              <a:rPr lang="en-US" sz="1800" dirty="0">
                <a:latin typeface="Times New Roman" panose="02020603050405020304" pitchFamily="18" charset="0"/>
                <a:cs typeface="Times New Roman" panose="02020603050405020304" pitchFamily="18" charset="0"/>
              </a:rPr>
              <a:t>Unit Testing</a:t>
            </a:r>
            <a:r>
              <a:rPr lang="en-US" sz="1800" dirty="0">
                <a:effectLst/>
                <a:latin typeface="Times New Roman" panose="02020603050405020304" pitchFamily="18" charset="0"/>
                <a:cs typeface="Times New Roman" panose="02020603050405020304" pitchFamily="18" charset="0"/>
              </a:rPr>
              <a:t> is a type of software testing where individual units or components of a software are tested. The purpose is to validate that each unit of the software code performs as expected. It is a very useful technique that can help you prevent obvious errors and bugs in your code. It involves testing individual units of the source code, such as functions, methods, and class to ascertain that they meet the requirements and have expected </a:t>
            </a:r>
            <a:r>
              <a:rPr lang="en-US" sz="1800" dirty="0" err="1">
                <a:effectLst/>
                <a:latin typeface="Times New Roman" panose="02020603050405020304" pitchFamily="18" charset="0"/>
                <a:cs typeface="Times New Roman" panose="02020603050405020304" pitchFamily="18" charset="0"/>
              </a:rPr>
              <a:t>behaviour</a:t>
            </a:r>
            <a:r>
              <a:rPr lang="en-US" sz="1800" dirty="0">
                <a:effectLst/>
                <a:latin typeface="Times New Roman" panose="02020603050405020304" pitchFamily="18" charset="0"/>
                <a:cs typeface="Times New Roman" panose="02020603050405020304" pitchFamily="18" charset="0"/>
              </a:rPr>
              <a:t>. Unit tests are usually small and don’t take much time to execute. In our case we began writing code for our machine learning algorithm and sensors in form of units. We then tested each unit separately to minimize the error. Isolating the code helps in revealing unnecessary dependencies between the code being tested and other units or data spaces in the product. These dependencies can then be eliminated.</a:t>
            </a:r>
            <a:br>
              <a:rPr lang="en-US" sz="1800" dirty="0">
                <a:effectLst/>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br>
              <a:rPr lang="en-US" sz="1200" b="0" i="0" dirty="0">
                <a:solidFill>
                  <a:srgbClr val="5D6879"/>
                </a:solidFill>
                <a:effectLst/>
                <a:latin typeface="Lato" panose="020B0604020202020204" pitchFamily="34"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318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6323-F10E-4057-8B74-127768622ACA}"/>
              </a:ext>
            </a:extLst>
          </p:cNvPr>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Integration Testing</a:t>
            </a:r>
          </a:p>
        </p:txBody>
      </p:sp>
      <p:sp>
        <p:nvSpPr>
          <p:cNvPr id="6" name="TextBox 5">
            <a:extLst>
              <a:ext uri="{FF2B5EF4-FFF2-40B4-BE49-F238E27FC236}">
                <a16:creationId xmlns:a16="http://schemas.microsoft.com/office/drawing/2014/main" id="{F83E86F8-C146-404F-8137-FA72AFF80957}"/>
              </a:ext>
            </a:extLst>
          </p:cNvPr>
          <p:cNvSpPr txBox="1"/>
          <p:nvPr/>
        </p:nvSpPr>
        <p:spPr>
          <a:xfrm>
            <a:off x="457200" y="1258645"/>
            <a:ext cx="8229240" cy="2308324"/>
          </a:xfrm>
          <a:prstGeom prst="rect">
            <a:avLst/>
          </a:prstGeom>
          <a:noFill/>
        </p:spPr>
        <p:txBody>
          <a:bodyPr wrap="square" rtlCol="0">
            <a:spAutoFit/>
          </a:bodyPr>
          <a:lstStyle/>
          <a:p>
            <a:r>
              <a:rPr lang="en-US" sz="1800" i="0" dirty="0">
                <a:solidFill>
                  <a:srgbClr val="222222"/>
                </a:solidFill>
                <a:effectLst/>
                <a:latin typeface="Times New Roman" panose="02020603050405020304" pitchFamily="18" charset="0"/>
                <a:cs typeface="Times New Roman" panose="02020603050405020304" pitchFamily="18" charset="0"/>
              </a:rPr>
              <a:t>Integration testing </a:t>
            </a:r>
            <a:r>
              <a:rPr lang="en-US" sz="1800" b="0" i="0" dirty="0">
                <a:solidFill>
                  <a:srgbClr val="222222"/>
                </a:solidFill>
                <a:effectLst/>
                <a:latin typeface="Times New Roman" panose="02020603050405020304" pitchFamily="18" charset="0"/>
                <a:cs typeface="Times New Roman" panose="02020603050405020304" pitchFamily="18" charset="0"/>
              </a:rPr>
              <a:t>is 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r>
              <a:rPr lang="en-US" sz="1800" dirty="0">
                <a:effectLst/>
                <a:latin typeface="Times New Roman" panose="02020603050405020304" pitchFamily="18" charset="0"/>
                <a:cs typeface="Times New Roman" panose="02020603050405020304" pitchFamily="18" charset="0"/>
              </a:rPr>
              <a:t>. Similarly we divided our code into single unit. After each unit has been thoroughly tested, it is combined with other units to form modules. This testing facilitates smooth integration of software and hardware, if any error is encountered it will be resolved for that specific unit</a:t>
            </a:r>
            <a:endParaRPr lang="en-US" dirty="0"/>
          </a:p>
        </p:txBody>
      </p:sp>
    </p:spTree>
    <p:extLst>
      <p:ext uri="{BB962C8B-B14F-4D97-AF65-F5344CB8AC3E}">
        <p14:creationId xmlns:p14="http://schemas.microsoft.com/office/powerpoint/2010/main" val="3648614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12640" y="1893240"/>
            <a:ext cx="8117280" cy="152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4200" b="1" strike="noStrike" spc="-1" dirty="0">
                <a:solidFill>
                  <a:srgbClr val="FFFBF0"/>
                </a:solidFill>
                <a:latin typeface="Times New Roman" panose="02020603050405020304" pitchFamily="18" charset="0"/>
                <a:ea typeface="Old Standard TT"/>
                <a:cs typeface="Times New Roman" panose="02020603050405020304" pitchFamily="18" charset="0"/>
              </a:rPr>
              <a:t>5. Result</a:t>
            </a:r>
            <a:endParaRPr lang="en-IN" sz="4200" b="0" strike="noStrike" spc="-1" dirty="0">
              <a:latin typeface="Times New Roman" panose="02020603050405020304" pitchFamily="18" charset="0"/>
              <a:cs typeface="Times New Roman" panose="02020603050405020304" pitchFamily="18" charset="0"/>
            </a:endParaRPr>
          </a:p>
        </p:txBody>
      </p:sp>
      <p:sp>
        <p:nvSpPr>
          <p:cNvPr id="156" name="CustomShape 2"/>
          <p:cNvSpPr/>
          <p:nvPr/>
        </p:nvSpPr>
        <p:spPr>
          <a:xfrm>
            <a:off x="512640" y="3840480"/>
            <a:ext cx="8117280" cy="786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6A61355-1BBA-4A5D-A521-433205F5E816}"/>
              </a:ext>
            </a:extLst>
          </p:cNvPr>
          <p:cNvSpPr>
            <a:spLocks noGrp="1"/>
          </p:cNvSpPr>
          <p:nvPr>
            <p:ph type="subTitle"/>
          </p:nvPr>
        </p:nvSpPr>
        <p:spPr>
          <a:xfrm>
            <a:off x="457380" y="581130"/>
            <a:ext cx="8229240" cy="3981240"/>
          </a:xfrm>
        </p:spPr>
        <p:txBody>
          <a:bodyPr/>
          <a:lstStyle/>
          <a:p>
            <a:pPr marL="0" indent="0" algn="just">
              <a:buNone/>
            </a:pPr>
            <a:r>
              <a:rPr lang="en-US" sz="1800" b="0" i="0" dirty="0">
                <a:effectLst/>
                <a:latin typeface="Times New Roman" panose="02020603050405020304" pitchFamily="18" charset="0"/>
                <a:cs typeface="Times New Roman" panose="02020603050405020304" pitchFamily="18" charset="0"/>
              </a:rPr>
              <a:t>The process of recognizing, classifying, and segregating fruits according to their freshness is proposed in this paper. CNN architecture, i.e., Inception-V3 using transfer learning, is implemented in this proposed framework. Datasets with different fruits such as apple, banana, orange are used to train and test the model. The accuracy of the trained model with epochs 100 and batch-size 16 was recorded as 99.17. A touch of the Internet of things (IoT) is given to the architecture by using sensors, camera modules and sending data over the internet to the trained model stored on a cloud. Sensors give an additional advantage along with image classification to filter fresh and rotten fruits. While designing the hardware model, the standards of Industry 4.0 were kept in consideration. This proposed framework would aid the food industries as a considerable amount of capital and time is spent on labor-intensive and repetitive tasks. So to conquer the drawbacks, this proposed framework can be implemented. Data analysis will provide information about the fruits, which will, in turn, state their impact on the production. Further, the analytical report will be prepared on the web portal. CNN architecture, i.e., Inception-V3 using transfer learning, is implemented in this proposed framework.</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5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7280" cy="152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123" name="CustomShape 2"/>
          <p:cNvSpPr/>
          <p:nvPr/>
        </p:nvSpPr>
        <p:spPr>
          <a:xfrm>
            <a:off x="512640" y="3840480"/>
            <a:ext cx="8117280" cy="786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74DF1C-DFD9-4784-9BBC-0D8421793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1501359"/>
            <a:ext cx="7132320" cy="1250261"/>
          </a:xfrm>
          <a:prstGeom prst="rect">
            <a:avLst/>
          </a:prstGeom>
        </p:spPr>
      </p:pic>
      <p:sp>
        <p:nvSpPr>
          <p:cNvPr id="4" name="TextBox 3">
            <a:extLst>
              <a:ext uri="{FF2B5EF4-FFF2-40B4-BE49-F238E27FC236}">
                <a16:creationId xmlns:a16="http://schemas.microsoft.com/office/drawing/2014/main" id="{FCCC7AE8-62BB-49E8-8B6F-EC1A1738810A}"/>
              </a:ext>
            </a:extLst>
          </p:cNvPr>
          <p:cNvSpPr txBox="1"/>
          <p:nvPr/>
        </p:nvSpPr>
        <p:spPr>
          <a:xfrm>
            <a:off x="1011219" y="3044414"/>
            <a:ext cx="711080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11: Accuracy</a:t>
            </a:r>
          </a:p>
        </p:txBody>
      </p:sp>
    </p:spTree>
    <p:extLst>
      <p:ext uri="{BB962C8B-B14F-4D97-AF65-F5344CB8AC3E}">
        <p14:creationId xmlns:p14="http://schemas.microsoft.com/office/powerpoint/2010/main" val="309996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3615E2-1876-4EF5-95C1-F3DFFF487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770" y="931545"/>
            <a:ext cx="3646058" cy="2662371"/>
          </a:xfrm>
          <a:prstGeom prst="rect">
            <a:avLst/>
          </a:prstGeom>
        </p:spPr>
      </p:pic>
      <p:sp>
        <p:nvSpPr>
          <p:cNvPr id="4" name="TextBox 3">
            <a:extLst>
              <a:ext uri="{FF2B5EF4-FFF2-40B4-BE49-F238E27FC236}">
                <a16:creationId xmlns:a16="http://schemas.microsoft.com/office/drawing/2014/main" id="{464FA5BA-8948-450C-B90E-53A0FC35AC5F}"/>
              </a:ext>
            </a:extLst>
          </p:cNvPr>
          <p:cNvSpPr txBox="1"/>
          <p:nvPr/>
        </p:nvSpPr>
        <p:spPr>
          <a:xfrm>
            <a:off x="2452744" y="3958814"/>
            <a:ext cx="366835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12: Predicted Value</a:t>
            </a:r>
          </a:p>
        </p:txBody>
      </p:sp>
    </p:spTree>
    <p:extLst>
      <p:ext uri="{BB962C8B-B14F-4D97-AF65-F5344CB8AC3E}">
        <p14:creationId xmlns:p14="http://schemas.microsoft.com/office/powerpoint/2010/main" val="2023047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12640" y="1893240"/>
            <a:ext cx="8117280" cy="152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4200" b="1" strike="noStrike" spc="-1" dirty="0">
                <a:solidFill>
                  <a:srgbClr val="FFFBF0"/>
                </a:solidFill>
                <a:latin typeface="Times New Roman" panose="02020603050405020304" pitchFamily="18" charset="0"/>
                <a:ea typeface="Old Standard TT"/>
                <a:cs typeface="Times New Roman" panose="02020603050405020304" pitchFamily="18" charset="0"/>
              </a:rPr>
              <a:t>6. Conclusion and Future Scope</a:t>
            </a:r>
            <a:endParaRPr lang="en-IN" sz="4200" b="0" strike="noStrike" spc="-1" dirty="0">
              <a:latin typeface="Times New Roman" panose="02020603050405020304" pitchFamily="18" charset="0"/>
              <a:cs typeface="Times New Roman" panose="02020603050405020304" pitchFamily="18" charset="0"/>
            </a:endParaRPr>
          </a:p>
        </p:txBody>
      </p:sp>
      <p:sp>
        <p:nvSpPr>
          <p:cNvPr id="158" name="CustomShape 2"/>
          <p:cNvSpPr/>
          <p:nvPr/>
        </p:nvSpPr>
        <p:spPr>
          <a:xfrm>
            <a:off x="512640" y="3840480"/>
            <a:ext cx="8117280" cy="786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192378D-8B7F-49F6-9027-238BE21A8CF3}"/>
              </a:ext>
            </a:extLst>
          </p:cNvPr>
          <p:cNvSpPr>
            <a:spLocks noGrp="1"/>
          </p:cNvSpPr>
          <p:nvPr>
            <p:ph type="subTitle"/>
          </p:nvPr>
        </p:nvSpPr>
        <p:spPr/>
        <p:txBody>
          <a:bodyPr/>
          <a:lstStyle/>
          <a:p>
            <a:r>
              <a:rPr lang="en-IN" altLang="en-US" sz="1800" dirty="0">
                <a:solidFill>
                  <a:srgbClr val="000000"/>
                </a:solidFill>
                <a:latin typeface="Times New Roman" panose="02020603050405020304" pitchFamily="18" charset="0"/>
                <a:cs typeface="Times New Roman" panose="02020603050405020304" pitchFamily="18" charset="0"/>
              </a:rPr>
              <a:t>Our main aim is to create a automated segregation tool for fruit industry which can be used in place of human labour. The tool will also provide important insight using the data captured during segregation</a:t>
            </a:r>
          </a:p>
          <a:p>
            <a:pPr algn="l" rtl="0"/>
            <a:r>
              <a:rPr lang="en-US" sz="1800" dirty="0">
                <a:effectLst/>
                <a:latin typeface="Times New Roman" panose="02020603050405020304" pitchFamily="18" charset="0"/>
                <a:cs typeface="Times New Roman" panose="02020603050405020304" pitchFamily="18" charset="0"/>
              </a:rPr>
              <a:t>By giving large number of relevant data will increase the accuracy of the system.</a:t>
            </a:r>
            <a:endParaRPr lang="en-US" sz="1800" dirty="0">
              <a:latin typeface="Times New Roman" panose="02020603050405020304" pitchFamily="18" charset="0"/>
              <a:cs typeface="Times New Roman" panose="02020603050405020304" pitchFamily="18" charset="0"/>
            </a:endParaRPr>
          </a:p>
          <a:p>
            <a:pPr algn="l" rtl="0"/>
            <a:r>
              <a:rPr lang="en-US" sz="1800" dirty="0">
                <a:effectLst/>
                <a:latin typeface="Times New Roman" panose="02020603050405020304" pitchFamily="18" charset="0"/>
                <a:cs typeface="Times New Roman" panose="02020603050405020304" pitchFamily="18" charset="0"/>
              </a:rPr>
              <a:t>Camera with advance specifications will increase the accuracy as compared to the current system. </a:t>
            </a:r>
          </a:p>
          <a:p>
            <a:pPr algn="l" rtl="0"/>
            <a:r>
              <a:rPr lang="en-US" sz="1800" dirty="0">
                <a:effectLst/>
                <a:latin typeface="Times New Roman" panose="02020603050405020304" pitchFamily="18" charset="0"/>
                <a:cs typeface="Times New Roman" panose="02020603050405020304" pitchFamily="18" charset="0"/>
              </a:rPr>
              <a:t>We can further include more varieties of fruits for classification.</a:t>
            </a:r>
            <a:br>
              <a:rPr lang="en-US" sz="1800" dirty="0">
                <a:effectLst/>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br>
              <a:rPr lang="en-US" sz="1200" b="0" i="0" dirty="0">
                <a:solidFill>
                  <a:srgbClr val="5D6879"/>
                </a:solidFill>
                <a:effectLst/>
                <a:latin typeface="Lato" panose="020B0604020202020204" pitchFamily="34"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156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60"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41640">
              <a:lnSpc>
                <a:spcPct val="115000"/>
              </a:lnSpc>
              <a:buClr>
                <a:srgbClr val="000000"/>
              </a:buClr>
              <a:buFont typeface="Old Standard TT"/>
              <a:buChar char="●"/>
            </a:pPr>
            <a:r>
              <a:rPr lang="en-US" b="0" i="0" dirty="0">
                <a:effectLst/>
                <a:latin typeface="Times New Roman" panose="02020603050405020304" pitchFamily="18" charset="0"/>
                <a:cs typeface="Times New Roman" panose="02020603050405020304" pitchFamily="18" charset="0"/>
              </a:rPr>
              <a:t>Deepika Srinivasan, Mahmoud Yousef, ”Apple Fruit Detection and Maturity Status Classification”, International Journal of Recent Technology and Engineering (IJRTE) ISSN:2277-3878, Volume-9 Issue-2, July 2020</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341640">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Nguyen Truong </a:t>
            </a:r>
            <a:r>
              <a:rPr lang="en-US" b="0" i="0" dirty="0" err="1">
                <a:effectLst/>
                <a:latin typeface="Times New Roman" panose="02020603050405020304" pitchFamily="18" charset="0"/>
                <a:cs typeface="Times New Roman" panose="02020603050405020304" pitchFamily="18" charset="0"/>
              </a:rPr>
              <a:t>Thinh</a:t>
            </a:r>
            <a:r>
              <a:rPr lang="en-US" b="0" i="0" dirty="0">
                <a:effectLst/>
                <a:latin typeface="Times New Roman" panose="02020603050405020304" pitchFamily="18" charset="0"/>
                <a:cs typeface="Times New Roman" panose="02020603050405020304" pitchFamily="18" charset="0"/>
              </a:rPr>
              <a:t>, Nguyen Duc Thong, and Huynh Thanh Cong, “Mango Classification System Based on Machine Vision and Artificial Intelligence,” Ho Chi Minh City University of Technology, VNU HCMC, 2019 IEEE 7th International Conference on Control</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341640">
              <a:lnSpc>
                <a:spcPct val="115000"/>
              </a:lnSpc>
              <a:buClr>
                <a:srgbClr val="000000"/>
              </a:buClr>
              <a:buFont typeface="Old Standard TT"/>
              <a:buChar char="●"/>
            </a:pPr>
            <a:r>
              <a:rPr lang="en-IN" sz="1800" b="0" strike="noStrike" spc="-1" dirty="0">
                <a:solidFill>
                  <a:srgbClr val="000000"/>
                </a:solidFill>
                <a:latin typeface="Old Standard TT"/>
                <a:ea typeface="Old Standard TT"/>
              </a:rPr>
              <a:t> </a:t>
            </a:r>
            <a:r>
              <a:rPr lang="en-US" b="0" i="0" dirty="0" err="1">
                <a:effectLst/>
                <a:latin typeface="Times New Roman" panose="02020603050405020304" pitchFamily="18" charset="0"/>
                <a:cs typeface="Times New Roman" panose="02020603050405020304" pitchFamily="18" charset="0"/>
              </a:rPr>
              <a:t>Yuhang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Fu,”Fruit</a:t>
            </a:r>
            <a:r>
              <a:rPr lang="en-US" b="0" i="0" dirty="0">
                <a:effectLst/>
                <a:latin typeface="Times New Roman" panose="02020603050405020304" pitchFamily="18" charset="0"/>
                <a:cs typeface="Times New Roman" panose="02020603050405020304" pitchFamily="18" charset="0"/>
              </a:rPr>
              <a:t> Freshness Grading Using Deep Learning”</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160">
              <a:lnSpc>
                <a:spcPct val="115000"/>
              </a:lnSpc>
              <a:tabLst>
                <a:tab pos="0" algn="l"/>
              </a:tabLst>
            </a:pPr>
            <a:endParaRPr lang="en-IN" sz="1800" b="0" strike="noStrike" spc="-1" dirty="0">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12480" y="520666"/>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0" strike="noStrike" spc="-1" dirty="0">
                <a:solidFill>
                  <a:srgbClr val="000000"/>
                </a:solidFill>
                <a:latin typeface="Old Standard TT"/>
                <a:ea typeface="DejaVu Sans"/>
              </a:rPr>
              <a:t>Paper Publication</a:t>
            </a:r>
            <a:endParaRPr lang="en-IN" sz="3000" b="0" strike="noStrike" spc="-1" dirty="0">
              <a:latin typeface="Arial"/>
            </a:endParaRPr>
          </a:p>
        </p:txBody>
      </p:sp>
      <p:sp>
        <p:nvSpPr>
          <p:cNvPr id="162"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sp>
      <p:sp>
        <p:nvSpPr>
          <p:cNvPr id="3" name="TextBox 2">
            <a:extLst>
              <a:ext uri="{FF2B5EF4-FFF2-40B4-BE49-F238E27FC236}">
                <a16:creationId xmlns:a16="http://schemas.microsoft.com/office/drawing/2014/main" id="{23B7A4F0-8A6D-4F82-96E5-2723497F45F3}"/>
              </a:ext>
            </a:extLst>
          </p:cNvPr>
          <p:cNvSpPr txBox="1"/>
          <p:nvPr/>
        </p:nvSpPr>
        <p:spPr>
          <a:xfrm>
            <a:off x="441064" y="1506071"/>
            <a:ext cx="8186569" cy="923330"/>
          </a:xfrm>
          <a:prstGeom prst="rect">
            <a:avLst/>
          </a:prstGeom>
          <a:noFill/>
        </p:spPr>
        <p:txBody>
          <a:bodyPr wrap="square" rtlCol="0">
            <a:spAutoFit/>
          </a:bodyPr>
          <a:lstStyle/>
          <a:p>
            <a:r>
              <a:rPr lang="en-US" altLang="en-US" sz="1800" dirty="0">
                <a:solidFill>
                  <a:srgbClr val="000000"/>
                </a:solidFill>
                <a:latin typeface="Times New Roman" panose="02020603050405020304" pitchFamily="18" charset="0"/>
                <a:cs typeface="Times New Roman" panose="02020603050405020304" pitchFamily="18" charset="0"/>
              </a:rPr>
              <a:t>Paper published on IEEE Xplore digital library through International Conference on Advances in Computing, Communication and Control (ICAC3 2021</a:t>
            </a:r>
            <a:r>
              <a:rPr lang="en-US" altLang="en-US" sz="1600" dirty="0">
                <a:solidFill>
                  <a:srgbClr val="00000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12640" y="1893240"/>
            <a:ext cx="8117280" cy="152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4200" b="1" strike="noStrike" spc="-1" dirty="0">
                <a:solidFill>
                  <a:srgbClr val="FFFBF0"/>
                </a:solidFill>
                <a:latin typeface="Times New Roman" panose="02020603050405020304" pitchFamily="18" charset="0"/>
                <a:ea typeface="Times New Roman"/>
                <a:cs typeface="Times New Roman" panose="02020603050405020304" pitchFamily="18" charset="0"/>
              </a:rPr>
              <a:t>Thank You</a:t>
            </a:r>
            <a:endParaRPr lang="en-IN" sz="4200" b="0" strike="noStrike" spc="-1" dirty="0">
              <a:latin typeface="Times New Roman" panose="02020603050405020304" pitchFamily="18" charset="0"/>
              <a:cs typeface="Times New Roman" panose="02020603050405020304" pitchFamily="18" charset="0"/>
            </a:endParaRPr>
          </a:p>
        </p:txBody>
      </p:sp>
      <p:sp>
        <p:nvSpPr>
          <p:cNvPr id="164" name="CustomShape 2"/>
          <p:cNvSpPr/>
          <p:nvPr/>
        </p:nvSpPr>
        <p:spPr>
          <a:xfrm>
            <a:off x="512640" y="3840480"/>
            <a:ext cx="8117280" cy="786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125"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115200">
              <a:lnSpc>
                <a:spcPct val="115000"/>
              </a:lnSpc>
              <a:tabLst>
                <a:tab pos="0" algn="l"/>
              </a:tabLst>
            </a:pPr>
            <a:endParaRPr lang="en-IN" sz="1800" b="0" strike="noStrike" spc="-1" dirty="0">
              <a:latin typeface="Arial"/>
            </a:endParaRPr>
          </a:p>
          <a:p>
            <a:pPr marL="457200" algn="just">
              <a:lnSpc>
                <a:spcPct val="100000"/>
              </a:lnSpc>
              <a:tabLst>
                <a:tab pos="0" algn="l"/>
              </a:tabLst>
            </a:pPr>
            <a:r>
              <a:rPr lang="en-US" sz="1600" b="0" strike="noStrike" spc="-1" dirty="0">
                <a:solidFill>
                  <a:srgbClr val="000000"/>
                </a:solidFill>
                <a:latin typeface="Times New Roman"/>
                <a:ea typeface="DejaVu Sans"/>
              </a:rPr>
              <a:t>Detection of defected fruits and the classification of fresh and rotten fruits represent one of the major challenges in the agricultural fields. Rotten fruits may cause damage to the other fresh fruits if not classified properly. Traditionally this classification is done by men, which is </a:t>
            </a:r>
            <a:r>
              <a:rPr lang="en-US" sz="1600" b="0" strike="noStrike" spc="-1" dirty="0" err="1">
                <a:solidFill>
                  <a:srgbClr val="000000"/>
                </a:solidFill>
                <a:latin typeface="Times New Roman"/>
                <a:ea typeface="DejaVu Sans"/>
              </a:rPr>
              <a:t>labour-intensive</a:t>
            </a:r>
            <a:r>
              <a:rPr lang="en-US" sz="1600" b="0" strike="noStrike" spc="-1" dirty="0">
                <a:solidFill>
                  <a:srgbClr val="000000"/>
                </a:solidFill>
                <a:latin typeface="Times New Roman"/>
                <a:ea typeface="DejaVu Sans"/>
              </a:rPr>
              <a:t>, time taking, and not efficient procedure. Thus, factories need human intervention for segregation of fruits</a:t>
            </a:r>
            <a:endParaRPr lang="en-IN" sz="1600" b="0" strike="noStrike" spc="-1" dirty="0">
              <a:latin typeface="Arial"/>
            </a:endParaRPr>
          </a:p>
          <a:p>
            <a:pPr marL="457200" algn="just">
              <a:lnSpc>
                <a:spcPct val="100000"/>
              </a:lnSpc>
              <a:tabLst>
                <a:tab pos="0" algn="l"/>
              </a:tabLst>
            </a:pPr>
            <a:r>
              <a:rPr lang="en-US" sz="1600" b="0" strike="noStrike" spc="-1" dirty="0">
                <a:solidFill>
                  <a:srgbClr val="000000"/>
                </a:solidFill>
                <a:latin typeface="Times New Roman"/>
                <a:ea typeface="DejaVu Sans"/>
              </a:rPr>
              <a:t>Hence, we need an automated system which can reduce the efforts of humans and time of production. Our system will automatically do that with help of CNN classification Algorithm. The proposed idea will create a segregation model which would need no human intervention for classifying and segregating fruits.</a:t>
            </a:r>
            <a:endParaRPr lang="en-IN" sz="1600" b="0" strike="noStrike" spc="-1" dirty="0">
              <a:latin typeface="Arial"/>
            </a:endParaRPr>
          </a:p>
          <a:p>
            <a:pPr marL="115200">
              <a:lnSpc>
                <a:spcPct val="115000"/>
              </a:lnSpc>
              <a:tabLst>
                <a:tab pos="0" algn="l"/>
              </a:tabLst>
            </a:pPr>
            <a:r>
              <a:rPr lang="en-IN" sz="1600" b="0" strike="noStrike" spc="-1" dirty="0">
                <a:solidFill>
                  <a:srgbClr val="000000"/>
                </a:solidFill>
                <a:latin typeface="Old Standard TT"/>
                <a:ea typeface="Old Standard TT"/>
              </a:rPr>
              <a:t>                                     </a:t>
            </a:r>
            <a:endParaRPr lang="en-IN" sz="1600" b="0" strike="noStrike" spc="-1" dirty="0">
              <a:latin typeface="Arial"/>
            </a:endParaRPr>
          </a:p>
          <a:p>
            <a:pPr marL="457200" indent="-227160">
              <a:lnSpc>
                <a:spcPct val="115000"/>
              </a:lnSpc>
              <a:tabLst>
                <a:tab pos="0" algn="l"/>
              </a:tabLst>
            </a:pPr>
            <a:endParaRPr lang="en-IN" sz="1600" b="0" strike="noStrike" spc="-1" dirty="0">
              <a:latin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dirty="0">
                <a:solidFill>
                  <a:srgbClr val="000000"/>
                </a:solidFill>
                <a:latin typeface="Times New Roman"/>
                <a:ea typeface="Times New Roman"/>
              </a:rPr>
              <a:t>1.2 Objectives</a:t>
            </a:r>
            <a:endParaRPr lang="en-IN" sz="3000" b="0" strike="noStrike" spc="-1" dirty="0">
              <a:latin typeface="Arial"/>
            </a:endParaRPr>
          </a:p>
        </p:txBody>
      </p:sp>
      <p:sp>
        <p:nvSpPr>
          <p:cNvPr id="127"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285840" indent="-285480">
              <a:lnSpc>
                <a:spcPct val="100000"/>
              </a:lnSpc>
              <a:buClr>
                <a:srgbClr val="000000"/>
              </a:buClr>
              <a:buFont typeface="Arial"/>
              <a:buChar char="•"/>
            </a:pPr>
            <a:r>
              <a:rPr lang="en-US" sz="1800" b="0" strike="noStrike" spc="-1" dirty="0">
                <a:solidFill>
                  <a:srgbClr val="000000"/>
                </a:solidFill>
                <a:latin typeface="Times New Roman"/>
                <a:ea typeface="DejaVu Sans"/>
              </a:rPr>
              <a:t>Classification of fruit into fresh and rotten. </a:t>
            </a:r>
          </a:p>
          <a:p>
            <a:pPr marL="285840" indent="-285480">
              <a:lnSpc>
                <a:spcPct val="100000"/>
              </a:lnSpc>
              <a:buClr>
                <a:srgbClr val="000000"/>
              </a:buClr>
              <a:buFont typeface="Arial"/>
              <a:buChar char="•"/>
            </a:pPr>
            <a:r>
              <a:rPr lang="en-US" sz="1800" b="0" strike="noStrike" spc="-1" dirty="0">
                <a:solidFill>
                  <a:srgbClr val="000000"/>
                </a:solidFill>
                <a:latin typeface="Times New Roman"/>
                <a:ea typeface="DejaVu Sans"/>
              </a:rPr>
              <a:t>To achieve industry 4.0 standards by integrating machine learning and sensors.</a:t>
            </a:r>
          </a:p>
          <a:p>
            <a:pPr marL="285840" indent="-285480">
              <a:lnSpc>
                <a:spcPct val="100000"/>
              </a:lnSpc>
              <a:buClr>
                <a:srgbClr val="000000"/>
              </a:buClr>
              <a:buFont typeface="Arial"/>
              <a:buChar char="•"/>
            </a:pPr>
            <a:r>
              <a:rPr lang="en-US" sz="1800" b="0" strike="noStrike" spc="-1" dirty="0">
                <a:latin typeface="Times New Roman" panose="02020603050405020304" pitchFamily="18" charset="0"/>
                <a:cs typeface="Times New Roman" panose="02020603050405020304" pitchFamily="18" charset="0"/>
              </a:rPr>
              <a:t>To perform data </a:t>
            </a:r>
            <a:r>
              <a:rPr lang="en-US" spc="-1" dirty="0">
                <a:latin typeface="Times New Roman" panose="02020603050405020304" pitchFamily="18" charset="0"/>
                <a:cs typeface="Times New Roman" panose="02020603050405020304" pitchFamily="18" charset="0"/>
              </a:rPr>
              <a:t>visualization</a:t>
            </a:r>
            <a:r>
              <a:rPr lang="en-US" sz="1800" b="0" strike="noStrike" spc="-1" dirty="0">
                <a:latin typeface="Times New Roman" panose="02020603050405020304" pitchFamily="18" charset="0"/>
                <a:cs typeface="Times New Roman" panose="02020603050405020304" pitchFamily="18" charset="0"/>
              </a:rPr>
              <a:t> on classification of fruits on tableau and </a:t>
            </a:r>
            <a:r>
              <a:rPr lang="en-US" sz="1800" b="0" strike="noStrike" spc="-1" dirty="0" err="1">
                <a:latin typeface="Times New Roman" panose="02020603050405020304" pitchFamily="18" charset="0"/>
                <a:cs typeface="Times New Roman" panose="02020603050405020304" pitchFamily="18" charset="0"/>
              </a:rPr>
              <a:t>blynk</a:t>
            </a:r>
            <a:r>
              <a:rPr lang="en-US" spc="-1" dirty="0">
                <a:solidFill>
                  <a:srgbClr val="000000"/>
                </a:solidFill>
                <a:latin typeface="Times New Roman" panose="02020603050405020304" pitchFamily="18" charset="0"/>
                <a:ea typeface="DejaVu Sans"/>
                <a:cs typeface="Times New Roman" panose="02020603050405020304" pitchFamily="18" charset="0"/>
              </a:rPr>
              <a:t>.</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dirty="0">
                <a:solidFill>
                  <a:srgbClr val="434343"/>
                </a:solidFill>
                <a:latin typeface="Times New Roman"/>
                <a:ea typeface="Times New Roman"/>
              </a:rPr>
              <a:t>1.3 Literature Review</a:t>
            </a:r>
            <a:endParaRPr lang="en-IN" sz="3000" b="1" strike="noStrike" spc="-1" dirty="0">
              <a:latin typeface="Arial"/>
            </a:endParaRPr>
          </a:p>
        </p:txBody>
      </p:sp>
      <p:sp>
        <p:nvSpPr>
          <p:cNvPr id="129"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115200">
              <a:lnSpc>
                <a:spcPct val="115000"/>
              </a:lnSpc>
            </a:pPr>
            <a:r>
              <a:rPr lang="en-IN" sz="1800" b="0" strike="noStrike" spc="-1">
                <a:solidFill>
                  <a:srgbClr val="000000"/>
                </a:solidFill>
                <a:latin typeface="Old Standard TT"/>
                <a:ea typeface="Old Standard TT"/>
              </a:rPr>
              <a:t>                              </a:t>
            </a:r>
            <a:endParaRPr lang="en-IN" sz="1800" b="0" strike="noStrike" spc="-1">
              <a:latin typeface="Arial"/>
            </a:endParaRPr>
          </a:p>
          <a:p>
            <a:pPr marL="457200" indent="-227160">
              <a:lnSpc>
                <a:spcPct val="115000"/>
              </a:lnSpc>
              <a:tabLst>
                <a:tab pos="0" algn="l"/>
              </a:tabLst>
            </a:pPr>
            <a:endParaRPr lang="en-IN" sz="1800" b="0" strike="noStrike" spc="-1">
              <a:latin typeface="Arial"/>
            </a:endParaRPr>
          </a:p>
        </p:txBody>
      </p:sp>
      <p:pic>
        <p:nvPicPr>
          <p:cNvPr id="130" name="Picture 2"/>
          <p:cNvPicPr/>
          <p:nvPr/>
        </p:nvPicPr>
        <p:blipFill>
          <a:blip r:embed="rId2"/>
          <a:stretch/>
        </p:blipFill>
        <p:spPr>
          <a:xfrm>
            <a:off x="454680" y="1056960"/>
            <a:ext cx="7607160" cy="3778200"/>
          </a:xfrm>
          <a:prstGeom prst="rect">
            <a:avLst/>
          </a:prstGeom>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860A-AECF-40A4-8DA9-FA6E748B47B9}"/>
              </a:ext>
            </a:extLst>
          </p:cNvPr>
          <p:cNvSpPr>
            <a:spLocks noGrp="1"/>
          </p:cNvSpPr>
          <p:nvPr>
            <p:ph type="title"/>
          </p:nvPr>
        </p:nvSpPr>
        <p:spPr/>
        <p:txBody>
          <a:bodyPr/>
          <a:lstStyle/>
          <a:p>
            <a:r>
              <a:rPr lang="en-IN" sz="3000" b="1" strike="noStrike" spc="-1" dirty="0">
                <a:solidFill>
                  <a:srgbClr val="000000"/>
                </a:solidFill>
                <a:latin typeface="Times New Roman"/>
                <a:ea typeface="Times New Roman"/>
              </a:rPr>
              <a:t>1.4 Problem Definition</a:t>
            </a:r>
            <a:endParaRPr lang="en-US"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68F451A-6EBB-43B4-B859-80853EC77617}"/>
              </a:ext>
            </a:extLst>
          </p:cNvPr>
          <p:cNvSpPr>
            <a:spLocks noGrp="1"/>
          </p:cNvSpPr>
          <p:nvPr>
            <p:ph type="subTitle"/>
          </p:nvPr>
        </p:nvSpPr>
        <p:spPr/>
        <p:txBody>
          <a:bodyPr/>
          <a:lstStyle/>
          <a:p>
            <a:r>
              <a:rPr lang="en-US" sz="18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09486D6D-5F67-4056-9864-4CEDD9391D25}"/>
              </a:ext>
            </a:extLst>
          </p:cNvPr>
          <p:cNvSpPr txBox="1"/>
          <p:nvPr/>
        </p:nvSpPr>
        <p:spPr>
          <a:xfrm>
            <a:off x="457200" y="1280160"/>
            <a:ext cx="8229240" cy="313932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The food industry is expanding every day and it is crucial to maintain the required standards which impact their market value. To maintain these standards, manpower is used which is inconsistent, expensive, and time-consuming. With the help of automation of classification, we can speed up this process with less expensive resources using Computer Vision along with the Internet of Things(IoT). The evolution of the Internet of Things(IoT) has played an important role in making the devices smarter and more connected. The large amount of data collected from these devices can be used for data analysis which helps the industries to plan their future decisions. This project proposes the idea of implementing an infrastructure having a micro-controller that would accurately segregate three kinds of fruits into two categories i.e. Fresh and Rotten</a:t>
            </a:r>
            <a:endParaRPr lang="en-US" dirty="0"/>
          </a:p>
        </p:txBody>
      </p:sp>
    </p:spTree>
    <p:extLst>
      <p:ext uri="{BB962C8B-B14F-4D97-AF65-F5344CB8AC3E}">
        <p14:creationId xmlns:p14="http://schemas.microsoft.com/office/powerpoint/2010/main" val="251464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134"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285840" indent="-285480">
              <a:lnSpc>
                <a:spcPct val="100000"/>
              </a:lnSpc>
              <a:buClr>
                <a:srgbClr val="000000"/>
              </a:buClr>
              <a:buFont typeface="Arial"/>
              <a:buChar char="•"/>
            </a:pPr>
            <a:r>
              <a:rPr lang="en-US" sz="1800" b="0" strike="noStrike" spc="-1" dirty="0">
                <a:solidFill>
                  <a:srgbClr val="000000"/>
                </a:solidFill>
                <a:latin typeface="Times New Roman"/>
                <a:ea typeface="DejaVu Sans"/>
              </a:rPr>
              <a:t>Can be applied in domestic use.</a:t>
            </a:r>
            <a:endParaRPr lang="en-IN" sz="1800" b="0" strike="noStrike" spc="-1" dirty="0">
              <a:latin typeface="Arial"/>
            </a:endParaRPr>
          </a:p>
          <a:p>
            <a:pPr marL="285840" indent="-285480">
              <a:lnSpc>
                <a:spcPct val="100000"/>
              </a:lnSpc>
              <a:buClr>
                <a:srgbClr val="000000"/>
              </a:buClr>
              <a:buFont typeface="Arial"/>
              <a:buChar char="•"/>
            </a:pPr>
            <a:r>
              <a:rPr lang="en-US" sz="1800" b="0" strike="noStrike" spc="-1" dirty="0">
                <a:solidFill>
                  <a:srgbClr val="000000"/>
                </a:solidFill>
                <a:latin typeface="Times New Roman"/>
                <a:ea typeface="DejaVu Sans"/>
              </a:rPr>
              <a:t>Can be useful in food industry . </a:t>
            </a:r>
            <a:endParaRPr lang="en-IN" sz="1800" b="0" strike="noStrike" spc="-1" dirty="0">
              <a:latin typeface="Arial"/>
            </a:endParaRPr>
          </a:p>
          <a:p>
            <a:pPr marL="115200">
              <a:lnSpc>
                <a:spcPct val="115000"/>
              </a:lnSpc>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160">
              <a:lnSpc>
                <a:spcPct val="115000"/>
              </a:lnSpc>
              <a:tabLst>
                <a:tab pos="0" algn="l"/>
              </a:tabLst>
            </a:pP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11760" y="444960"/>
            <a:ext cx="85190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1.6 Technology stack</a:t>
            </a:r>
            <a:endParaRPr lang="en-IN" sz="3000" b="0" strike="noStrike" spc="-1">
              <a:latin typeface="Arial"/>
            </a:endParaRPr>
          </a:p>
        </p:txBody>
      </p:sp>
      <p:sp>
        <p:nvSpPr>
          <p:cNvPr id="136" name="CustomShape 2"/>
          <p:cNvSpPr/>
          <p:nvPr/>
        </p:nvSpPr>
        <p:spPr>
          <a:xfrm>
            <a:off x="311760" y="1171440"/>
            <a:ext cx="8519040" cy="339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eaLnBrk="1" hangingPunct="1">
              <a:spcAft>
                <a:spcPts val="1413"/>
              </a:spcAft>
              <a:buClrTx/>
              <a:buFontTx/>
              <a:buNone/>
            </a:pPr>
            <a:r>
              <a:rPr lang="en-IN" altLang="en-US" sz="1700" dirty="0">
                <a:solidFill>
                  <a:srgbClr val="000000"/>
                </a:solidFill>
                <a:latin typeface="Times New Roman" panose="02020603050405020304" pitchFamily="18" charset="0"/>
                <a:cs typeface="Times New Roman" panose="02020603050405020304" pitchFamily="18" charset="0"/>
              </a:rPr>
              <a:t>Hardware Requirements:</a:t>
            </a:r>
          </a:p>
          <a:p>
            <a:pPr marL="104775" eaLnBrk="1" hangingPunct="1">
              <a:spcAft>
                <a:spcPts val="1413"/>
              </a:spcAft>
              <a:buFont typeface="Arial" panose="020B0604020202020204" pitchFamily="34" charset="0"/>
              <a:buChar char="•"/>
            </a:pPr>
            <a:r>
              <a:rPr lang="en-IN" altLang="en-US" sz="1700" dirty="0">
                <a:solidFill>
                  <a:srgbClr val="000000"/>
                </a:solidFill>
                <a:latin typeface="Times New Roman" panose="02020603050405020304" pitchFamily="18" charset="0"/>
                <a:cs typeface="Times New Roman" panose="02020603050405020304" pitchFamily="18" charset="0"/>
              </a:rPr>
              <a:t> </a:t>
            </a:r>
            <a:r>
              <a:rPr lang="en-IN" altLang="en-US" sz="1700" dirty="0" err="1">
                <a:solidFill>
                  <a:srgbClr val="000000"/>
                </a:solidFill>
                <a:latin typeface="Times New Roman" panose="02020603050405020304" pitchFamily="18" charset="0"/>
                <a:cs typeface="Times New Roman" panose="02020603050405020304" pitchFamily="18" charset="0"/>
              </a:rPr>
              <a:t>NodeMCU</a:t>
            </a:r>
            <a:r>
              <a:rPr lang="en-IN" altLang="en-US" sz="1700" dirty="0">
                <a:solidFill>
                  <a:srgbClr val="000000"/>
                </a:solidFill>
                <a:latin typeface="Times New Roman" panose="02020603050405020304" pitchFamily="18" charset="0"/>
                <a:cs typeface="Times New Roman" panose="02020603050405020304" pitchFamily="18" charset="0"/>
              </a:rPr>
              <a:t> ESP8266</a:t>
            </a:r>
          </a:p>
          <a:p>
            <a:pPr marL="104775" eaLnBrk="1" hangingPunct="1">
              <a:spcAft>
                <a:spcPts val="1413"/>
              </a:spcAft>
              <a:buFont typeface="Arial" panose="020B0604020202020204" pitchFamily="34" charset="0"/>
              <a:buChar char="•"/>
            </a:pPr>
            <a:r>
              <a:rPr lang="en-IN" altLang="en-US" sz="1700" dirty="0">
                <a:solidFill>
                  <a:srgbClr val="000000"/>
                </a:solidFill>
                <a:latin typeface="Times New Roman" panose="02020603050405020304" pitchFamily="18" charset="0"/>
                <a:cs typeface="Times New Roman" panose="02020603050405020304" pitchFamily="18" charset="0"/>
              </a:rPr>
              <a:t> ESP32 Camera Module</a:t>
            </a:r>
          </a:p>
          <a:p>
            <a:pPr marL="104775" eaLnBrk="1" hangingPunct="1">
              <a:spcAft>
                <a:spcPts val="1413"/>
              </a:spcAft>
              <a:buFont typeface="Arial" panose="020B0604020202020204" pitchFamily="34" charset="0"/>
              <a:buChar char="•"/>
            </a:pPr>
            <a:r>
              <a:rPr lang="en-IN" altLang="en-US" sz="1700" dirty="0">
                <a:solidFill>
                  <a:srgbClr val="000000"/>
                </a:solidFill>
                <a:latin typeface="Times New Roman" panose="02020603050405020304" pitchFamily="18" charset="0"/>
                <a:cs typeface="Times New Roman" panose="02020603050405020304" pitchFamily="18" charset="0"/>
              </a:rPr>
              <a:t> Motor/ Rotator(for conveyor belt) </a:t>
            </a:r>
          </a:p>
          <a:p>
            <a:pPr marL="104775" eaLnBrk="1" hangingPunct="1">
              <a:spcAft>
                <a:spcPts val="1413"/>
              </a:spcAft>
              <a:buFont typeface="Arial" panose="020B0604020202020204" pitchFamily="34" charset="0"/>
              <a:buChar char="•"/>
            </a:pPr>
            <a:r>
              <a:rPr lang="en-IN" altLang="en-US" sz="1700" dirty="0">
                <a:solidFill>
                  <a:srgbClr val="000000"/>
                </a:solidFill>
                <a:latin typeface="Times New Roman" panose="02020603050405020304" pitchFamily="18" charset="0"/>
                <a:cs typeface="Times New Roman" panose="02020603050405020304" pitchFamily="18" charset="0"/>
              </a:rPr>
              <a:t> Wi-Fi module</a:t>
            </a:r>
          </a:p>
          <a:p>
            <a:pPr marL="104775" eaLnBrk="1" hangingPunct="1">
              <a:spcAft>
                <a:spcPts val="1413"/>
              </a:spcAft>
              <a:buFont typeface="Arial" panose="020B0604020202020204" pitchFamily="34" charset="0"/>
              <a:buChar char="•"/>
            </a:pPr>
            <a:r>
              <a:rPr lang="en-IN" altLang="en-US" sz="1700" dirty="0">
                <a:solidFill>
                  <a:srgbClr val="000000"/>
                </a:solidFill>
                <a:latin typeface="Times New Roman" panose="02020603050405020304" pitchFamily="18" charset="0"/>
                <a:cs typeface="Times New Roman" panose="02020603050405020304" pitchFamily="18" charset="0"/>
              </a:rPr>
              <a:t>Flaps</a:t>
            </a:r>
          </a:p>
          <a:p>
            <a:pPr marL="104775" eaLnBrk="1" hangingPunct="1">
              <a:spcAft>
                <a:spcPts val="1413"/>
              </a:spcAft>
              <a:buFont typeface="Arial" panose="020B0604020202020204" pitchFamily="34" charset="0"/>
              <a:buChar char="•"/>
            </a:pPr>
            <a:r>
              <a:rPr lang="en-IN" altLang="en-US" sz="1700" dirty="0">
                <a:solidFill>
                  <a:srgbClr val="000000"/>
                </a:solidFill>
                <a:latin typeface="Times New Roman" panose="02020603050405020304" pitchFamily="18" charset="0"/>
                <a:cs typeface="Times New Roman" panose="02020603050405020304" pitchFamily="18" charset="0"/>
              </a:rPr>
              <a:t>Servo-motor</a:t>
            </a:r>
          </a:p>
          <a:p>
            <a:pPr marL="104775" eaLnBrk="1" hangingPunct="1">
              <a:spcAft>
                <a:spcPts val="1413"/>
              </a:spcAft>
              <a:buFont typeface="Arial" panose="020B0604020202020204" pitchFamily="34" charset="0"/>
              <a:buChar char="•"/>
            </a:pPr>
            <a:r>
              <a:rPr lang="en-IN" altLang="en-US" sz="1700" dirty="0">
                <a:solidFill>
                  <a:srgbClr val="000000"/>
                </a:solidFill>
                <a:latin typeface="Times New Roman" panose="02020603050405020304" pitchFamily="18" charset="0"/>
                <a:cs typeface="Times New Roman" panose="02020603050405020304" pitchFamily="18" charset="0"/>
              </a:rPr>
              <a:t>Alcohol Sensor(MQ3), Methane Sensor(MQ4</a:t>
            </a:r>
            <a:r>
              <a:rPr lang="en-IN" altLang="en-US" sz="1800" dirty="0">
                <a:solidFill>
                  <a:srgbClr val="000000"/>
                </a:solidFill>
                <a:latin typeface="Times New Roman" panose="02020603050405020304" pitchFamily="18" charset="0"/>
                <a:cs typeface="Times New Roman" panose="02020603050405020304" pitchFamily="18" charset="0"/>
              </a:rPr>
              <a:t>)</a:t>
            </a:r>
          </a:p>
          <a:p>
            <a:pPr marL="457200" indent="-227160">
              <a:lnSpc>
                <a:spcPct val="115000"/>
              </a:lnSpc>
              <a:tabLst>
                <a:tab pos="0" algn="l"/>
              </a:tabLst>
            </a:pPr>
            <a:endParaRPr lang="en-IN"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896</TotalTime>
  <Words>1378</Words>
  <Application>Microsoft Office PowerPoint</Application>
  <PresentationFormat>On-screen Show (16:9)</PresentationFormat>
  <Paragraphs>86</Paragraphs>
  <Slides>36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36</vt:i4>
      </vt:variant>
    </vt:vector>
  </HeadingPairs>
  <TitlesOfParts>
    <vt:vector size="47" baseType="lpstr">
      <vt:lpstr>Microsoft YaHei</vt:lpstr>
      <vt:lpstr>Arial</vt:lpstr>
      <vt:lpstr>Calibri</vt:lpstr>
      <vt:lpstr>Lato</vt:lpstr>
      <vt:lpstr>Old Standard TT</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1.4 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Integration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dc:description/>
  <cp:lastModifiedBy>siddhesh</cp:lastModifiedBy>
  <cp:revision>15</cp:revision>
  <dcterms:modified xsi:type="dcterms:W3CDTF">2022-04-21T08:45:30Z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