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6148"/>
            <a:ext cx="491490" cy="3074035"/>
          </a:xfrm>
          <a:custGeom>
            <a:avLst/>
            <a:gdLst/>
            <a:ahLst/>
            <a:cxnLst/>
            <a:rect l="l" t="t" r="r" b="b"/>
            <a:pathLst>
              <a:path w="491490" h="3074034">
                <a:moveTo>
                  <a:pt x="0" y="0"/>
                </a:moveTo>
                <a:lnTo>
                  <a:pt x="0" y="3070609"/>
                </a:lnTo>
                <a:lnTo>
                  <a:pt x="163770" y="3073650"/>
                </a:lnTo>
                <a:lnTo>
                  <a:pt x="491277" y="307365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56327" y="0"/>
            <a:ext cx="4424680" cy="7560309"/>
          </a:xfrm>
          <a:custGeom>
            <a:avLst/>
            <a:gdLst/>
            <a:ahLst/>
            <a:cxnLst/>
            <a:rect l="l" t="t" r="r" b="b"/>
            <a:pathLst>
              <a:path w="4424680" h="7560309">
                <a:moveTo>
                  <a:pt x="0" y="7559800"/>
                </a:moveTo>
                <a:lnTo>
                  <a:pt x="4424170" y="4603253"/>
                </a:lnTo>
              </a:path>
              <a:path w="4424680" h="7560309">
                <a:moveTo>
                  <a:pt x="2108452" y="0"/>
                </a:moveTo>
                <a:lnTo>
                  <a:pt x="3448048" y="7556753"/>
                </a:lnTo>
              </a:path>
            </a:pathLst>
          </a:custGeom>
          <a:ln w="9360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97902" y="0"/>
            <a:ext cx="2482850" cy="7560309"/>
          </a:xfrm>
          <a:custGeom>
            <a:avLst/>
            <a:gdLst/>
            <a:ahLst/>
            <a:cxnLst/>
            <a:rect l="l" t="t" r="r" b="b"/>
            <a:pathLst>
              <a:path w="2482850" h="7560309">
                <a:moveTo>
                  <a:pt x="2227833" y="0"/>
                </a:moveTo>
                <a:lnTo>
                  <a:pt x="0" y="7556568"/>
                </a:lnTo>
                <a:lnTo>
                  <a:pt x="865267" y="7559799"/>
                </a:lnTo>
                <a:lnTo>
                  <a:pt x="2482595" y="7559799"/>
                </a:lnTo>
                <a:lnTo>
                  <a:pt x="2482595" y="9049"/>
                </a:lnTo>
                <a:lnTo>
                  <a:pt x="2227833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44059" y="0"/>
            <a:ext cx="2136775" cy="7557134"/>
          </a:xfrm>
          <a:custGeom>
            <a:avLst/>
            <a:gdLst/>
            <a:ahLst/>
            <a:cxnLst/>
            <a:rect l="l" t="t" r="r" b="b"/>
            <a:pathLst>
              <a:path w="2136775" h="7557134">
                <a:moveTo>
                  <a:pt x="2136438" y="0"/>
                </a:moveTo>
                <a:lnTo>
                  <a:pt x="0" y="0"/>
                </a:lnTo>
                <a:lnTo>
                  <a:pt x="1321988" y="7556753"/>
                </a:lnTo>
                <a:lnTo>
                  <a:pt x="2136438" y="7556753"/>
                </a:lnTo>
                <a:lnTo>
                  <a:pt x="2136438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8248" y="4321302"/>
            <a:ext cx="2762250" cy="3235960"/>
          </a:xfrm>
          <a:custGeom>
            <a:avLst/>
            <a:gdLst/>
            <a:ahLst/>
            <a:cxnLst/>
            <a:rect l="l" t="t" r="r" b="b"/>
            <a:pathLst>
              <a:path w="2762250" h="3235959">
                <a:moveTo>
                  <a:pt x="2759582" y="0"/>
                </a:moveTo>
                <a:lnTo>
                  <a:pt x="0" y="3235451"/>
                </a:lnTo>
                <a:lnTo>
                  <a:pt x="2762249" y="3235451"/>
                </a:lnTo>
                <a:lnTo>
                  <a:pt x="2762249" y="1191860"/>
                </a:lnTo>
                <a:lnTo>
                  <a:pt x="275958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730880" y="0"/>
            <a:ext cx="2350135" cy="7557134"/>
          </a:xfrm>
          <a:custGeom>
            <a:avLst/>
            <a:gdLst/>
            <a:ahLst/>
            <a:cxnLst/>
            <a:rect l="l" t="t" r="r" b="b"/>
            <a:pathLst>
              <a:path w="2350134" h="7557134">
                <a:moveTo>
                  <a:pt x="2349617" y="0"/>
                </a:moveTo>
                <a:lnTo>
                  <a:pt x="0" y="0"/>
                </a:lnTo>
                <a:lnTo>
                  <a:pt x="2041515" y="7556753"/>
                </a:lnTo>
                <a:lnTo>
                  <a:pt x="2349617" y="7547626"/>
                </a:lnTo>
                <a:lnTo>
                  <a:pt x="2349617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145523" y="0"/>
            <a:ext cx="935355" cy="7557134"/>
          </a:xfrm>
          <a:custGeom>
            <a:avLst/>
            <a:gdLst/>
            <a:ahLst/>
            <a:cxnLst/>
            <a:rect l="l" t="t" r="r" b="b"/>
            <a:pathLst>
              <a:path w="935354" h="7557134">
                <a:moveTo>
                  <a:pt x="934973" y="0"/>
                </a:moveTo>
                <a:lnTo>
                  <a:pt x="742611" y="0"/>
                </a:lnTo>
                <a:lnTo>
                  <a:pt x="0" y="7556753"/>
                </a:lnTo>
                <a:lnTo>
                  <a:pt x="934973" y="7556753"/>
                </a:lnTo>
                <a:lnTo>
                  <a:pt x="934973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924371" y="0"/>
            <a:ext cx="1156335" cy="7557134"/>
          </a:xfrm>
          <a:custGeom>
            <a:avLst/>
            <a:gdLst/>
            <a:ahLst/>
            <a:cxnLst/>
            <a:rect l="l" t="t" r="r" b="b"/>
            <a:pathLst>
              <a:path w="1156334" h="7557134">
                <a:moveTo>
                  <a:pt x="1156126" y="0"/>
                </a:moveTo>
                <a:lnTo>
                  <a:pt x="0" y="0"/>
                </a:lnTo>
                <a:lnTo>
                  <a:pt x="1031158" y="7556753"/>
                </a:lnTo>
                <a:lnTo>
                  <a:pt x="1156126" y="7556753"/>
                </a:lnTo>
                <a:lnTo>
                  <a:pt x="1156126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94826" y="5415755"/>
            <a:ext cx="1186180" cy="2141220"/>
          </a:xfrm>
          <a:custGeom>
            <a:avLst/>
            <a:gdLst/>
            <a:ahLst/>
            <a:cxnLst/>
            <a:rect l="l" t="t" r="r" b="b"/>
            <a:pathLst>
              <a:path w="1186179" h="2141220">
                <a:moveTo>
                  <a:pt x="1185671" y="0"/>
                </a:moveTo>
                <a:lnTo>
                  <a:pt x="0" y="2140998"/>
                </a:lnTo>
                <a:lnTo>
                  <a:pt x="1185671" y="2135477"/>
                </a:lnTo>
                <a:lnTo>
                  <a:pt x="1185671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473" y="402844"/>
            <a:ext cx="39020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230" y="1837372"/>
            <a:ext cx="8943339" cy="3409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480" y="1864626"/>
            <a:ext cx="7924165" cy="1346835"/>
            <a:chOff x="1173480" y="1864626"/>
            <a:chExt cx="7924165" cy="1346835"/>
          </a:xfrm>
        </p:grpSpPr>
        <p:sp>
          <p:nvSpPr>
            <p:cNvPr id="3" name="object 3"/>
            <p:cNvSpPr/>
            <p:nvPr/>
          </p:nvSpPr>
          <p:spPr>
            <a:xfrm>
              <a:off x="1375683" y="2101558"/>
              <a:ext cx="1542486" cy="328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46426" y="1864626"/>
              <a:ext cx="662177" cy="8930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82646" y="1864626"/>
              <a:ext cx="6214872" cy="8930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3480" y="2318016"/>
              <a:ext cx="7860792" cy="8930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9502" y="1967484"/>
            <a:ext cx="7381875" cy="966469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74930" marR="5080" indent="-62865">
              <a:lnSpc>
                <a:spcPts val="3570"/>
              </a:lnSpc>
              <a:spcBef>
                <a:spcPts val="440"/>
              </a:spcBef>
            </a:pPr>
            <a:r>
              <a:rPr dirty="0" sz="3200" spc="-5"/>
              <a:t>eFRESH- Computer </a:t>
            </a:r>
            <a:r>
              <a:rPr dirty="0" sz="3200" spc="-25"/>
              <a:t>Vision </a:t>
            </a:r>
            <a:r>
              <a:rPr dirty="0" sz="3200" spc="-5"/>
              <a:t>and IoT</a:t>
            </a:r>
            <a:r>
              <a:rPr dirty="0" sz="3200" spc="-114"/>
              <a:t> </a:t>
            </a:r>
            <a:r>
              <a:rPr dirty="0" sz="3200" spc="-5"/>
              <a:t>Based  Framework for Fruit </a:t>
            </a:r>
            <a:r>
              <a:rPr dirty="0" sz="3200" spc="-10"/>
              <a:t>Freshness </a:t>
            </a:r>
            <a:r>
              <a:rPr dirty="0" sz="3200" spc="-5"/>
              <a:t>Detection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2648711" y="3754386"/>
            <a:ext cx="4804410" cy="1180465"/>
            <a:chOff x="2648711" y="3754386"/>
            <a:chExt cx="4804410" cy="1180465"/>
          </a:xfrm>
        </p:grpSpPr>
        <p:sp>
          <p:nvSpPr>
            <p:cNvPr id="9" name="object 9"/>
            <p:cNvSpPr/>
            <p:nvPr/>
          </p:nvSpPr>
          <p:spPr>
            <a:xfrm>
              <a:off x="2648711" y="3754386"/>
              <a:ext cx="4804410" cy="7833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655569" y="4151388"/>
              <a:ext cx="1728978" cy="7833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02023" y="4151388"/>
              <a:ext cx="1221486" cy="783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856738" y="3843782"/>
            <a:ext cx="2410460" cy="84963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9050" marR="5080" indent="-6985">
              <a:lnSpc>
                <a:spcPts val="3130"/>
              </a:lnSpc>
              <a:spcBef>
                <a:spcPts val="395"/>
              </a:spcBef>
            </a:pPr>
            <a:r>
              <a:rPr dirty="0" sz="2800" b="1">
                <a:latin typeface="Times New Roman"/>
                <a:cs typeface="Times New Roman"/>
              </a:rPr>
              <a:t>Akshata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Gawas  Krishita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55" b="1">
                <a:latin typeface="Times New Roman"/>
                <a:cs typeface="Times New Roman"/>
              </a:rPr>
              <a:t>Tolia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58028" y="4151388"/>
            <a:ext cx="1888235" cy="7833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6308" y="3843782"/>
            <a:ext cx="1457960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ts val="3245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181</a:t>
            </a:r>
            <a:r>
              <a:rPr dirty="0" sz="2800" spc="5" b="1">
                <a:latin typeface="Times New Roman"/>
                <a:cs typeface="Times New Roman"/>
              </a:rPr>
              <a:t>0</a:t>
            </a:r>
            <a:r>
              <a:rPr dirty="0" sz="2800" b="1">
                <a:latin typeface="Times New Roman"/>
                <a:cs typeface="Times New Roman"/>
              </a:rPr>
              <a:t>4039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45"/>
              </a:lnSpc>
            </a:pPr>
            <a:r>
              <a:rPr dirty="0" sz="2800" b="1">
                <a:latin typeface="Times New Roman"/>
                <a:cs typeface="Times New Roman"/>
              </a:rPr>
              <a:t>18104021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88514" y="4548390"/>
            <a:ext cx="4925060" cy="3011805"/>
            <a:chOff x="2588514" y="4548390"/>
            <a:chExt cx="4925060" cy="3011805"/>
          </a:xfrm>
        </p:grpSpPr>
        <p:sp>
          <p:nvSpPr>
            <p:cNvPr id="16" name="object 16"/>
            <p:cNvSpPr/>
            <p:nvPr/>
          </p:nvSpPr>
          <p:spPr>
            <a:xfrm>
              <a:off x="2588514" y="4548390"/>
              <a:ext cx="1849374" cy="7833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062984" y="4548390"/>
              <a:ext cx="3450336" cy="7833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23360" y="5342394"/>
              <a:ext cx="2055876" cy="78332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58668" y="5738622"/>
              <a:ext cx="3985259" cy="7833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89682" y="6135624"/>
              <a:ext cx="1306068" cy="78332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632454" y="6135624"/>
              <a:ext cx="1849374" cy="78332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06162" y="6135624"/>
              <a:ext cx="2205990" cy="7833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092702" y="6532626"/>
              <a:ext cx="1917192" cy="7833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01212" y="6929621"/>
              <a:ext cx="1306067" cy="6301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43984" y="6929621"/>
              <a:ext cx="1315212" cy="63017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384292" y="6929621"/>
              <a:ext cx="1117104" cy="63017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96539" y="4637786"/>
            <a:ext cx="4487545" cy="283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036570" algn="l"/>
              </a:tabLst>
            </a:pPr>
            <a:r>
              <a:rPr dirty="0" sz="2800" b="1">
                <a:latin typeface="Times New Roman"/>
                <a:cs typeface="Times New Roman"/>
              </a:rPr>
              <a:t>Si</a:t>
            </a:r>
            <a:r>
              <a:rPr dirty="0" sz="2800" spc="5" b="1">
                <a:latin typeface="Times New Roman"/>
                <a:cs typeface="Times New Roman"/>
              </a:rPr>
              <a:t>d</a:t>
            </a:r>
            <a:r>
              <a:rPr dirty="0" sz="2800" b="1">
                <a:latin typeface="Times New Roman"/>
                <a:cs typeface="Times New Roman"/>
              </a:rPr>
              <a:t>dhesh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Gaikwad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1</a:t>
            </a:r>
            <a:r>
              <a:rPr dirty="0" sz="2800" spc="5" b="1">
                <a:latin typeface="Times New Roman"/>
                <a:cs typeface="Times New Roman"/>
              </a:rPr>
              <a:t>8</a:t>
            </a:r>
            <a:r>
              <a:rPr dirty="0" sz="2800" b="1">
                <a:latin typeface="Times New Roman"/>
                <a:cs typeface="Times New Roman"/>
              </a:rPr>
              <a:t>104069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1905">
              <a:lnSpc>
                <a:spcPts val="3240"/>
              </a:lnSpc>
              <a:spcBef>
                <a:spcPts val="5"/>
              </a:spcBef>
            </a:pPr>
            <a:r>
              <a:rPr dirty="0" sz="2800" b="1">
                <a:latin typeface="Times New Roman"/>
                <a:cs typeface="Times New Roman"/>
              </a:rPr>
              <a:t>Guided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algn="ctr" marL="213995" marR="207645" indent="1905">
              <a:lnSpc>
                <a:spcPts val="3130"/>
              </a:lnSpc>
              <a:spcBef>
                <a:spcPts val="175"/>
              </a:spcBef>
            </a:pPr>
            <a:r>
              <a:rPr dirty="0" sz="2800" spc="-15" b="1">
                <a:latin typeface="Times New Roman"/>
                <a:cs typeface="Times New Roman"/>
              </a:rPr>
              <a:t>Prof. </a:t>
            </a:r>
            <a:r>
              <a:rPr dirty="0" sz="2800" b="1">
                <a:latin typeface="Times New Roman"/>
                <a:cs typeface="Times New Roman"/>
              </a:rPr>
              <a:t>Kiran Deshpande  </a:t>
            </a:r>
            <a:r>
              <a:rPr dirty="0" sz="2800" spc="-15" b="1">
                <a:latin typeface="Times New Roman"/>
                <a:cs typeface="Times New Roman"/>
              </a:rPr>
              <a:t>Prof. </a:t>
            </a:r>
            <a:r>
              <a:rPr dirty="0" sz="2800" b="1">
                <a:latin typeface="Times New Roman"/>
                <a:cs typeface="Times New Roman"/>
              </a:rPr>
              <a:t>Kaushiki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Upadhyaya  Co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Guide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050"/>
              </a:lnSpc>
            </a:pPr>
            <a:r>
              <a:rPr dirty="0" sz="2800" spc="-15" b="1">
                <a:latin typeface="Times New Roman"/>
                <a:cs typeface="Times New Roman"/>
              </a:rPr>
              <a:t>Prof. </a:t>
            </a:r>
            <a:r>
              <a:rPr dirty="0" sz="2800" b="1">
                <a:latin typeface="Times New Roman"/>
                <a:cs typeface="Times New Roman"/>
              </a:rPr>
              <a:t>Sonal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Jain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-12780" y="1524"/>
            <a:ext cx="10106660" cy="1871980"/>
            <a:chOff x="-12780" y="1524"/>
            <a:chExt cx="10106660" cy="1871980"/>
          </a:xfrm>
        </p:grpSpPr>
        <p:sp>
          <p:nvSpPr>
            <p:cNvPr id="29" name="object 29"/>
            <p:cNvSpPr/>
            <p:nvPr/>
          </p:nvSpPr>
          <p:spPr>
            <a:xfrm>
              <a:off x="0" y="1524"/>
              <a:ext cx="10080497" cy="187147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1768602"/>
              <a:ext cx="10080625" cy="1905"/>
            </a:xfrm>
            <a:custGeom>
              <a:avLst/>
              <a:gdLst/>
              <a:ahLst/>
              <a:cxnLst/>
              <a:rect l="l" t="t" r="r" b="b"/>
              <a:pathLst>
                <a:path w="10080625" h="1905">
                  <a:moveTo>
                    <a:pt x="0" y="0"/>
                  </a:moveTo>
                  <a:lnTo>
                    <a:pt x="10080498" y="1524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843" y="846937"/>
            <a:ext cx="6527413" cy="35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791" y="689864"/>
            <a:ext cx="65258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 </a:t>
            </a:r>
            <a:r>
              <a:rPr dirty="0" spc="-5"/>
              <a:t>Convolutional Neural</a:t>
            </a:r>
            <a:r>
              <a:rPr dirty="0" spc="10"/>
              <a:t> </a:t>
            </a:r>
            <a:r>
              <a:rPr dirty="0" spc="-5"/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1005077" y="1398270"/>
            <a:ext cx="6840474" cy="2521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297" y="3995928"/>
            <a:ext cx="7127748" cy="23766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85467" y="6731254"/>
            <a:ext cx="4999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no.3: Convolutional Neural Network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(CNN)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407" y="846937"/>
            <a:ext cx="2975861" cy="4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791" y="689864"/>
            <a:ext cx="30016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 </a:t>
            </a:r>
            <a:r>
              <a:rPr dirty="0" spc="-5"/>
              <a:t>Inception</a:t>
            </a:r>
            <a:r>
              <a:rPr dirty="0" spc="-114"/>
              <a:t> </a:t>
            </a:r>
            <a:r>
              <a:rPr dirty="0" spc="-5"/>
              <a:t>V3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2869" y="5695442"/>
            <a:ext cx="9480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5873" y="5695442"/>
            <a:ext cx="948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6152" y="5695442"/>
            <a:ext cx="948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Block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452" y="1674876"/>
            <a:ext cx="9705594" cy="3824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22498" y="6731254"/>
            <a:ext cx="3210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no.4: Inception V3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1647" y="0"/>
            <a:ext cx="4433570" cy="7569200"/>
            <a:chOff x="5651647" y="0"/>
            <a:chExt cx="4433570" cy="7569200"/>
          </a:xfrm>
        </p:grpSpPr>
        <p:sp>
          <p:nvSpPr>
            <p:cNvPr id="3" name="object 3"/>
            <p:cNvSpPr/>
            <p:nvPr/>
          </p:nvSpPr>
          <p:spPr>
            <a:xfrm>
              <a:off x="5656327" y="0"/>
              <a:ext cx="4424680" cy="7560309"/>
            </a:xfrm>
            <a:custGeom>
              <a:avLst/>
              <a:gdLst/>
              <a:ahLst/>
              <a:cxnLst/>
              <a:rect l="l" t="t" r="r" b="b"/>
              <a:pathLst>
                <a:path w="4424680" h="7560309">
                  <a:moveTo>
                    <a:pt x="0" y="7559800"/>
                  </a:moveTo>
                  <a:lnTo>
                    <a:pt x="4424170" y="4603253"/>
                  </a:lnTo>
                </a:path>
                <a:path w="4424680" h="7560309">
                  <a:moveTo>
                    <a:pt x="2108452" y="0"/>
                  </a:moveTo>
                  <a:lnTo>
                    <a:pt x="3448048" y="7556753"/>
                  </a:lnTo>
                </a:path>
              </a:pathLst>
            </a:custGeom>
            <a:ln w="936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597902" y="0"/>
              <a:ext cx="2482850" cy="7560309"/>
            </a:xfrm>
            <a:custGeom>
              <a:avLst/>
              <a:gdLst/>
              <a:ahLst/>
              <a:cxnLst/>
              <a:rect l="l" t="t" r="r" b="b"/>
              <a:pathLst>
                <a:path w="2482850" h="7560309">
                  <a:moveTo>
                    <a:pt x="2227833" y="0"/>
                  </a:moveTo>
                  <a:lnTo>
                    <a:pt x="0" y="7556568"/>
                  </a:lnTo>
                  <a:lnTo>
                    <a:pt x="865267" y="7559799"/>
                  </a:lnTo>
                  <a:lnTo>
                    <a:pt x="2482595" y="7559799"/>
                  </a:lnTo>
                  <a:lnTo>
                    <a:pt x="2482595" y="9049"/>
                  </a:lnTo>
                  <a:lnTo>
                    <a:pt x="222783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44059" y="0"/>
              <a:ext cx="2136775" cy="7557134"/>
            </a:xfrm>
            <a:custGeom>
              <a:avLst/>
              <a:gdLst/>
              <a:ahLst/>
              <a:cxnLst/>
              <a:rect l="l" t="t" r="r" b="b"/>
              <a:pathLst>
                <a:path w="2136775" h="7557134">
                  <a:moveTo>
                    <a:pt x="2136438" y="0"/>
                  </a:moveTo>
                  <a:lnTo>
                    <a:pt x="0" y="0"/>
                  </a:lnTo>
                  <a:lnTo>
                    <a:pt x="1321988" y="7556753"/>
                  </a:lnTo>
                  <a:lnTo>
                    <a:pt x="2136438" y="7556753"/>
                  </a:lnTo>
                  <a:lnTo>
                    <a:pt x="2136438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18248" y="4321302"/>
              <a:ext cx="2762250" cy="3235960"/>
            </a:xfrm>
            <a:custGeom>
              <a:avLst/>
              <a:gdLst/>
              <a:ahLst/>
              <a:cxnLst/>
              <a:rect l="l" t="t" r="r" b="b"/>
              <a:pathLst>
                <a:path w="2762250" h="3235959">
                  <a:moveTo>
                    <a:pt x="2759582" y="0"/>
                  </a:moveTo>
                  <a:lnTo>
                    <a:pt x="0" y="3235451"/>
                  </a:lnTo>
                  <a:lnTo>
                    <a:pt x="2762249" y="3235451"/>
                  </a:lnTo>
                  <a:lnTo>
                    <a:pt x="2762249" y="1191860"/>
                  </a:lnTo>
                  <a:lnTo>
                    <a:pt x="2759582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30880" y="0"/>
              <a:ext cx="2350135" cy="7557134"/>
            </a:xfrm>
            <a:custGeom>
              <a:avLst/>
              <a:gdLst/>
              <a:ahLst/>
              <a:cxnLst/>
              <a:rect l="l" t="t" r="r" b="b"/>
              <a:pathLst>
                <a:path w="2350134" h="7557134">
                  <a:moveTo>
                    <a:pt x="2349617" y="0"/>
                  </a:moveTo>
                  <a:lnTo>
                    <a:pt x="0" y="0"/>
                  </a:lnTo>
                  <a:lnTo>
                    <a:pt x="2041515" y="7556753"/>
                  </a:lnTo>
                  <a:lnTo>
                    <a:pt x="2349617" y="7547626"/>
                  </a:lnTo>
                  <a:lnTo>
                    <a:pt x="234961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5523" y="0"/>
              <a:ext cx="935355" cy="7557134"/>
            </a:xfrm>
            <a:custGeom>
              <a:avLst/>
              <a:gdLst/>
              <a:ahLst/>
              <a:cxnLst/>
              <a:rect l="l" t="t" r="r" b="b"/>
              <a:pathLst>
                <a:path w="935354" h="7557134">
                  <a:moveTo>
                    <a:pt x="934973" y="0"/>
                  </a:moveTo>
                  <a:lnTo>
                    <a:pt x="742611" y="0"/>
                  </a:lnTo>
                  <a:lnTo>
                    <a:pt x="0" y="7556753"/>
                  </a:lnTo>
                  <a:lnTo>
                    <a:pt x="934973" y="7556753"/>
                  </a:lnTo>
                  <a:lnTo>
                    <a:pt x="93497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24371" y="0"/>
              <a:ext cx="1156335" cy="7557134"/>
            </a:xfrm>
            <a:custGeom>
              <a:avLst/>
              <a:gdLst/>
              <a:ahLst/>
              <a:cxnLst/>
              <a:rect l="l" t="t" r="r" b="b"/>
              <a:pathLst>
                <a:path w="1156334" h="7557134">
                  <a:moveTo>
                    <a:pt x="1156126" y="0"/>
                  </a:moveTo>
                  <a:lnTo>
                    <a:pt x="0" y="0"/>
                  </a:lnTo>
                  <a:lnTo>
                    <a:pt x="1031158" y="7556753"/>
                  </a:lnTo>
                  <a:lnTo>
                    <a:pt x="1156126" y="7556753"/>
                  </a:lnTo>
                  <a:lnTo>
                    <a:pt x="1156126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94826" y="5415755"/>
              <a:ext cx="1186180" cy="2141220"/>
            </a:xfrm>
            <a:custGeom>
              <a:avLst/>
              <a:gdLst/>
              <a:ahLst/>
              <a:cxnLst/>
              <a:rect l="l" t="t" r="r" b="b"/>
              <a:pathLst>
                <a:path w="1186179" h="2141220">
                  <a:moveTo>
                    <a:pt x="1185671" y="0"/>
                  </a:moveTo>
                  <a:lnTo>
                    <a:pt x="0" y="2140998"/>
                  </a:lnTo>
                  <a:lnTo>
                    <a:pt x="1185671" y="2135477"/>
                  </a:lnTo>
                  <a:lnTo>
                    <a:pt x="118567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3463290" cy="6203950"/>
            <a:chOff x="0" y="0"/>
            <a:chExt cx="3463290" cy="620395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939800" cy="6203950"/>
            </a:xfrm>
            <a:custGeom>
              <a:avLst/>
              <a:gdLst/>
              <a:ahLst/>
              <a:cxnLst/>
              <a:rect l="l" t="t" r="r" b="b"/>
              <a:pathLst>
                <a:path w="939800" h="6203950">
                  <a:moveTo>
                    <a:pt x="939546" y="0"/>
                  </a:moveTo>
                  <a:lnTo>
                    <a:pt x="0" y="0"/>
                  </a:lnTo>
                  <a:lnTo>
                    <a:pt x="0" y="6203658"/>
                  </a:lnTo>
                  <a:lnTo>
                    <a:pt x="939546" y="8763"/>
                  </a:lnTo>
                  <a:lnTo>
                    <a:pt x="939546" y="0"/>
                  </a:lnTo>
                  <a:close/>
                </a:path>
              </a:pathLst>
            </a:custGeom>
            <a:solidFill>
              <a:srgbClr val="5FCAEE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6437" y="562368"/>
              <a:ext cx="3006852" cy="10858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48791" y="689102"/>
            <a:ext cx="239204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/>
              <a:t>10.</a:t>
            </a:r>
            <a:r>
              <a:rPr dirty="0" sz="3900" spc="-65"/>
              <a:t> </a:t>
            </a:r>
            <a:r>
              <a:rPr dirty="0" sz="3900" spc="-5"/>
              <a:t>Sensors</a:t>
            </a:r>
            <a:endParaRPr sz="3900"/>
          </a:p>
        </p:txBody>
      </p:sp>
      <p:grpSp>
        <p:nvGrpSpPr>
          <p:cNvPr id="15" name="object 15"/>
          <p:cNvGrpSpPr/>
          <p:nvPr/>
        </p:nvGrpSpPr>
        <p:grpSpPr>
          <a:xfrm>
            <a:off x="215645" y="2016252"/>
            <a:ext cx="7855584" cy="3175635"/>
            <a:chOff x="215645" y="2016252"/>
            <a:chExt cx="7855584" cy="3175635"/>
          </a:xfrm>
        </p:grpSpPr>
        <p:sp>
          <p:nvSpPr>
            <p:cNvPr id="16" name="object 16"/>
            <p:cNvSpPr/>
            <p:nvPr/>
          </p:nvSpPr>
          <p:spPr>
            <a:xfrm>
              <a:off x="215645" y="2381250"/>
              <a:ext cx="4751832" cy="2659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95849" y="2016252"/>
              <a:ext cx="3175254" cy="31752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13967" y="5122926"/>
            <a:ext cx="2459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no.5: MQ4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sensor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2176" y="5122926"/>
            <a:ext cx="2459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no.6: MQ3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sensor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363" y="838344"/>
            <a:ext cx="3409348" cy="30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729995"/>
            <a:ext cx="34378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/>
              <a:t>11. </a:t>
            </a:r>
            <a:r>
              <a:rPr dirty="0" sz="2400"/>
              <a:t>Implementation</a:t>
            </a:r>
            <a:r>
              <a:rPr dirty="0" sz="2400" spc="-25"/>
              <a:t> </a:t>
            </a:r>
            <a:r>
              <a:rPr dirty="0" sz="2400" spc="-5"/>
              <a:t>Status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95630" y="2124507"/>
            <a:ext cx="8163559" cy="229616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1315"/>
              </a:spcBef>
              <a:buSzPct val="45454"/>
              <a:buFont typeface="Wingdings"/>
              <a:buChar char="⚫"/>
              <a:tabLst>
                <a:tab pos="222885" algn="l"/>
              </a:tabLst>
            </a:pPr>
            <a:r>
              <a:rPr dirty="0" sz="2200" spc="-5">
                <a:latin typeface="Times New Roman"/>
                <a:cs typeface="Times New Roman"/>
              </a:rPr>
              <a:t>Successfully </a:t>
            </a:r>
            <a:r>
              <a:rPr dirty="0" sz="2200">
                <a:latin typeface="Times New Roman"/>
                <a:cs typeface="Times New Roman"/>
              </a:rPr>
              <a:t>implemented CNN model with Inception V3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95">
                <a:latin typeface="Times New Roman"/>
                <a:cs typeface="Times New Roman"/>
              </a:rPr>
              <a:t>architecture.</a:t>
            </a:r>
            <a:endParaRPr sz="220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spcBef>
                <a:spcPts val="1220"/>
              </a:spcBef>
              <a:buSzPct val="45454"/>
              <a:buFont typeface="Wingdings"/>
              <a:buChar char="⚫"/>
              <a:tabLst>
                <a:tab pos="222885" algn="l"/>
              </a:tabLst>
            </a:pPr>
            <a:r>
              <a:rPr dirty="0" sz="2200">
                <a:latin typeface="Times New Roman"/>
                <a:cs typeface="Times New Roman"/>
              </a:rPr>
              <a:t>Achieved accuracy of 98.5%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2250" marR="5080" indent="-210185">
              <a:lnSpc>
                <a:spcPts val="2450"/>
              </a:lnSpc>
              <a:spcBef>
                <a:spcPts val="1450"/>
              </a:spcBef>
              <a:buSzPct val="45454"/>
              <a:buFont typeface="Wingdings"/>
              <a:buChar char="⚫"/>
              <a:tabLst>
                <a:tab pos="222885" algn="l"/>
              </a:tabLst>
            </a:pPr>
            <a:r>
              <a:rPr dirty="0" sz="2200">
                <a:latin typeface="Times New Roman"/>
                <a:cs typeface="Times New Roman"/>
              </a:rPr>
              <a:t>Finalized the architecture required but might need some changes </a:t>
            </a:r>
            <a:r>
              <a:rPr dirty="0" sz="2200" spc="-215">
                <a:latin typeface="Times New Roman"/>
                <a:cs typeface="Times New Roman"/>
              </a:rPr>
              <a:t>,since  </a:t>
            </a:r>
            <a:r>
              <a:rPr dirty="0" sz="2200">
                <a:latin typeface="Times New Roman"/>
                <a:cs typeface="Times New Roman"/>
              </a:rPr>
              <a:t>we are in testing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phase.</a:t>
            </a:r>
            <a:endParaRPr sz="2200">
              <a:latin typeface="Times New Roman"/>
              <a:cs typeface="Times New Roman"/>
            </a:endParaRPr>
          </a:p>
          <a:p>
            <a:pPr marL="222250" indent="-210185">
              <a:lnSpc>
                <a:spcPct val="100000"/>
              </a:lnSpc>
              <a:spcBef>
                <a:spcPts val="1175"/>
              </a:spcBef>
              <a:buSzPct val="45454"/>
              <a:buFont typeface="Wingdings"/>
              <a:buChar char="⚫"/>
              <a:tabLst>
                <a:tab pos="222885" algn="l"/>
              </a:tabLst>
            </a:pPr>
            <a:r>
              <a:rPr dirty="0" sz="2200" spc="-25">
                <a:latin typeface="Times New Roman"/>
                <a:cs typeface="Times New Roman"/>
              </a:rPr>
              <a:t>Working </a:t>
            </a:r>
            <a:r>
              <a:rPr dirty="0" sz="2200">
                <a:latin typeface="Times New Roman"/>
                <a:cs typeface="Times New Roman"/>
              </a:rPr>
              <a:t>on </a:t>
            </a:r>
            <a:r>
              <a:rPr dirty="0" sz="2200" spc="-60">
                <a:latin typeface="Times New Roman"/>
                <a:cs typeface="Times New Roman"/>
              </a:rPr>
              <a:t>Web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Portal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9898" y="688086"/>
            <a:ext cx="6048375" cy="621030"/>
            <a:chOff x="519898" y="688086"/>
            <a:chExt cx="6048375" cy="621030"/>
          </a:xfrm>
        </p:grpSpPr>
        <p:sp>
          <p:nvSpPr>
            <p:cNvPr id="3" name="object 3"/>
            <p:cNvSpPr/>
            <p:nvPr/>
          </p:nvSpPr>
          <p:spPr>
            <a:xfrm>
              <a:off x="519898" y="838344"/>
              <a:ext cx="378466" cy="2369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7146" y="688086"/>
              <a:ext cx="5780532" cy="621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473" y="755141"/>
            <a:ext cx="5893435" cy="36131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80"/>
              </a:lnSpc>
            </a:pPr>
            <a:r>
              <a:rPr dirty="0" sz="2400"/>
              <a:t>12. </a:t>
            </a:r>
            <a:r>
              <a:rPr dirty="0" sz="2200"/>
              <a:t>Status of Paper Draft &amp; </a:t>
            </a:r>
            <a:r>
              <a:rPr dirty="0" sz="2200" spc="-25"/>
              <a:t>Targeted</a:t>
            </a:r>
            <a:r>
              <a:rPr dirty="0" sz="2200" spc="-160"/>
              <a:t> </a:t>
            </a:r>
            <a:r>
              <a:rPr dirty="0" sz="2200" spc="-5"/>
              <a:t>Conference</a:t>
            </a:r>
            <a:endParaRPr sz="2200"/>
          </a:p>
        </p:txBody>
      </p:sp>
      <p:sp>
        <p:nvSpPr>
          <p:cNvPr id="6" name="object 6"/>
          <p:cNvSpPr txBox="1"/>
          <p:nvPr/>
        </p:nvSpPr>
        <p:spPr>
          <a:xfrm>
            <a:off x="570230" y="1837372"/>
            <a:ext cx="7559040" cy="340995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315"/>
              </a:spcBef>
            </a:pPr>
            <a:r>
              <a:rPr dirty="0" sz="2200" b="1">
                <a:latin typeface="Times New Roman"/>
                <a:cs typeface="Times New Roman"/>
              </a:rPr>
              <a:t>Status of pape</a:t>
            </a:r>
            <a:r>
              <a:rPr dirty="0" sz="2200">
                <a:latin typeface="Times New Roman"/>
                <a:cs typeface="Times New Roman"/>
              </a:rPr>
              <a:t>r: Paper writing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completed</a:t>
            </a:r>
            <a:endParaRPr sz="22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1215"/>
              </a:spcBef>
            </a:pPr>
            <a:r>
              <a:rPr dirty="0" sz="2200" spc="-5" b="1">
                <a:latin typeface="Times New Roman"/>
                <a:cs typeface="Times New Roman"/>
              </a:rPr>
              <a:t>Conferences</a:t>
            </a:r>
            <a:r>
              <a:rPr dirty="0" sz="2200" spc="-5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247650" marR="30480" indent="-210185">
              <a:lnSpc>
                <a:spcPts val="2450"/>
              </a:lnSpc>
              <a:spcBef>
                <a:spcPts val="1455"/>
              </a:spcBef>
              <a:buSzPct val="45454"/>
              <a:buFont typeface="Wingdings"/>
              <a:buChar char="⚫"/>
              <a:tabLst>
                <a:tab pos="248285" algn="l"/>
              </a:tabLst>
            </a:pPr>
            <a:r>
              <a:rPr dirty="0" sz="2200">
                <a:latin typeface="Times New Roman"/>
                <a:cs typeface="Times New Roman"/>
              </a:rPr>
              <a:t>Submitted at IEEE 2021 Conference on Advances in </a:t>
            </a:r>
            <a:r>
              <a:rPr dirty="0" sz="2200" spc="-130">
                <a:latin typeface="Times New Roman"/>
                <a:cs typeface="Times New Roman"/>
              </a:rPr>
              <a:t>Computing,  </a:t>
            </a:r>
            <a:r>
              <a:rPr dirty="0" sz="2200">
                <a:latin typeface="Times New Roman"/>
                <a:cs typeface="Times New Roman"/>
              </a:rPr>
              <a:t>Communication and Control - (20</a:t>
            </a:r>
            <a:r>
              <a:rPr dirty="0" baseline="28735" sz="2175">
                <a:latin typeface="Times New Roman"/>
                <a:cs typeface="Times New Roman"/>
              </a:rPr>
              <a:t>th</a:t>
            </a:r>
            <a:r>
              <a:rPr dirty="0" baseline="28735" sz="2175" spc="232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  <a:p>
            <a:pPr marL="247650" marR="413384" indent="-210185">
              <a:lnSpc>
                <a:spcPts val="2450"/>
              </a:lnSpc>
              <a:spcBef>
                <a:spcPts val="1410"/>
              </a:spcBef>
              <a:buSzPct val="45454"/>
              <a:buFont typeface="Wingdings"/>
              <a:buChar char="⚫"/>
              <a:tabLst>
                <a:tab pos="248285" algn="l"/>
              </a:tabLst>
            </a:pPr>
            <a:r>
              <a:rPr dirty="0" sz="2200">
                <a:latin typeface="Times New Roman"/>
                <a:cs typeface="Times New Roman"/>
              </a:rPr>
              <a:t>Submitted at CSP-ICE 2021 (4th Information and </a:t>
            </a:r>
            <a:r>
              <a:rPr dirty="0" sz="2200" spc="-145">
                <a:latin typeface="Times New Roman"/>
                <a:cs typeface="Times New Roman"/>
              </a:rPr>
              <a:t>Computing  </a:t>
            </a:r>
            <a:r>
              <a:rPr dirty="0" sz="2200">
                <a:latin typeface="Times New Roman"/>
                <a:cs typeface="Times New Roman"/>
              </a:rPr>
              <a:t>Education Conference (CSP-ICE 2021)) - (25</a:t>
            </a:r>
            <a:r>
              <a:rPr dirty="0" baseline="28735" sz="2175">
                <a:latin typeface="Times New Roman"/>
                <a:cs typeface="Times New Roman"/>
              </a:rPr>
              <a:t>th</a:t>
            </a:r>
            <a:r>
              <a:rPr dirty="0" baseline="28735" sz="2175" spc="2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September)</a:t>
            </a:r>
            <a:endParaRPr sz="2200">
              <a:latin typeface="Times New Roman"/>
              <a:cs typeface="Times New Roman"/>
            </a:endParaRPr>
          </a:p>
          <a:p>
            <a:pPr marL="247650" marR="34925" indent="-210185">
              <a:lnSpc>
                <a:spcPts val="2450"/>
              </a:lnSpc>
              <a:spcBef>
                <a:spcPts val="1415"/>
              </a:spcBef>
              <a:buSzPct val="45454"/>
              <a:buFont typeface="Wingdings"/>
              <a:buChar char="⚫"/>
              <a:tabLst>
                <a:tab pos="248285" algn="l"/>
              </a:tabLst>
            </a:pPr>
            <a:r>
              <a:rPr dirty="0" sz="2200">
                <a:latin typeface="Times New Roman"/>
                <a:cs typeface="Times New Roman"/>
              </a:rPr>
              <a:t>Submitted at 2022 7th International Conference for </a:t>
            </a:r>
            <a:r>
              <a:rPr dirty="0" sz="2200" spc="-125">
                <a:latin typeface="Times New Roman"/>
                <a:cs typeface="Times New Roman"/>
              </a:rPr>
              <a:t>Convergence  </a:t>
            </a:r>
            <a:r>
              <a:rPr dirty="0" sz="2200">
                <a:latin typeface="Times New Roman"/>
                <a:cs typeface="Times New Roman"/>
              </a:rPr>
              <a:t>in </a:t>
            </a:r>
            <a:r>
              <a:rPr dirty="0" sz="2200" spc="-15">
                <a:latin typeface="Times New Roman"/>
                <a:cs typeface="Times New Roman"/>
              </a:rPr>
              <a:t>Technology </a:t>
            </a:r>
            <a:r>
              <a:rPr dirty="0" sz="2200">
                <a:latin typeface="Times New Roman"/>
                <a:cs typeface="Times New Roman"/>
              </a:rPr>
              <a:t>(I2CT), Pune, India(15th </a:t>
            </a:r>
            <a:r>
              <a:rPr dirty="0" sz="2200" spc="-15">
                <a:latin typeface="Times New Roman"/>
                <a:cs typeface="Times New Roman"/>
              </a:rPr>
              <a:t>October,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2021)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273" y="3383026"/>
            <a:ext cx="2680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Thank</a:t>
            </a:r>
            <a:r>
              <a:rPr dirty="0" spc="-190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486148"/>
            <a:ext cx="6129020" cy="3074035"/>
            <a:chOff x="0" y="4486148"/>
            <a:chExt cx="6129020" cy="3074035"/>
          </a:xfrm>
        </p:grpSpPr>
        <p:sp>
          <p:nvSpPr>
            <p:cNvPr id="3" name="object 3"/>
            <p:cNvSpPr/>
            <p:nvPr/>
          </p:nvSpPr>
          <p:spPr>
            <a:xfrm>
              <a:off x="0" y="4486148"/>
              <a:ext cx="491490" cy="3074035"/>
            </a:xfrm>
            <a:custGeom>
              <a:avLst/>
              <a:gdLst/>
              <a:ahLst/>
              <a:cxnLst/>
              <a:rect l="l" t="t" r="r" b="b"/>
              <a:pathLst>
                <a:path w="491490" h="3074034">
                  <a:moveTo>
                    <a:pt x="0" y="0"/>
                  </a:moveTo>
                  <a:lnTo>
                    <a:pt x="0" y="3070609"/>
                  </a:lnTo>
                  <a:lnTo>
                    <a:pt x="163770" y="3073650"/>
                  </a:lnTo>
                  <a:lnTo>
                    <a:pt x="491277" y="3073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9100" y="6835902"/>
              <a:ext cx="550926" cy="575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6948" y="6810756"/>
              <a:ext cx="5401818" cy="6195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651647" y="0"/>
            <a:ext cx="4433570" cy="7569200"/>
            <a:chOff x="5651647" y="0"/>
            <a:chExt cx="4433570" cy="7569200"/>
          </a:xfrm>
        </p:grpSpPr>
        <p:sp>
          <p:nvSpPr>
            <p:cNvPr id="7" name="object 7"/>
            <p:cNvSpPr/>
            <p:nvPr/>
          </p:nvSpPr>
          <p:spPr>
            <a:xfrm>
              <a:off x="5656327" y="0"/>
              <a:ext cx="4424680" cy="7560309"/>
            </a:xfrm>
            <a:custGeom>
              <a:avLst/>
              <a:gdLst/>
              <a:ahLst/>
              <a:cxnLst/>
              <a:rect l="l" t="t" r="r" b="b"/>
              <a:pathLst>
                <a:path w="4424680" h="7560309">
                  <a:moveTo>
                    <a:pt x="0" y="7559800"/>
                  </a:moveTo>
                  <a:lnTo>
                    <a:pt x="4424170" y="4603253"/>
                  </a:lnTo>
                </a:path>
                <a:path w="4424680" h="7560309">
                  <a:moveTo>
                    <a:pt x="2108452" y="0"/>
                  </a:moveTo>
                  <a:lnTo>
                    <a:pt x="3448048" y="7556753"/>
                  </a:lnTo>
                </a:path>
              </a:pathLst>
            </a:custGeom>
            <a:ln w="9360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97902" y="0"/>
              <a:ext cx="2482850" cy="7560309"/>
            </a:xfrm>
            <a:custGeom>
              <a:avLst/>
              <a:gdLst/>
              <a:ahLst/>
              <a:cxnLst/>
              <a:rect l="l" t="t" r="r" b="b"/>
              <a:pathLst>
                <a:path w="2482850" h="7560309">
                  <a:moveTo>
                    <a:pt x="2227833" y="0"/>
                  </a:moveTo>
                  <a:lnTo>
                    <a:pt x="0" y="7556568"/>
                  </a:lnTo>
                  <a:lnTo>
                    <a:pt x="865267" y="7559799"/>
                  </a:lnTo>
                  <a:lnTo>
                    <a:pt x="2482595" y="7559799"/>
                  </a:lnTo>
                  <a:lnTo>
                    <a:pt x="2482595" y="9049"/>
                  </a:lnTo>
                  <a:lnTo>
                    <a:pt x="2227833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944059" y="0"/>
              <a:ext cx="2136775" cy="7557134"/>
            </a:xfrm>
            <a:custGeom>
              <a:avLst/>
              <a:gdLst/>
              <a:ahLst/>
              <a:cxnLst/>
              <a:rect l="l" t="t" r="r" b="b"/>
              <a:pathLst>
                <a:path w="2136775" h="7557134">
                  <a:moveTo>
                    <a:pt x="2136438" y="0"/>
                  </a:moveTo>
                  <a:lnTo>
                    <a:pt x="0" y="0"/>
                  </a:lnTo>
                  <a:lnTo>
                    <a:pt x="1321988" y="7556753"/>
                  </a:lnTo>
                  <a:lnTo>
                    <a:pt x="2136438" y="7556753"/>
                  </a:lnTo>
                  <a:lnTo>
                    <a:pt x="2136438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318248" y="4321302"/>
              <a:ext cx="2762250" cy="3235960"/>
            </a:xfrm>
            <a:custGeom>
              <a:avLst/>
              <a:gdLst/>
              <a:ahLst/>
              <a:cxnLst/>
              <a:rect l="l" t="t" r="r" b="b"/>
              <a:pathLst>
                <a:path w="2762250" h="3235959">
                  <a:moveTo>
                    <a:pt x="2759582" y="0"/>
                  </a:moveTo>
                  <a:lnTo>
                    <a:pt x="0" y="3235451"/>
                  </a:lnTo>
                  <a:lnTo>
                    <a:pt x="2762249" y="3235451"/>
                  </a:lnTo>
                  <a:lnTo>
                    <a:pt x="2762249" y="1191860"/>
                  </a:lnTo>
                  <a:lnTo>
                    <a:pt x="2759582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30880" y="0"/>
              <a:ext cx="2350135" cy="7557134"/>
            </a:xfrm>
            <a:custGeom>
              <a:avLst/>
              <a:gdLst/>
              <a:ahLst/>
              <a:cxnLst/>
              <a:rect l="l" t="t" r="r" b="b"/>
              <a:pathLst>
                <a:path w="2350134" h="7557134">
                  <a:moveTo>
                    <a:pt x="2349617" y="0"/>
                  </a:moveTo>
                  <a:lnTo>
                    <a:pt x="0" y="0"/>
                  </a:lnTo>
                  <a:lnTo>
                    <a:pt x="2041515" y="7556753"/>
                  </a:lnTo>
                  <a:lnTo>
                    <a:pt x="2349617" y="7547626"/>
                  </a:lnTo>
                  <a:lnTo>
                    <a:pt x="2349617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5523" y="0"/>
              <a:ext cx="935355" cy="7557134"/>
            </a:xfrm>
            <a:custGeom>
              <a:avLst/>
              <a:gdLst/>
              <a:ahLst/>
              <a:cxnLst/>
              <a:rect l="l" t="t" r="r" b="b"/>
              <a:pathLst>
                <a:path w="935354" h="7557134">
                  <a:moveTo>
                    <a:pt x="934973" y="0"/>
                  </a:moveTo>
                  <a:lnTo>
                    <a:pt x="742611" y="0"/>
                  </a:lnTo>
                  <a:lnTo>
                    <a:pt x="0" y="7556753"/>
                  </a:lnTo>
                  <a:lnTo>
                    <a:pt x="934973" y="7556753"/>
                  </a:lnTo>
                  <a:lnTo>
                    <a:pt x="934973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24371" y="0"/>
              <a:ext cx="1156335" cy="7557134"/>
            </a:xfrm>
            <a:custGeom>
              <a:avLst/>
              <a:gdLst/>
              <a:ahLst/>
              <a:cxnLst/>
              <a:rect l="l" t="t" r="r" b="b"/>
              <a:pathLst>
                <a:path w="1156334" h="7557134">
                  <a:moveTo>
                    <a:pt x="1156126" y="0"/>
                  </a:moveTo>
                  <a:lnTo>
                    <a:pt x="0" y="0"/>
                  </a:lnTo>
                  <a:lnTo>
                    <a:pt x="1031158" y="7556753"/>
                  </a:lnTo>
                  <a:lnTo>
                    <a:pt x="1156126" y="7556753"/>
                  </a:lnTo>
                  <a:lnTo>
                    <a:pt x="1156126" y="0"/>
                  </a:lnTo>
                  <a:close/>
                </a:path>
              </a:pathLst>
            </a:custGeom>
            <a:solidFill>
              <a:srgbClr val="226192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894826" y="5415755"/>
              <a:ext cx="1186180" cy="2141220"/>
            </a:xfrm>
            <a:custGeom>
              <a:avLst/>
              <a:gdLst/>
              <a:ahLst/>
              <a:cxnLst/>
              <a:rect l="l" t="t" r="r" b="b"/>
              <a:pathLst>
                <a:path w="1186179" h="2141220">
                  <a:moveTo>
                    <a:pt x="1185671" y="0"/>
                  </a:moveTo>
                  <a:lnTo>
                    <a:pt x="0" y="2140998"/>
                  </a:lnTo>
                  <a:lnTo>
                    <a:pt x="1185671" y="2135477"/>
                  </a:lnTo>
                  <a:lnTo>
                    <a:pt x="1185671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51629" y="216408"/>
            <a:ext cx="1778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Contents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599976" y="2998470"/>
            <a:ext cx="3524885" cy="674370"/>
            <a:chOff x="599976" y="2998470"/>
            <a:chExt cx="3524885" cy="674370"/>
          </a:xfrm>
        </p:grpSpPr>
        <p:sp>
          <p:nvSpPr>
            <p:cNvPr id="17" name="object 17"/>
            <p:cNvSpPr/>
            <p:nvPr/>
          </p:nvSpPr>
          <p:spPr>
            <a:xfrm>
              <a:off x="599976" y="3188530"/>
              <a:ext cx="208984" cy="2042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1707" y="2998470"/>
              <a:ext cx="3412998" cy="6743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67181" y="719836"/>
            <a:ext cx="5379085" cy="652081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333375" indent="-321310">
              <a:lnSpc>
                <a:spcPct val="100000"/>
              </a:lnSpc>
              <a:spcBef>
                <a:spcPts val="150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 spc="-20">
                <a:latin typeface="Times New Roman"/>
                <a:cs typeface="Times New Roman"/>
              </a:rPr>
              <a:t>Technology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Data </a:t>
            </a:r>
            <a:r>
              <a:rPr dirty="0" sz="2400" spc="-5">
                <a:latin typeface="Times New Roman"/>
                <a:cs typeface="Times New Roman"/>
              </a:rPr>
              <a:t>Analysis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Parameter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39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Architecture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Demonstration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 spc="-5">
                <a:latin typeface="Times New Roman"/>
                <a:cs typeface="Times New Roman"/>
              </a:rPr>
              <a:t>CNN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>
                <a:latin typeface="Times New Roman"/>
                <a:cs typeface="Times New Roman"/>
              </a:rPr>
              <a:t>InceptionV3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39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 spc="-5">
                <a:latin typeface="Times New Roman"/>
                <a:cs typeface="Times New Roman"/>
              </a:rPr>
              <a:t>Sensor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05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Implementation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33375" indent="-321310">
              <a:lnSpc>
                <a:spcPct val="100000"/>
              </a:lnSpc>
              <a:spcBef>
                <a:spcPts val="1410"/>
              </a:spcBef>
              <a:buFont typeface="Wingdings"/>
              <a:buChar char="⚫"/>
              <a:tabLst>
                <a:tab pos="334010" algn="l"/>
              </a:tabLst>
            </a:pPr>
            <a:r>
              <a:rPr dirty="0" sz="2200">
                <a:latin typeface="Times New Roman"/>
                <a:cs typeface="Times New Roman"/>
              </a:rPr>
              <a:t>Status of Paper Draft &amp; </a:t>
            </a:r>
            <a:r>
              <a:rPr dirty="0" sz="2200" spc="-25">
                <a:latin typeface="Times New Roman"/>
                <a:cs typeface="Times New Roman"/>
              </a:rPr>
              <a:t>Targeted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spc="-280">
                <a:latin typeface="Times New Roman"/>
                <a:cs typeface="Times New Roman"/>
              </a:rPr>
              <a:t>Conference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1273" y="783691"/>
            <a:ext cx="2929535" cy="35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626363"/>
            <a:ext cx="2964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dirty="0" spc="-40"/>
              <a:t> </a:t>
            </a:r>
            <a:r>
              <a:rPr dirty="0" spc="-1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391" y="1572828"/>
            <a:ext cx="8992870" cy="500507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algn="just" marL="354965" indent="-3429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Problem Identified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algn="just" marL="356235" marR="5080" indent="8255">
              <a:lnSpc>
                <a:spcPct val="93000"/>
              </a:lnSpc>
              <a:spcBef>
                <a:spcPts val="1405"/>
              </a:spcBef>
            </a:pPr>
            <a:r>
              <a:rPr dirty="0" sz="2200" spc="-5">
                <a:latin typeface="Times New Roman"/>
                <a:cs typeface="Times New Roman"/>
              </a:rPr>
              <a:t>Detection </a:t>
            </a:r>
            <a:r>
              <a:rPr dirty="0" sz="2200">
                <a:latin typeface="Times New Roman"/>
                <a:cs typeface="Times New Roman"/>
              </a:rPr>
              <a:t>of defected fruits and the </a:t>
            </a:r>
            <a:r>
              <a:rPr dirty="0" sz="2200" spc="-5">
                <a:latin typeface="Times New Roman"/>
                <a:cs typeface="Times New Roman"/>
              </a:rPr>
              <a:t>classification </a:t>
            </a:r>
            <a:r>
              <a:rPr dirty="0" sz="2200">
                <a:latin typeface="Times New Roman"/>
                <a:cs typeface="Times New Roman"/>
              </a:rPr>
              <a:t>of fresh and rotten fruits  represent one of the </a:t>
            </a:r>
            <a:r>
              <a:rPr dirty="0" sz="2200" spc="-5">
                <a:latin typeface="Times New Roman"/>
                <a:cs typeface="Times New Roman"/>
              </a:rPr>
              <a:t>major challenges in the </a:t>
            </a:r>
            <a:r>
              <a:rPr dirty="0" sz="2200">
                <a:latin typeface="Times New Roman"/>
                <a:cs typeface="Times New Roman"/>
              </a:rPr>
              <a:t>agricultural </a:t>
            </a:r>
            <a:r>
              <a:rPr dirty="0" sz="2200" spc="-5">
                <a:latin typeface="Times New Roman"/>
                <a:cs typeface="Times New Roman"/>
              </a:rPr>
              <a:t>fields. Rotten fruits  </a:t>
            </a:r>
            <a:r>
              <a:rPr dirty="0" sz="2200">
                <a:latin typeface="Times New Roman"/>
                <a:cs typeface="Times New Roman"/>
              </a:rPr>
              <a:t>may </a:t>
            </a:r>
            <a:r>
              <a:rPr dirty="0" sz="2200" spc="-5">
                <a:latin typeface="Times New Roman"/>
                <a:cs typeface="Times New Roman"/>
              </a:rPr>
              <a:t>cause damage to </a:t>
            </a:r>
            <a:r>
              <a:rPr dirty="0" sz="2200">
                <a:latin typeface="Times New Roman"/>
                <a:cs typeface="Times New Roman"/>
              </a:rPr>
              <a:t>the other fresh fruits if not </a:t>
            </a:r>
            <a:r>
              <a:rPr dirty="0" sz="2200" spc="-5">
                <a:latin typeface="Times New Roman"/>
                <a:cs typeface="Times New Roman"/>
              </a:rPr>
              <a:t>classified </a:t>
            </a:r>
            <a:r>
              <a:rPr dirty="0" sz="2200" spc="-20">
                <a:latin typeface="Times New Roman"/>
                <a:cs typeface="Times New Roman"/>
              </a:rPr>
              <a:t>properly.  </a:t>
            </a:r>
            <a:r>
              <a:rPr dirty="0" sz="2200" spc="-5">
                <a:latin typeface="Times New Roman"/>
                <a:cs typeface="Times New Roman"/>
              </a:rPr>
              <a:t>Traditionally </a:t>
            </a:r>
            <a:r>
              <a:rPr dirty="0" sz="2200">
                <a:latin typeface="Times New Roman"/>
                <a:cs typeface="Times New Roman"/>
              </a:rPr>
              <a:t>this </a:t>
            </a:r>
            <a:r>
              <a:rPr dirty="0" sz="2200" spc="-5">
                <a:latin typeface="Times New Roman"/>
                <a:cs typeface="Times New Roman"/>
              </a:rPr>
              <a:t>classification is </a:t>
            </a:r>
            <a:r>
              <a:rPr dirty="0" sz="2200">
                <a:latin typeface="Times New Roman"/>
                <a:cs typeface="Times New Roman"/>
              </a:rPr>
              <a:t>done </a:t>
            </a:r>
            <a:r>
              <a:rPr dirty="0" sz="2200" spc="-5">
                <a:latin typeface="Times New Roman"/>
                <a:cs typeface="Times New Roman"/>
              </a:rPr>
              <a:t>by </a:t>
            </a:r>
            <a:r>
              <a:rPr dirty="0" sz="2200">
                <a:latin typeface="Times New Roman"/>
                <a:cs typeface="Times New Roman"/>
              </a:rPr>
              <a:t>men, </a:t>
            </a:r>
            <a:r>
              <a:rPr dirty="0" sz="2200" spc="-5">
                <a:latin typeface="Times New Roman"/>
                <a:cs typeface="Times New Roman"/>
              </a:rPr>
              <a:t>which </a:t>
            </a:r>
            <a:r>
              <a:rPr dirty="0" sz="2200">
                <a:latin typeface="Times New Roman"/>
                <a:cs typeface="Times New Roman"/>
              </a:rPr>
              <a:t>was </a:t>
            </a:r>
            <a:r>
              <a:rPr dirty="0" sz="2200" spc="-5">
                <a:latin typeface="Times New Roman"/>
                <a:cs typeface="Times New Roman"/>
              </a:rPr>
              <a:t>labour-intensive,  </a:t>
            </a:r>
            <a:r>
              <a:rPr dirty="0" sz="2200">
                <a:latin typeface="Times New Roman"/>
                <a:cs typeface="Times New Roman"/>
              </a:rPr>
              <a:t>time taking, and not </a:t>
            </a:r>
            <a:r>
              <a:rPr dirty="0" sz="2200" spc="-5">
                <a:latin typeface="Times New Roman"/>
                <a:cs typeface="Times New Roman"/>
              </a:rPr>
              <a:t>efficient </a:t>
            </a:r>
            <a:r>
              <a:rPr dirty="0" sz="2200">
                <a:latin typeface="Times New Roman"/>
                <a:cs typeface="Times New Roman"/>
              </a:rPr>
              <a:t>procedure. Thus, </a:t>
            </a:r>
            <a:r>
              <a:rPr dirty="0" sz="2200" spc="-5">
                <a:latin typeface="Times New Roman"/>
                <a:cs typeface="Times New Roman"/>
              </a:rPr>
              <a:t>factories </a:t>
            </a:r>
            <a:r>
              <a:rPr dirty="0" sz="2200">
                <a:latin typeface="Times New Roman"/>
                <a:cs typeface="Times New Roman"/>
              </a:rPr>
              <a:t>need human  intervention for segregation of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fruits</a:t>
            </a:r>
            <a:endParaRPr sz="2200">
              <a:latin typeface="Times New Roman"/>
              <a:cs typeface="Times New Roman"/>
            </a:endParaRPr>
          </a:p>
          <a:p>
            <a:pPr algn="just" marL="354965" indent="-34290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Solution Proposed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63855" marR="71755">
              <a:lnSpc>
                <a:spcPct val="93000"/>
              </a:lnSpc>
              <a:spcBef>
                <a:spcPts val="1400"/>
              </a:spcBef>
            </a:pPr>
            <a:r>
              <a:rPr dirty="0" sz="2400">
                <a:latin typeface="Times New Roman"/>
                <a:cs typeface="Times New Roman"/>
              </a:rPr>
              <a:t>Hence, we need an </a:t>
            </a:r>
            <a:r>
              <a:rPr dirty="0" sz="2400" spc="-5">
                <a:latin typeface="Times New Roman"/>
                <a:cs typeface="Times New Roman"/>
              </a:rPr>
              <a:t>automated </a:t>
            </a:r>
            <a:r>
              <a:rPr dirty="0" sz="2400">
                <a:latin typeface="Times New Roman"/>
                <a:cs typeface="Times New Roman"/>
              </a:rPr>
              <a:t>system which can reduce the </a:t>
            </a:r>
            <a:r>
              <a:rPr dirty="0" sz="2400" spc="-10">
                <a:latin typeface="Times New Roman"/>
                <a:cs typeface="Times New Roman"/>
              </a:rPr>
              <a:t>efforts </a:t>
            </a:r>
            <a:r>
              <a:rPr dirty="0" sz="2400">
                <a:latin typeface="Times New Roman"/>
                <a:cs typeface="Times New Roman"/>
              </a:rPr>
              <a:t>of  </a:t>
            </a:r>
            <a:r>
              <a:rPr dirty="0" sz="2400" spc="-5">
                <a:latin typeface="Times New Roman"/>
                <a:cs typeface="Times New Roman"/>
              </a:rPr>
              <a:t>humans and time </a:t>
            </a:r>
            <a:r>
              <a:rPr dirty="0" sz="2400">
                <a:latin typeface="Times New Roman"/>
                <a:cs typeface="Times New Roman"/>
              </a:rPr>
              <a:t>of production. </a:t>
            </a:r>
            <a:r>
              <a:rPr dirty="0" sz="2400" spc="-5">
                <a:latin typeface="Times New Roman"/>
                <a:cs typeface="Times New Roman"/>
              </a:rPr>
              <a:t>Our </a:t>
            </a:r>
            <a:r>
              <a:rPr dirty="0" sz="2400">
                <a:latin typeface="Times New Roman"/>
                <a:cs typeface="Times New Roman"/>
              </a:rPr>
              <a:t>system </a:t>
            </a:r>
            <a:r>
              <a:rPr dirty="0" sz="2400" spc="-5">
                <a:latin typeface="Times New Roman"/>
                <a:cs typeface="Times New Roman"/>
              </a:rPr>
              <a:t>will automatically do that  with help of CNN classification Algorithm. The proposed idea will  create a segregation model which would need no human intervention  for </a:t>
            </a:r>
            <a:r>
              <a:rPr dirty="0" sz="2400">
                <a:latin typeface="Times New Roman"/>
                <a:cs typeface="Times New Roman"/>
              </a:rPr>
              <a:t>classifying </a:t>
            </a:r>
            <a:r>
              <a:rPr dirty="0" sz="2400" spc="-5">
                <a:latin typeface="Times New Roman"/>
                <a:cs typeface="Times New Roman"/>
              </a:rPr>
              <a:t>and segregating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fruits.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72" y="783691"/>
            <a:ext cx="2521888" cy="4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626363"/>
            <a:ext cx="25412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85"/>
              <a:t> </a:t>
            </a:r>
            <a:r>
              <a:rPr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473" y="1589785"/>
            <a:ext cx="8911590" cy="416941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295"/>
              </a:spcBef>
              <a:buFont typeface="Symbol"/>
              <a:buChar char=""/>
              <a:tabLst>
                <a:tab pos="330200" algn="l"/>
                <a:tab pos="33083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create a model to </a:t>
            </a:r>
            <a:r>
              <a:rPr dirty="0" sz="2400" spc="-5">
                <a:latin typeface="Times New Roman"/>
                <a:cs typeface="Times New Roman"/>
              </a:rPr>
              <a:t>classify </a:t>
            </a:r>
            <a:r>
              <a:rPr dirty="0" sz="2400">
                <a:latin typeface="Times New Roman"/>
                <a:cs typeface="Times New Roman"/>
              </a:rPr>
              <a:t>fresh and rotten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fruits.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19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pre-process </a:t>
            </a:r>
            <a:r>
              <a:rPr dirty="0" sz="2400">
                <a:latin typeface="Times New Roman"/>
                <a:cs typeface="Times New Roman"/>
              </a:rPr>
              <a:t>images before sending them to 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205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achieve </a:t>
            </a:r>
            <a:r>
              <a:rPr dirty="0" sz="2400" spc="-5">
                <a:latin typeface="Times New Roman"/>
                <a:cs typeface="Times New Roman"/>
              </a:rPr>
              <a:t>efficient </a:t>
            </a:r>
            <a:r>
              <a:rPr dirty="0" sz="2400">
                <a:latin typeface="Times New Roman"/>
                <a:cs typeface="Times New Roman"/>
              </a:rPr>
              <a:t>model considering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train a model with </a:t>
            </a:r>
            <a:r>
              <a:rPr dirty="0" sz="2400" spc="-5">
                <a:latin typeface="Times New Roman"/>
                <a:cs typeface="Times New Roman"/>
              </a:rPr>
              <a:t>high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develop a hardware </a:t>
            </a:r>
            <a:r>
              <a:rPr dirty="0" sz="2400" spc="-5">
                <a:latin typeface="Times New Roman"/>
                <a:cs typeface="Times New Roman"/>
              </a:rPr>
              <a:t>system </a:t>
            </a:r>
            <a:r>
              <a:rPr dirty="0" sz="2400">
                <a:latin typeface="Times New Roman"/>
                <a:cs typeface="Times New Roman"/>
              </a:rPr>
              <a:t>considering the Industry 4.0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standards.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195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program </a:t>
            </a:r>
            <a:r>
              <a:rPr dirty="0" sz="2400" spc="-5">
                <a:latin typeface="Times New Roman"/>
                <a:cs typeface="Times New Roman"/>
              </a:rPr>
              <a:t>NodeMCU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collecting </a:t>
            </a:r>
            <a:r>
              <a:rPr dirty="0" sz="2400">
                <a:latin typeface="Times New Roman"/>
                <a:cs typeface="Times New Roman"/>
              </a:rPr>
              <a:t>and sending images to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 spc="-5">
                <a:latin typeface="Times New Roman"/>
                <a:cs typeface="Times New Roman"/>
              </a:rPr>
              <a:t>program </a:t>
            </a:r>
            <a:r>
              <a:rPr dirty="0" sz="2400">
                <a:latin typeface="Times New Roman"/>
                <a:cs typeface="Times New Roman"/>
              </a:rPr>
              <a:t>NodeMCU for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segregation.</a:t>
            </a:r>
            <a:endParaRPr sz="2400">
              <a:latin typeface="Times New Roman"/>
              <a:cs typeface="Times New Roman"/>
            </a:endParaRPr>
          </a:p>
          <a:p>
            <a:pPr marL="401320" indent="-389255">
              <a:lnSpc>
                <a:spcPct val="100000"/>
              </a:lnSpc>
              <a:spcBef>
                <a:spcPts val="120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2400" spc="-90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host data analysis dashboard on </a:t>
            </a:r>
            <a:r>
              <a:rPr dirty="0" sz="2400" spc="-70">
                <a:latin typeface="Times New Roman"/>
                <a:cs typeface="Times New Roman"/>
              </a:rPr>
              <a:t>AWS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247" y="783691"/>
            <a:ext cx="1626501" cy="4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626363"/>
            <a:ext cx="16268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85"/>
              <a:t> </a:t>
            </a:r>
            <a:r>
              <a:rPr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5630" y="1589785"/>
            <a:ext cx="4354830" cy="106045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Can be applied in </a:t>
            </a:r>
            <a:r>
              <a:rPr dirty="0" sz="2400" spc="-5">
                <a:latin typeface="Times New Roman"/>
                <a:cs typeface="Times New Roman"/>
              </a:rPr>
              <a:t>domestic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Times New Roman"/>
                <a:cs typeface="Times New Roman"/>
              </a:rPr>
              <a:t>Can be useful in </a:t>
            </a:r>
            <a:r>
              <a:rPr dirty="0" sz="2400" spc="-5">
                <a:latin typeface="Times New Roman"/>
                <a:cs typeface="Times New Roman"/>
              </a:rPr>
              <a:t>food </a:t>
            </a:r>
            <a:r>
              <a:rPr dirty="0" sz="2400">
                <a:latin typeface="Times New Roman"/>
                <a:cs typeface="Times New Roman"/>
              </a:rPr>
              <a:t>industry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38" y="560425"/>
            <a:ext cx="3901161" cy="4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 </a:t>
            </a:r>
            <a:r>
              <a:rPr dirty="0" spc="-35"/>
              <a:t>Technology</a:t>
            </a:r>
            <a:r>
              <a:rPr dirty="0" spc="-135"/>
              <a:t> </a:t>
            </a:r>
            <a:r>
              <a:rPr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4680" y="935736"/>
            <a:ext cx="5938520" cy="655002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00"/>
              </a:spcBef>
            </a:pPr>
            <a:r>
              <a:rPr dirty="0" sz="2400" spc="-5">
                <a:latin typeface="Times New Roman"/>
                <a:cs typeface="Times New Roman"/>
              </a:rPr>
              <a:t>Hardware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Requirements: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195580" algn="l"/>
              </a:tabLst>
            </a:pPr>
            <a:r>
              <a:rPr dirty="0" sz="2400" spc="-5">
                <a:latin typeface="Times New Roman"/>
                <a:cs typeface="Times New Roman"/>
              </a:rPr>
              <a:t>NodeMCU </a:t>
            </a:r>
            <a:r>
              <a:rPr dirty="0" sz="2400">
                <a:latin typeface="Times New Roman"/>
                <a:cs typeface="Times New Roman"/>
              </a:rPr>
              <a:t>ESP8266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OV7670 Camera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Motor/ Rotator(for conveyor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belt)</a:t>
            </a:r>
            <a:endParaRPr sz="2400">
              <a:latin typeface="Times New Roman"/>
              <a:cs typeface="Times New Roman"/>
            </a:endParaRPr>
          </a:p>
          <a:p>
            <a:pPr marL="189865" indent="-17780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190500" algn="l"/>
              </a:tabLst>
            </a:pPr>
            <a:r>
              <a:rPr dirty="0" sz="2400" spc="-25">
                <a:latin typeface="Times New Roman"/>
                <a:cs typeface="Times New Roman"/>
              </a:rPr>
              <a:t>Wi-Fi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module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 spc="-5">
                <a:latin typeface="Times New Roman"/>
                <a:cs typeface="Times New Roman"/>
              </a:rPr>
              <a:t>Flaps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 spc="-5">
                <a:latin typeface="Times New Roman"/>
                <a:cs typeface="Times New Roman"/>
              </a:rPr>
              <a:t>Servo-motor</a:t>
            </a:r>
            <a:endParaRPr sz="2400">
              <a:latin typeface="Times New Roman"/>
              <a:cs typeface="Times New Roman"/>
            </a:endParaRPr>
          </a:p>
          <a:p>
            <a:pPr marL="13970" marR="106045" indent="-1905">
              <a:lnSpc>
                <a:spcPct val="148500"/>
              </a:lnSpc>
              <a:spcBef>
                <a:spcPts val="10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latin typeface="Times New Roman"/>
                <a:cs typeface="Times New Roman"/>
              </a:rPr>
              <a:t>Alcohol </a:t>
            </a:r>
            <a:r>
              <a:rPr dirty="0" sz="2400" spc="-5">
                <a:latin typeface="Times New Roman"/>
                <a:cs typeface="Times New Roman"/>
              </a:rPr>
              <a:t>Sensor(MQ3), </a:t>
            </a:r>
            <a:r>
              <a:rPr dirty="0" sz="2400">
                <a:latin typeface="Times New Roman"/>
                <a:cs typeface="Times New Roman"/>
              </a:rPr>
              <a:t>Methane </a:t>
            </a:r>
            <a:r>
              <a:rPr dirty="0" sz="2400" spc="-5">
                <a:latin typeface="Times New Roman"/>
                <a:cs typeface="Times New Roman"/>
              </a:rPr>
              <a:t>Sensor(MQ4)  Software Requirements: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>
                <a:latin typeface="Times New Roman"/>
                <a:cs typeface="Times New Roman"/>
              </a:rPr>
              <a:t>Google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Colab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405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 spc="-35">
                <a:latin typeface="Times New Roman"/>
                <a:cs typeface="Times New Roman"/>
              </a:rPr>
              <a:t>Tensorflow, </a:t>
            </a:r>
            <a:r>
              <a:rPr dirty="0" sz="2400">
                <a:latin typeface="Times New Roman"/>
                <a:cs typeface="Times New Roman"/>
              </a:rPr>
              <a:t>Keras, </a:t>
            </a:r>
            <a:r>
              <a:rPr dirty="0" sz="2400" spc="-5">
                <a:latin typeface="Times New Roman"/>
                <a:cs typeface="Times New Roman"/>
              </a:rPr>
              <a:t>Pandas, </a:t>
            </a:r>
            <a:r>
              <a:rPr dirty="0" sz="2400" spc="-30">
                <a:latin typeface="Times New Roman"/>
                <a:cs typeface="Times New Roman"/>
              </a:rPr>
              <a:t>Numpy,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Matplotlib.</a:t>
            </a:r>
            <a:endParaRPr sz="24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120650" algn="l"/>
              </a:tabLst>
            </a:pPr>
            <a:r>
              <a:rPr dirty="0" sz="2400" spc="-70">
                <a:latin typeface="Times New Roman"/>
                <a:cs typeface="Times New Roman"/>
              </a:rPr>
              <a:t>AWS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455" y="846937"/>
            <a:ext cx="5350127" cy="4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791" y="689864"/>
            <a:ext cx="5358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 Data </a:t>
            </a:r>
            <a:r>
              <a:rPr dirty="0" spc="-5"/>
              <a:t>Analysis</a:t>
            </a:r>
            <a:r>
              <a:rPr dirty="0" spc="-260"/>
              <a:t> </a:t>
            </a:r>
            <a:r>
              <a:rPr dirty="0"/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791" y="2264918"/>
            <a:ext cx="2593340" cy="255397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Shape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Ethanol</a:t>
            </a:r>
            <a:r>
              <a:rPr dirty="0" sz="2400" spc="-114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emission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Methane</a:t>
            </a:r>
            <a:r>
              <a:rPr dirty="0" sz="2400" spc="-10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emission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849" y="481939"/>
            <a:ext cx="2918690" cy="356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73" y="325120"/>
            <a:ext cx="2930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dirty="0" spc="-240"/>
              <a:t> </a:t>
            </a:r>
            <a:r>
              <a:rPr dirty="0" spc="-15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502919" y="1062228"/>
            <a:ext cx="9146286" cy="5797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46248" y="7047230"/>
            <a:ext cx="4352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no.1: </a:t>
            </a:r>
            <a:r>
              <a:rPr dirty="0" sz="1800" spc="-10" b="1">
                <a:latin typeface="Times New Roman"/>
                <a:cs typeface="Times New Roman"/>
              </a:rPr>
              <a:t>Architecture </a:t>
            </a:r>
            <a:r>
              <a:rPr dirty="0" sz="1800" b="1">
                <a:latin typeface="Times New Roman"/>
                <a:cs typeface="Times New Roman"/>
              </a:rPr>
              <a:t>of </a:t>
            </a:r>
            <a:r>
              <a:rPr dirty="0" sz="1800" spc="-5" b="1">
                <a:latin typeface="Times New Roman"/>
                <a:cs typeface="Times New Roman"/>
              </a:rPr>
              <a:t>proposed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98" y="854358"/>
            <a:ext cx="5151095" cy="383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791" y="689102"/>
            <a:ext cx="515683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/>
              <a:t>7. </a:t>
            </a:r>
            <a:r>
              <a:rPr dirty="0" sz="3900" spc="-5"/>
              <a:t>Demonstration</a:t>
            </a:r>
            <a:r>
              <a:rPr dirty="0" sz="3900" spc="-40"/>
              <a:t> </a:t>
            </a:r>
            <a:r>
              <a:rPr dirty="0" sz="3900"/>
              <a:t>Model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679704" y="1692402"/>
            <a:ext cx="8545068" cy="4894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57322" y="6731254"/>
            <a:ext cx="341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Figure </a:t>
            </a:r>
            <a:r>
              <a:rPr dirty="0" sz="1800" spc="-5" b="1">
                <a:latin typeface="Times New Roman"/>
                <a:cs typeface="Times New Roman"/>
              </a:rPr>
              <a:t>no.2: Demonstration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2022-05-08T08:28:19Z</dcterms:created>
  <dcterms:modified xsi:type="dcterms:W3CDTF">2022-05-08T08:28:19Z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2022-05-08T00:00:00Z</vt:filetime>
  </property>
</Properties>
</file>