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2543"/>
            <a:ext cx="495300" cy="3076575"/>
          </a:xfrm>
          <a:custGeom>
            <a:avLst/>
            <a:gdLst/>
            <a:ahLst/>
            <a:cxnLst/>
            <a:rect l="l" t="t" r="r" b="b"/>
            <a:pathLst>
              <a:path w="495300" h="3076575">
                <a:moveTo>
                  <a:pt x="0" y="0"/>
                </a:moveTo>
                <a:lnTo>
                  <a:pt x="0" y="3076494"/>
                </a:lnTo>
                <a:lnTo>
                  <a:pt x="494862" y="307649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62498" y="4612306"/>
            <a:ext cx="4417695" cy="2947035"/>
          </a:xfrm>
          <a:custGeom>
            <a:avLst/>
            <a:gdLst/>
            <a:ahLst/>
            <a:cxnLst/>
            <a:rect l="l" t="t" r="r" b="b"/>
            <a:pathLst>
              <a:path w="4417695" h="2947034">
                <a:moveTo>
                  <a:pt x="0" y="2946733"/>
                </a:moveTo>
                <a:lnTo>
                  <a:pt x="4417237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64779" y="1524"/>
            <a:ext cx="1343025" cy="7560309"/>
          </a:xfrm>
          <a:custGeom>
            <a:avLst/>
            <a:gdLst/>
            <a:ahLst/>
            <a:cxnLst/>
            <a:rect l="l" t="t" r="r" b="b"/>
            <a:pathLst>
              <a:path w="1343025" h="7560309">
                <a:moveTo>
                  <a:pt x="0" y="0"/>
                </a:moveTo>
                <a:lnTo>
                  <a:pt x="1343025" y="7559928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98664" y="0"/>
            <a:ext cx="2481580" cy="7559040"/>
          </a:xfrm>
          <a:custGeom>
            <a:avLst/>
            <a:gdLst/>
            <a:ahLst/>
            <a:cxnLst/>
            <a:rect l="l" t="t" r="r" b="b"/>
            <a:pathLst>
              <a:path w="2481579" h="7559040">
                <a:moveTo>
                  <a:pt x="2228595" y="0"/>
                </a:moveTo>
                <a:lnTo>
                  <a:pt x="0" y="7558852"/>
                </a:lnTo>
                <a:lnTo>
                  <a:pt x="49615" y="7559037"/>
                </a:lnTo>
                <a:lnTo>
                  <a:pt x="2481071" y="7559037"/>
                </a:lnTo>
                <a:lnTo>
                  <a:pt x="2481071" y="8968"/>
                </a:lnTo>
                <a:lnTo>
                  <a:pt x="2228595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944687" y="0"/>
            <a:ext cx="2135505" cy="7559040"/>
          </a:xfrm>
          <a:custGeom>
            <a:avLst/>
            <a:gdLst/>
            <a:ahLst/>
            <a:cxnLst/>
            <a:rect l="l" t="t" r="r" b="b"/>
            <a:pathLst>
              <a:path w="2135504" h="7559040">
                <a:moveTo>
                  <a:pt x="2135047" y="0"/>
                </a:moveTo>
                <a:lnTo>
                  <a:pt x="0" y="0"/>
                </a:lnTo>
                <a:lnTo>
                  <a:pt x="1322628" y="7559035"/>
                </a:lnTo>
                <a:lnTo>
                  <a:pt x="2135047" y="7559035"/>
                </a:lnTo>
                <a:lnTo>
                  <a:pt x="2135047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8248" y="4322064"/>
            <a:ext cx="2761615" cy="3234055"/>
          </a:xfrm>
          <a:custGeom>
            <a:avLst/>
            <a:gdLst/>
            <a:ahLst/>
            <a:cxnLst/>
            <a:rect l="l" t="t" r="r" b="b"/>
            <a:pathLst>
              <a:path w="2761615" h="3234054">
                <a:moveTo>
                  <a:pt x="2760345" y="0"/>
                </a:moveTo>
                <a:lnTo>
                  <a:pt x="0" y="3233927"/>
                </a:lnTo>
                <a:lnTo>
                  <a:pt x="2761487" y="3233927"/>
                </a:lnTo>
                <a:lnTo>
                  <a:pt x="2761487" y="510273"/>
                </a:lnTo>
                <a:lnTo>
                  <a:pt x="2760345" y="0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729149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6" y="0"/>
                </a:moveTo>
                <a:lnTo>
                  <a:pt x="0" y="0"/>
                </a:lnTo>
                <a:lnTo>
                  <a:pt x="2041720" y="7559035"/>
                </a:lnTo>
                <a:lnTo>
                  <a:pt x="2350586" y="7549888"/>
                </a:lnTo>
                <a:lnTo>
                  <a:pt x="2350586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144000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925791" y="0"/>
            <a:ext cx="1154430" cy="7559040"/>
          </a:xfrm>
          <a:custGeom>
            <a:avLst/>
            <a:gdLst/>
            <a:ahLst/>
            <a:cxnLst/>
            <a:rect l="l" t="t" r="r" b="b"/>
            <a:pathLst>
              <a:path w="1154429" h="7559040">
                <a:moveTo>
                  <a:pt x="1153944" y="0"/>
                </a:moveTo>
                <a:lnTo>
                  <a:pt x="0" y="0"/>
                </a:lnTo>
                <a:lnTo>
                  <a:pt x="1031261" y="7559035"/>
                </a:lnTo>
                <a:lnTo>
                  <a:pt x="1153944" y="7559035"/>
                </a:lnTo>
                <a:lnTo>
                  <a:pt x="1153944" y="0"/>
                </a:lnTo>
                <a:close/>
              </a:path>
            </a:pathLst>
          </a:custGeom>
          <a:solidFill>
            <a:srgbClr val="226192">
              <a:alpha val="8156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94064" y="5417862"/>
            <a:ext cx="1186180" cy="2138680"/>
          </a:xfrm>
          <a:custGeom>
            <a:avLst/>
            <a:gdLst/>
            <a:ahLst/>
            <a:cxnLst/>
            <a:rect l="l" t="t" r="r" b="b"/>
            <a:pathLst>
              <a:path w="1186179" h="2138679">
                <a:moveTo>
                  <a:pt x="1185671" y="0"/>
                </a:moveTo>
                <a:lnTo>
                  <a:pt x="0" y="2138129"/>
                </a:lnTo>
                <a:lnTo>
                  <a:pt x="1185671" y="2132616"/>
                </a:lnTo>
                <a:lnTo>
                  <a:pt x="1185671" y="0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2899" y="366217"/>
            <a:ext cx="17780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55" y="1408409"/>
            <a:ext cx="9095689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hyperlink" Target="http://www.cdc.gov/coronavirus/2019-ncov/transmission/variant.html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5255" y="1722158"/>
            <a:ext cx="8523605" cy="1522730"/>
            <a:chOff x="905255" y="1722158"/>
            <a:chExt cx="8523605" cy="1522730"/>
          </a:xfrm>
        </p:grpSpPr>
        <p:sp>
          <p:nvSpPr>
            <p:cNvPr id="3" name="object 3"/>
            <p:cNvSpPr/>
            <p:nvPr/>
          </p:nvSpPr>
          <p:spPr>
            <a:xfrm>
              <a:off x="905255" y="1722158"/>
              <a:ext cx="8523478" cy="10102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6255" y="2234222"/>
              <a:ext cx="6923278" cy="1010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0855" y="2234222"/>
              <a:ext cx="751116" cy="10102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63255" y="2234222"/>
              <a:ext cx="1055928" cy="10102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629" y="1844167"/>
            <a:ext cx="7834630" cy="1086485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393700" marR="5080" indent="-381635">
              <a:lnSpc>
                <a:spcPts val="4029"/>
              </a:lnSpc>
              <a:spcBef>
                <a:spcPts val="475"/>
              </a:spcBef>
            </a:pPr>
            <a:r>
              <a:rPr dirty="0" spc="-5"/>
              <a:t>An </a:t>
            </a:r>
            <a:r>
              <a:rPr dirty="0"/>
              <a:t>IOT </a:t>
            </a:r>
            <a:r>
              <a:rPr dirty="0" spc="-5"/>
              <a:t>based </a:t>
            </a:r>
            <a:r>
              <a:rPr dirty="0" spc="5"/>
              <a:t>framework </a:t>
            </a:r>
            <a:r>
              <a:rPr dirty="0"/>
              <a:t>for</a:t>
            </a:r>
            <a:r>
              <a:rPr dirty="0" spc="-130"/>
              <a:t> </a:t>
            </a:r>
            <a:r>
              <a:rPr dirty="0"/>
              <a:t>Statistical  Analysis </a:t>
            </a:r>
            <a:r>
              <a:rPr dirty="0" spc="-5"/>
              <a:t>and Screening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Covid-19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94688" y="3273501"/>
            <a:ext cx="6713220" cy="4076700"/>
            <a:chOff x="1694688" y="3273501"/>
            <a:chExt cx="6713220" cy="4076700"/>
          </a:xfrm>
        </p:grpSpPr>
        <p:sp>
          <p:nvSpPr>
            <p:cNvPr id="9" name="object 9"/>
            <p:cNvSpPr/>
            <p:nvPr/>
          </p:nvSpPr>
          <p:spPr>
            <a:xfrm>
              <a:off x="1694688" y="3273501"/>
              <a:ext cx="6712965" cy="9035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3184" y="3727653"/>
              <a:ext cx="6393053" cy="903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91512" y="4178757"/>
              <a:ext cx="5716397" cy="9035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43072" y="5087061"/>
              <a:ext cx="3719829" cy="903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30296" y="5541264"/>
              <a:ext cx="1214437" cy="9035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06952" y="5541264"/>
              <a:ext cx="1634998" cy="9035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3959" y="5541264"/>
              <a:ext cx="1955164" cy="9035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80688" y="5992368"/>
              <a:ext cx="1013269" cy="90352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56176" y="5992368"/>
              <a:ext cx="671893" cy="9035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90288" y="5992368"/>
              <a:ext cx="1531365" cy="9035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86327" y="6446520"/>
              <a:ext cx="1507109" cy="9035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55592" y="6446520"/>
              <a:ext cx="1510030" cy="9035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28488" y="6446520"/>
              <a:ext cx="1284478" cy="90352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938908" y="3384041"/>
            <a:ext cx="6195695" cy="3686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3710"/>
              </a:lnSpc>
              <a:spcBef>
                <a:spcPts val="90"/>
              </a:spcBef>
            </a:pPr>
            <a:r>
              <a:rPr dirty="0" sz="3200" spc="-10" b="1">
                <a:latin typeface="Times New Roman"/>
                <a:cs typeface="Times New Roman"/>
              </a:rPr>
              <a:t>PRIYANKA WALEKAR</a:t>
            </a:r>
            <a:r>
              <a:rPr dirty="0" sz="3200" spc="6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19204008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565"/>
              </a:lnSpc>
            </a:pPr>
            <a:r>
              <a:rPr dirty="0" sz="3200" spc="-15" b="1">
                <a:latin typeface="Times New Roman"/>
                <a:cs typeface="Times New Roman"/>
              </a:rPr>
              <a:t>APOORVA </a:t>
            </a:r>
            <a:r>
              <a:rPr dirty="0" sz="3200" spc="-10" b="1">
                <a:latin typeface="Times New Roman"/>
                <a:cs typeface="Times New Roman"/>
              </a:rPr>
              <a:t>GADKARI</a:t>
            </a:r>
            <a:r>
              <a:rPr dirty="0" sz="3200" spc="9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18104043</a:t>
            </a:r>
            <a:endParaRPr sz="3200">
              <a:latin typeface="Times New Roman"/>
              <a:cs typeface="Times New Roman"/>
            </a:endParaRPr>
          </a:p>
          <a:p>
            <a:pPr algn="ctr" marL="4445">
              <a:lnSpc>
                <a:spcPts val="3695"/>
              </a:lnSpc>
            </a:pPr>
            <a:r>
              <a:rPr dirty="0" sz="3200" spc="-5" b="1">
                <a:latin typeface="Times New Roman"/>
                <a:cs typeface="Times New Roman"/>
              </a:rPr>
              <a:t>PRATIK </a:t>
            </a:r>
            <a:r>
              <a:rPr dirty="0" sz="3200" spc="-10" b="1">
                <a:latin typeface="Times New Roman"/>
                <a:cs typeface="Times New Roman"/>
              </a:rPr>
              <a:t>GHOLAP</a:t>
            </a:r>
            <a:r>
              <a:rPr dirty="0" sz="3200" spc="8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18104070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L="6350">
              <a:lnSpc>
                <a:spcPts val="3710"/>
              </a:lnSpc>
            </a:pPr>
            <a:r>
              <a:rPr dirty="0" sz="3200" spc="-5">
                <a:latin typeface="Times New Roman"/>
                <a:cs typeface="Times New Roman"/>
              </a:rPr>
              <a:t>PROJECT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GUIDE</a:t>
            </a:r>
            <a:endParaRPr sz="3200">
              <a:latin typeface="Times New Roman"/>
              <a:cs typeface="Times New Roman"/>
            </a:endParaRPr>
          </a:p>
          <a:p>
            <a:pPr algn="ctr" marL="2540">
              <a:lnSpc>
                <a:spcPts val="3565"/>
              </a:lnSpc>
            </a:pPr>
            <a:r>
              <a:rPr dirty="0" sz="3200" spc="-5" b="1">
                <a:latin typeface="Times New Roman"/>
                <a:cs typeface="Times New Roman"/>
              </a:rPr>
              <a:t>Dr. </a:t>
            </a:r>
            <a:r>
              <a:rPr dirty="0" sz="3200" spc="-10" b="1">
                <a:latin typeface="Times New Roman"/>
                <a:cs typeface="Times New Roman"/>
              </a:rPr>
              <a:t>Uttam</a:t>
            </a:r>
            <a:r>
              <a:rPr dirty="0" sz="3200" spc="3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Kolekar</a:t>
            </a:r>
            <a:endParaRPr sz="3200">
              <a:latin typeface="Times New Roman"/>
              <a:cs typeface="Times New Roman"/>
            </a:endParaRPr>
          </a:p>
          <a:p>
            <a:pPr algn="ctr" marL="6350">
              <a:lnSpc>
                <a:spcPts val="3565"/>
              </a:lnSpc>
            </a:pPr>
            <a:r>
              <a:rPr dirty="0" sz="3200" spc="-5">
                <a:latin typeface="Times New Roman"/>
                <a:cs typeface="Times New Roman"/>
              </a:rPr>
              <a:t>Co-Guide</a:t>
            </a:r>
            <a:endParaRPr sz="3200">
              <a:latin typeface="Times New Roman"/>
              <a:cs typeface="Times New Roman"/>
            </a:endParaRPr>
          </a:p>
          <a:p>
            <a:pPr algn="ctr" marL="3175">
              <a:lnSpc>
                <a:spcPts val="3710"/>
              </a:lnSpc>
            </a:pPr>
            <a:r>
              <a:rPr dirty="0" sz="3200" spc="-5" b="1">
                <a:latin typeface="Times New Roman"/>
                <a:cs typeface="Times New Roman"/>
              </a:rPr>
              <a:t>Prof. Sonal</a:t>
            </a:r>
            <a:r>
              <a:rPr dirty="0" sz="320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Jain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048"/>
            <a:ext cx="10080625" cy="1871980"/>
            <a:chOff x="0" y="3048"/>
            <a:chExt cx="10080625" cy="1871980"/>
          </a:xfrm>
        </p:grpSpPr>
        <p:sp>
          <p:nvSpPr>
            <p:cNvPr id="24" name="object 24"/>
            <p:cNvSpPr/>
            <p:nvPr/>
          </p:nvSpPr>
          <p:spPr>
            <a:xfrm>
              <a:off x="143255" y="3048"/>
              <a:ext cx="9936479" cy="18714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1688553"/>
              <a:ext cx="10079735" cy="1538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1743456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0" y="0"/>
                  </a:moveTo>
                  <a:lnTo>
                    <a:pt x="10080625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707" y="779811"/>
            <a:ext cx="2638218" cy="35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2667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dirty="0" spc="-70"/>
              <a:t> </a:t>
            </a:r>
            <a:r>
              <a:rPr dirty="0" spc="-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2269" y="1427429"/>
            <a:ext cx="9138285" cy="42964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356870" marR="7620" indent="-344805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COVID-19 virus has </a:t>
            </a:r>
            <a:r>
              <a:rPr dirty="0" sz="2000">
                <a:latin typeface="Times New Roman"/>
                <a:cs typeface="Times New Roman"/>
              </a:rPr>
              <a:t>been </a:t>
            </a:r>
            <a:r>
              <a:rPr dirty="0" sz="2000" spc="-10">
                <a:latin typeface="Times New Roman"/>
                <a:cs typeface="Times New Roman"/>
              </a:rPr>
              <a:t>around for almost </a:t>
            </a:r>
            <a:r>
              <a:rPr dirty="0" sz="2000" spc="-5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year </a:t>
            </a:r>
            <a:r>
              <a:rPr dirty="0" sz="2000">
                <a:latin typeface="Times New Roman"/>
                <a:cs typeface="Times New Roman"/>
              </a:rPr>
              <a:t>now </a:t>
            </a:r>
            <a:r>
              <a:rPr dirty="0" sz="2000" spc="-10">
                <a:latin typeface="Times New Roman"/>
                <a:cs typeface="Times New Roman"/>
              </a:rPr>
              <a:t>and the medical  community, </a:t>
            </a:r>
            <a:r>
              <a:rPr dirty="0" sz="2000" spc="-5">
                <a:latin typeface="Times New Roman"/>
                <a:cs typeface="Times New Roman"/>
              </a:rPr>
              <a:t>scientists, </a:t>
            </a:r>
            <a:r>
              <a:rPr dirty="0" sz="2000" spc="-1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researchers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15">
                <a:latin typeface="Times New Roman"/>
                <a:cs typeface="Times New Roman"/>
              </a:rPr>
              <a:t>trying </a:t>
            </a:r>
            <a:r>
              <a:rPr dirty="0" sz="2000" spc="-10">
                <a:latin typeface="Times New Roman"/>
                <a:cs typeface="Times New Roman"/>
              </a:rPr>
              <a:t>their </a:t>
            </a:r>
            <a:r>
              <a:rPr dirty="0" sz="2000" spc="-5">
                <a:latin typeface="Times New Roman"/>
                <a:cs typeface="Times New Roman"/>
              </a:rPr>
              <a:t>best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identify a cure </a:t>
            </a:r>
            <a:r>
              <a:rPr dirty="0" sz="2000" spc="-10">
                <a:latin typeface="Times New Roman"/>
                <a:cs typeface="Times New Roman"/>
              </a:rPr>
              <a:t>for the  </a:t>
            </a:r>
            <a:r>
              <a:rPr dirty="0" sz="2000" spc="-5">
                <a:latin typeface="Times New Roman"/>
                <a:cs typeface="Times New Roman"/>
              </a:rPr>
              <a:t>disease. </a:t>
            </a:r>
            <a:r>
              <a:rPr dirty="0" sz="2000" spc="-20">
                <a:latin typeface="Times New Roman"/>
                <a:cs typeface="Times New Roman"/>
              </a:rPr>
              <a:t>At </a:t>
            </a:r>
            <a:r>
              <a:rPr dirty="0" sz="2000" spc="-10">
                <a:latin typeface="Times New Roman"/>
                <a:cs typeface="Times New Roman"/>
              </a:rPr>
              <a:t>the same time, </a:t>
            </a:r>
            <a:r>
              <a:rPr dirty="0" sz="2000" spc="5">
                <a:latin typeface="Times New Roman"/>
                <a:cs typeface="Times New Roman"/>
              </a:rPr>
              <a:t>people </a:t>
            </a:r>
            <a:r>
              <a:rPr dirty="0" sz="2000" spc="-5">
                <a:latin typeface="Times New Roman"/>
                <a:cs typeface="Times New Roman"/>
              </a:rPr>
              <a:t>around </a:t>
            </a:r>
            <a:r>
              <a:rPr dirty="0" sz="2000" spc="-10">
                <a:latin typeface="Times New Roman"/>
                <a:cs typeface="Times New Roman"/>
              </a:rPr>
              <a:t>the world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facing issues </a:t>
            </a:r>
            <a:r>
              <a:rPr dirty="0" sz="2000" spc="5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determining 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state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Times New Roman"/>
                <a:cs typeface="Times New Roman"/>
              </a:rPr>
              <a:t>individual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 spc="-10">
                <a:latin typeface="Times New Roman"/>
                <a:cs typeface="Times New Roman"/>
              </a:rPr>
              <a:t>healthy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10">
                <a:latin typeface="Times New Roman"/>
                <a:cs typeface="Times New Roman"/>
              </a:rPr>
              <a:t>affected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virus.</a:t>
            </a:r>
            <a:endParaRPr sz="2000">
              <a:latin typeface="Times New Roman"/>
              <a:cs typeface="Times New Roman"/>
            </a:endParaRPr>
          </a:p>
          <a:p>
            <a:pPr algn="just" marL="356870" indent="-344805">
              <a:lnSpc>
                <a:spcPts val="2375"/>
              </a:lnSpc>
              <a:buFont typeface="Arial"/>
              <a:buChar char="•"/>
              <a:tabLst>
                <a:tab pos="357505" algn="l"/>
              </a:tabLst>
            </a:pPr>
            <a:r>
              <a:rPr dirty="0" sz="2000" spc="-5">
                <a:latin typeface="Times New Roman"/>
                <a:cs typeface="Times New Roman"/>
              </a:rPr>
              <a:t>Considering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numerous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difficulties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associated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dangers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diagnosis,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algn="just" marL="356870">
              <a:lnSpc>
                <a:spcPts val="2390"/>
              </a:lnSpc>
              <a:spcBef>
                <a:spcPts val="20"/>
              </a:spcBef>
            </a:pPr>
            <a:r>
              <a:rPr dirty="0" sz="2000" spc="-5">
                <a:latin typeface="Times New Roman"/>
                <a:cs typeface="Times New Roman"/>
              </a:rPr>
              <a:t>preferable to </a:t>
            </a:r>
            <a:r>
              <a:rPr dirty="0" sz="2000">
                <a:latin typeface="Times New Roman"/>
                <a:cs typeface="Times New Roman"/>
              </a:rPr>
              <a:t>be able </a:t>
            </a:r>
            <a:r>
              <a:rPr dirty="0" sz="2000" spc="-5">
                <a:latin typeface="Times New Roman"/>
                <a:cs typeface="Times New Roman"/>
              </a:rPr>
              <a:t>to perform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disease detection </a:t>
            </a:r>
            <a:r>
              <a:rPr dirty="0" sz="2000" spc="-15">
                <a:latin typeface="Times New Roman"/>
                <a:cs typeface="Times New Roman"/>
              </a:rPr>
              <a:t>using </a:t>
            </a:r>
            <a:r>
              <a:rPr dirty="0" sz="2000" spc="-10">
                <a:latin typeface="Times New Roman"/>
                <a:cs typeface="Times New Roman"/>
              </a:rPr>
              <a:t>wearable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ts val="2400"/>
              </a:lnSpc>
              <a:spcBef>
                <a:spcPts val="70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2000">
                <a:latin typeface="Times New Roman"/>
                <a:cs typeface="Times New Roman"/>
              </a:rPr>
              <a:t>We </a:t>
            </a:r>
            <a:r>
              <a:rPr dirty="0" sz="2000" spc="-5">
                <a:latin typeface="Times New Roman"/>
                <a:cs typeface="Times New Roman"/>
              </a:rPr>
              <a:t>proposed a </a:t>
            </a:r>
            <a:r>
              <a:rPr dirty="0" sz="2000" spc="-10">
                <a:latin typeface="Times New Roman"/>
                <a:cs typeface="Times New Roman"/>
              </a:rPr>
              <a:t>framework for remote </a:t>
            </a:r>
            <a:r>
              <a:rPr dirty="0" sz="2000" spc="-5">
                <a:latin typeface="Times New Roman"/>
                <a:cs typeface="Times New Roman"/>
              </a:rPr>
              <a:t>screening </a:t>
            </a:r>
            <a:r>
              <a:rPr dirty="0" sz="2000" spc="1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virus </a:t>
            </a:r>
            <a:r>
              <a:rPr dirty="0" sz="2000" spc="-10">
                <a:latin typeface="Times New Roman"/>
                <a:cs typeface="Times New Roman"/>
              </a:rPr>
              <a:t>using </a:t>
            </a:r>
            <a:r>
              <a:rPr dirty="0" sz="2000" spc="-5">
                <a:latin typeface="Times New Roman"/>
                <a:cs typeface="Times New Roman"/>
              </a:rPr>
              <a:t>standards based  practice </a:t>
            </a:r>
            <a:r>
              <a:rPr dirty="0" sz="2000" spc="-10">
                <a:latin typeface="Times New Roman"/>
                <a:cs typeface="Times New Roman"/>
              </a:rPr>
              <a:t>identified in the literature.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framework utilizes sensors combined in the  form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wearable </a:t>
            </a:r>
            <a:r>
              <a:rPr dirty="0" sz="2000" spc="-5">
                <a:latin typeface="Times New Roman"/>
                <a:cs typeface="Times New Roman"/>
              </a:rPr>
              <a:t>device </a:t>
            </a:r>
            <a:r>
              <a:rPr dirty="0" sz="2000" spc="-15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15">
                <a:latin typeface="Times New Roman"/>
                <a:cs typeface="Times New Roman"/>
              </a:rPr>
              <a:t>worn </a:t>
            </a:r>
            <a:r>
              <a:rPr dirty="0" sz="2000" spc="10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any </a:t>
            </a:r>
            <a:r>
              <a:rPr dirty="0" sz="2000" spc="-5">
                <a:latin typeface="Times New Roman"/>
                <a:cs typeface="Times New Roman"/>
              </a:rPr>
              <a:t>individual to know </a:t>
            </a:r>
            <a:r>
              <a:rPr dirty="0" sz="2000" spc="5">
                <a:latin typeface="Times New Roman"/>
                <a:cs typeface="Times New Roman"/>
              </a:rPr>
              <a:t>in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few</a:t>
            </a:r>
            <a:endParaRPr sz="2000">
              <a:latin typeface="Times New Roman"/>
              <a:cs typeface="Times New Roman"/>
            </a:endParaRPr>
          </a:p>
          <a:p>
            <a:pPr algn="just" marL="356870">
              <a:lnSpc>
                <a:spcPts val="2335"/>
              </a:lnSpc>
            </a:pPr>
            <a:r>
              <a:rPr dirty="0" sz="2000" spc="-5">
                <a:latin typeface="Times New Roman"/>
                <a:cs typeface="Times New Roman"/>
              </a:rPr>
              <a:t>seconds </a:t>
            </a:r>
            <a:r>
              <a:rPr dirty="0" sz="2000" spc="-15">
                <a:latin typeface="Times New Roman"/>
                <a:cs typeface="Times New Roman"/>
              </a:rPr>
              <a:t>whether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person </a:t>
            </a:r>
            <a:r>
              <a:rPr dirty="0" sz="2000" spc="-10">
                <a:latin typeface="Times New Roman"/>
                <a:cs typeface="Times New Roman"/>
              </a:rPr>
              <a:t>is healthy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10">
                <a:latin typeface="Times New Roman"/>
                <a:cs typeface="Times New Roman"/>
              </a:rPr>
              <a:t>is doubtful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carrying the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disease.</a:t>
            </a:r>
            <a:endParaRPr sz="2000">
              <a:latin typeface="Times New Roman"/>
              <a:cs typeface="Times New Roman"/>
            </a:endParaRPr>
          </a:p>
          <a:p>
            <a:pPr algn="just" marL="356870" marR="10160" indent="-344805">
              <a:lnSpc>
                <a:spcPts val="2400"/>
              </a:lnSpc>
              <a:spcBef>
                <a:spcPts val="70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framework requires testing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a large population and at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same </a:t>
            </a:r>
            <a:r>
              <a:rPr dirty="0" sz="2000" spc="-10">
                <a:latin typeface="Times New Roman"/>
                <a:cs typeface="Times New Roman"/>
              </a:rPr>
              <a:t>time the </a:t>
            </a:r>
            <a:r>
              <a:rPr dirty="0" sz="2000" spc="-5">
                <a:latin typeface="Times New Roman"/>
                <a:cs typeface="Times New Roman"/>
              </a:rPr>
              <a:t>data  obtained through testing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used </a:t>
            </a:r>
            <a:r>
              <a:rPr dirty="0" sz="2000" spc="-1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advanced analytics </a:t>
            </a:r>
            <a:r>
              <a:rPr dirty="0" sz="2000">
                <a:latin typeface="Times New Roman"/>
                <a:cs typeface="Times New Roman"/>
              </a:rPr>
              <a:t>such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outbreak  </a:t>
            </a:r>
            <a:r>
              <a:rPr dirty="0" sz="2000" spc="-5">
                <a:latin typeface="Times New Roman"/>
                <a:cs typeface="Times New Roman"/>
              </a:rPr>
              <a:t>prediction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prevention,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population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segmenting,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well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helping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government</a:t>
            </a:r>
            <a:endParaRPr sz="2000">
              <a:latin typeface="Times New Roman"/>
              <a:cs typeface="Times New Roman"/>
            </a:endParaRPr>
          </a:p>
          <a:p>
            <a:pPr algn="just" marL="356870">
              <a:lnSpc>
                <a:spcPts val="2345"/>
              </a:lnSpc>
            </a:pPr>
            <a:r>
              <a:rPr dirty="0" sz="2000" spc="-10">
                <a:latin typeface="Times New Roman"/>
                <a:cs typeface="Times New Roman"/>
              </a:rPr>
              <a:t>and decisionmakers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take </a:t>
            </a:r>
            <a:r>
              <a:rPr dirty="0" sz="2000">
                <a:latin typeface="Times New Roman"/>
                <a:cs typeface="Times New Roman"/>
              </a:rPr>
              <a:t>appropriate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831" y="865692"/>
            <a:ext cx="2862285" cy="485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0519" y="686816"/>
            <a:ext cx="2886075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/>
              <a:t>9.</a:t>
            </a:r>
            <a:r>
              <a:rPr dirty="0" sz="4000" spc="-80"/>
              <a:t> </a:t>
            </a:r>
            <a:r>
              <a:rPr dirty="0" sz="4000" spc="5"/>
              <a:t>Suggestion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87679" y="2408199"/>
            <a:ext cx="4829175" cy="88582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SzPct val="73684"/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1900" spc="-10">
                <a:solidFill>
                  <a:srgbClr val="404040"/>
                </a:solidFill>
                <a:latin typeface="Trebuchet MS"/>
                <a:cs typeface="Trebuchet MS"/>
              </a:rPr>
              <a:t>Focus on </a:t>
            </a:r>
            <a:r>
              <a:rPr dirty="0" sz="1900" spc="-5">
                <a:solidFill>
                  <a:srgbClr val="404040"/>
                </a:solidFill>
                <a:latin typeface="Trebuchet MS"/>
                <a:cs typeface="Trebuchet MS"/>
              </a:rPr>
              <a:t>Software</a:t>
            </a:r>
            <a:r>
              <a:rPr dirty="0" sz="19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Trebuchet MS"/>
                <a:cs typeface="Trebuchet MS"/>
              </a:rPr>
              <a:t>Implementation</a:t>
            </a:r>
            <a:endParaRPr sz="19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110"/>
              </a:spcBef>
              <a:buClr>
                <a:srgbClr val="000000"/>
              </a:buClr>
              <a:buSzPct val="73684"/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1900" spc="-5">
                <a:solidFill>
                  <a:srgbClr val="404040"/>
                </a:solidFill>
                <a:latin typeface="Trebuchet MS"/>
                <a:cs typeface="Trebuchet MS"/>
              </a:rPr>
              <a:t>Preparation </a:t>
            </a:r>
            <a:r>
              <a:rPr dirty="0" sz="1900" spc="-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900" spc="-5">
                <a:solidFill>
                  <a:srgbClr val="404040"/>
                </a:solidFill>
                <a:latin typeface="Trebuchet MS"/>
                <a:cs typeface="Trebuchet MS"/>
              </a:rPr>
              <a:t>Paper ready </a:t>
            </a:r>
            <a:r>
              <a:rPr dirty="0" sz="1900" spc="-1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9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Trebuchet MS"/>
                <a:cs typeface="Trebuchet MS"/>
              </a:rPr>
              <a:t>Publishing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016" y="834675"/>
            <a:ext cx="2603532" cy="35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79780"/>
            <a:ext cx="26193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</a:t>
            </a:r>
            <a:r>
              <a:rPr dirty="0" spc="-80"/>
              <a:t> </a:t>
            </a:r>
            <a:r>
              <a:rPr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829" y="1719529"/>
            <a:ext cx="8967470" cy="277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2785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Johnson, R.M.; Vinetz, </a:t>
            </a:r>
            <a:r>
              <a:rPr dirty="0" sz="2400" spc="5">
                <a:latin typeface="Times New Roman"/>
                <a:cs typeface="Times New Roman"/>
              </a:rPr>
              <a:t>J.M. </a:t>
            </a:r>
            <a:r>
              <a:rPr dirty="0" sz="2400">
                <a:latin typeface="Times New Roman"/>
                <a:cs typeface="Times New Roman"/>
              </a:rPr>
              <a:t>Dexamethasone in the </a:t>
            </a:r>
            <a:r>
              <a:rPr dirty="0" sz="2400" spc="-5">
                <a:latin typeface="Times New Roman"/>
                <a:cs typeface="Times New Roman"/>
              </a:rPr>
              <a:t>management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675"/>
              </a:lnSpc>
            </a:pPr>
            <a:r>
              <a:rPr dirty="0" sz="2400" spc="-5">
                <a:latin typeface="Times New Roman"/>
                <a:cs typeface="Times New Roman"/>
              </a:rPr>
              <a:t>covid-19. </a:t>
            </a:r>
            <a:r>
              <a:rPr dirty="0" sz="2400" spc="-10">
                <a:latin typeface="Times New Roman"/>
                <a:cs typeface="Times New Roman"/>
              </a:rPr>
              <a:t>BMJ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2020.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ts val="2675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20">
                <a:latin typeface="Times New Roman"/>
                <a:cs typeface="Times New Roman"/>
              </a:rPr>
              <a:t>IoT </a:t>
            </a:r>
            <a:r>
              <a:rPr dirty="0" sz="2400" spc="-10">
                <a:latin typeface="Times New Roman"/>
                <a:cs typeface="Times New Roman"/>
              </a:rPr>
              <a:t>framework </a:t>
            </a:r>
            <a:r>
              <a:rPr dirty="0" sz="2400" spc="-5">
                <a:latin typeface="Times New Roman"/>
                <a:cs typeface="Times New Roman"/>
              </a:rPr>
              <a:t>for Screening </a:t>
            </a:r>
            <a:r>
              <a:rPr dirty="0" sz="2400">
                <a:latin typeface="Times New Roman"/>
                <a:cs typeface="Times New Roman"/>
              </a:rPr>
              <a:t>of Covid-19 using </a:t>
            </a:r>
            <a:r>
              <a:rPr dirty="0" sz="2400" spc="-5">
                <a:latin typeface="Times New Roman"/>
                <a:cs typeface="Times New Roman"/>
              </a:rPr>
              <a:t>Real-Time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675"/>
              </a:lnSpc>
            </a:pPr>
            <a:r>
              <a:rPr dirty="0" sz="2400" spc="-5">
                <a:latin typeface="Times New Roman"/>
                <a:cs typeface="Times New Roman"/>
              </a:rPr>
              <a:t>from Wearable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Sensors.</a:t>
            </a:r>
            <a:endParaRPr sz="2400">
              <a:latin typeface="Times New Roman"/>
              <a:cs typeface="Times New Roman"/>
            </a:endParaRPr>
          </a:p>
          <a:p>
            <a:pPr marL="317500" marR="5080" indent="-304800">
              <a:lnSpc>
                <a:spcPct val="93100"/>
              </a:lnSpc>
              <a:spcBef>
                <a:spcPts val="90"/>
              </a:spcBef>
              <a:buFont typeface="Times New Roman"/>
              <a:buAutoNum type="arabicPeriod" startAt="3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CDC (Centers for Diseases </a:t>
            </a:r>
            <a:r>
              <a:rPr dirty="0" sz="2400">
                <a:latin typeface="Times New Roman"/>
                <a:cs typeface="Times New Roman"/>
              </a:rPr>
              <a:t>Control </a:t>
            </a:r>
            <a:r>
              <a:rPr dirty="0" sz="2400" spc="-5">
                <a:latin typeface="Times New Roman"/>
                <a:cs typeface="Times New Roman"/>
              </a:rPr>
              <a:t>and Prevention). </a:t>
            </a:r>
            <a:r>
              <a:rPr dirty="0" sz="2400">
                <a:latin typeface="Times New Roman"/>
                <a:cs typeface="Times New Roman"/>
              </a:rPr>
              <a:t>About </a:t>
            </a:r>
            <a:r>
              <a:rPr dirty="0" sz="2400" spc="-5">
                <a:latin typeface="Times New Roman"/>
                <a:cs typeface="Times New Roman"/>
              </a:rPr>
              <a:t>Variants 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5">
                <a:latin typeface="Times New Roman"/>
                <a:cs typeface="Times New Roman"/>
              </a:rPr>
              <a:t>Virus That Causes </a:t>
            </a:r>
            <a:r>
              <a:rPr dirty="0" sz="2400" spc="-10">
                <a:latin typeface="Times New Roman"/>
                <a:cs typeface="Times New Roman"/>
              </a:rPr>
              <a:t>COVID-19. </a:t>
            </a:r>
            <a:r>
              <a:rPr dirty="0" sz="2400" spc="-5">
                <a:latin typeface="Times New Roman"/>
                <a:cs typeface="Times New Roman"/>
              </a:rPr>
              <a:t>Available </a:t>
            </a:r>
            <a:r>
              <a:rPr dirty="0" sz="2400">
                <a:latin typeface="Times New Roman"/>
                <a:cs typeface="Times New Roman"/>
              </a:rPr>
              <a:t>online:  </a:t>
            </a:r>
            <a:r>
              <a:rPr dirty="0" sz="2400" spc="-5">
                <a:latin typeface="Times New Roman"/>
                <a:cs typeface="Times New Roman"/>
              </a:rPr>
              <a:t>https:/</a:t>
            </a:r>
            <a:r>
              <a:rPr dirty="0" sz="2400" spc="-5">
                <a:latin typeface="Times New Roman"/>
                <a:cs typeface="Times New Roman"/>
                <a:hlinkClick r:id="rId3"/>
              </a:rPr>
              <a:t>/www.cdc.gov/coronavirus/2019</a:t>
            </a:r>
            <a:r>
              <a:rPr dirty="0" sz="2400" spc="-5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  <a:hlinkClick r:id="rId3"/>
              </a:rPr>
              <a:t>ncov/transmission/variant.html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(accessed </a:t>
            </a:r>
            <a:r>
              <a:rPr dirty="0" sz="2400">
                <a:latin typeface="Times New Roman"/>
                <a:cs typeface="Times New Roman"/>
              </a:rPr>
              <a:t>on 3 </a:t>
            </a:r>
            <a:r>
              <a:rPr dirty="0" sz="2400" spc="-5">
                <a:latin typeface="Times New Roman"/>
                <a:cs typeface="Times New Roman"/>
              </a:rPr>
              <a:t>April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2021).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238" y="3383407"/>
            <a:ext cx="2745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Thank</a:t>
            </a:r>
            <a:r>
              <a:rPr dirty="0" spc="-8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dirty="0" spc="-25"/>
              <a:t>n</a:t>
            </a:r>
            <a:r>
              <a:rPr dirty="0"/>
              <a:t>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08" y="903311"/>
            <a:ext cx="3429000" cy="600583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4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 spc="-5">
                <a:latin typeface="Times New Roman"/>
                <a:cs typeface="Times New Roman"/>
              </a:rPr>
              <a:t>Abstract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 spc="-1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95"/>
              </a:spcBef>
              <a:tabLst>
                <a:tab pos="984885" algn="l"/>
              </a:tabLst>
            </a:pPr>
            <a:r>
              <a:rPr dirty="0" sz="1100" spc="-5">
                <a:latin typeface="Times New Roman"/>
                <a:cs typeface="Times New Roman"/>
              </a:rPr>
              <a:t>I.	</a:t>
            </a:r>
            <a:r>
              <a:rPr dirty="0" sz="2400" spc="-5">
                <a:latin typeface="Times New Roman"/>
                <a:cs typeface="Times New Roman"/>
              </a:rPr>
              <a:t>Problem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Identified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15"/>
              </a:spcBef>
              <a:tabLst>
                <a:tab pos="984885" algn="l"/>
              </a:tabLst>
            </a:pPr>
            <a:r>
              <a:rPr dirty="0" sz="1100" spc="-5">
                <a:latin typeface="Times New Roman"/>
                <a:cs typeface="Times New Roman"/>
              </a:rPr>
              <a:t>II.	</a:t>
            </a:r>
            <a:r>
              <a:rPr dirty="0" sz="2400">
                <a:latin typeface="Times New Roman"/>
                <a:cs typeface="Times New Roman"/>
              </a:rPr>
              <a:t>Solutions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Proposed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 spc="-5"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 spc="-5"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20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 spc="-5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0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 spc="-5">
                <a:latin typeface="Times New Roman"/>
                <a:cs typeface="Times New Roman"/>
              </a:rPr>
              <a:t>Technology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5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>
                <a:latin typeface="Times New Roman"/>
                <a:cs typeface="Times New Roman"/>
              </a:rPr>
              <a:t>State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Diagram/Workflow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420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 spc="-5"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335280" indent="-323215">
              <a:lnSpc>
                <a:spcPct val="100000"/>
              </a:lnSpc>
              <a:spcBef>
                <a:spcPts val="1390"/>
              </a:spcBef>
              <a:buSzPct val="45833"/>
              <a:buFont typeface="Arial"/>
              <a:buChar char="●"/>
              <a:tabLst>
                <a:tab pos="335280" algn="l"/>
                <a:tab pos="335915" algn="l"/>
              </a:tabLst>
            </a:pPr>
            <a:r>
              <a:rPr dirty="0" sz="2400" spc="-10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159" y="789253"/>
            <a:ext cx="2157900" cy="34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21824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dirty="0" spc="-75"/>
              <a:t> </a:t>
            </a:r>
            <a:r>
              <a:rPr dirty="0" spc="-5"/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353" y="1474419"/>
            <a:ext cx="9103360" cy="490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Times New Roman"/>
                <a:cs typeface="Times New Roman"/>
              </a:rPr>
              <a:t>One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most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Terrifying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outbreaks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recent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times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has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been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outbreak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COVID-</a:t>
            </a:r>
            <a:endParaRPr sz="20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19. The </a:t>
            </a:r>
            <a:r>
              <a:rPr dirty="0" sz="2000" spc="-10">
                <a:latin typeface="Times New Roman"/>
                <a:cs typeface="Times New Roman"/>
              </a:rPr>
              <a:t>extent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disease can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understood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fatality rate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this disease."  </a:t>
            </a:r>
            <a:r>
              <a:rPr dirty="0" sz="2000" spc="-5">
                <a:latin typeface="Times New Roman"/>
                <a:cs typeface="Times New Roman"/>
              </a:rPr>
              <a:t>precaution is </a:t>
            </a:r>
            <a:r>
              <a:rPr dirty="0" sz="2000" spc="-10">
                <a:latin typeface="Times New Roman"/>
                <a:cs typeface="Times New Roman"/>
              </a:rPr>
              <a:t>better than </a:t>
            </a:r>
            <a:r>
              <a:rPr dirty="0" sz="2000" spc="-5">
                <a:latin typeface="Times New Roman"/>
                <a:cs typeface="Times New Roman"/>
              </a:rPr>
              <a:t>cure" is a quote </a:t>
            </a:r>
            <a:r>
              <a:rPr dirty="0" sz="2000" spc="-10">
                <a:latin typeface="Times New Roman"/>
                <a:cs typeface="Times New Roman"/>
              </a:rPr>
              <a:t>that everyone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-5">
                <a:latin typeface="Times New Roman"/>
                <a:cs typeface="Times New Roman"/>
              </a:rPr>
              <a:t>heard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10">
                <a:latin typeface="Times New Roman"/>
                <a:cs typeface="Times New Roman"/>
              </a:rPr>
              <a:t>least once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 spc="-10">
                <a:latin typeface="Times New Roman"/>
                <a:cs typeface="Times New Roman"/>
              </a:rPr>
              <a:t>their  lifetime and is </a:t>
            </a:r>
            <a:r>
              <a:rPr dirty="0" sz="2000" spc="-5">
                <a:latin typeface="Times New Roman"/>
                <a:cs typeface="Times New Roman"/>
              </a:rPr>
              <a:t>prevalent </a:t>
            </a:r>
            <a:r>
              <a:rPr dirty="0" sz="2000" spc="-1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case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preventing the </a:t>
            </a:r>
            <a:r>
              <a:rPr dirty="0" sz="2000" spc="-5">
                <a:latin typeface="Times New Roman"/>
                <a:cs typeface="Times New Roman"/>
              </a:rPr>
              <a:t>spread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coronavirus. </a:t>
            </a:r>
            <a:r>
              <a:rPr dirty="0" sz="2000">
                <a:latin typeface="Times New Roman"/>
                <a:cs typeface="Times New Roman"/>
              </a:rPr>
              <a:t>There </a:t>
            </a:r>
            <a:r>
              <a:rPr dirty="0" sz="2000" spc="-15">
                <a:latin typeface="Times New Roman"/>
                <a:cs typeface="Times New Roman"/>
              </a:rPr>
              <a:t>must 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 question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15">
                <a:latin typeface="Times New Roman"/>
                <a:cs typeface="Times New Roman"/>
              </a:rPr>
              <a:t>mind </a:t>
            </a:r>
            <a:r>
              <a:rPr dirty="0" sz="2000">
                <a:latin typeface="Times New Roman"/>
                <a:cs typeface="Times New Roman"/>
              </a:rPr>
              <a:t>how </a:t>
            </a:r>
            <a:r>
              <a:rPr dirty="0" sz="2000" spc="-15">
                <a:latin typeface="Times New Roman"/>
                <a:cs typeface="Times New Roman"/>
              </a:rPr>
              <a:t>we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 spc="-10">
                <a:latin typeface="Times New Roman"/>
                <a:cs typeface="Times New Roman"/>
              </a:rPr>
              <a:t>take extra </a:t>
            </a:r>
            <a:r>
              <a:rPr dirty="0" sz="2000" spc="-5">
                <a:latin typeface="Times New Roman"/>
                <a:cs typeface="Times New Roman"/>
              </a:rPr>
              <a:t>precautions </a:t>
            </a:r>
            <a:r>
              <a:rPr dirty="0" sz="2000" spc="-10">
                <a:latin typeface="Times New Roman"/>
                <a:cs typeface="Times New Roman"/>
              </a:rPr>
              <a:t>from Covid? Simple </a:t>
            </a:r>
            <a:r>
              <a:rPr dirty="0" sz="2000" spc="-5">
                <a:latin typeface="Times New Roman"/>
                <a:cs typeface="Times New Roman"/>
              </a:rPr>
              <a:t>answer </a:t>
            </a:r>
            <a:r>
              <a:rPr dirty="0" sz="2000" spc="-10">
                <a:latin typeface="Times New Roman"/>
                <a:cs typeface="Times New Roman"/>
              </a:rPr>
              <a:t>is  following </a:t>
            </a:r>
            <a:r>
              <a:rPr dirty="0" sz="2000" spc="-5">
                <a:latin typeface="Times New Roman"/>
                <a:cs typeface="Times New Roman"/>
              </a:rPr>
              <a:t>the rules </a:t>
            </a:r>
            <a:r>
              <a:rPr dirty="0" sz="2000" spc="-10">
                <a:latin typeface="Times New Roman"/>
                <a:cs typeface="Times New Roman"/>
              </a:rPr>
              <a:t>given </a:t>
            </a:r>
            <a:r>
              <a:rPr dirty="0" sz="2000" spc="10">
                <a:latin typeface="Times New Roman"/>
                <a:cs typeface="Times New Roman"/>
              </a:rPr>
              <a:t>by </a:t>
            </a:r>
            <a:r>
              <a:rPr dirty="0" sz="2000" spc="-10">
                <a:latin typeface="Times New Roman"/>
                <a:cs typeface="Times New Roman"/>
              </a:rPr>
              <a:t>government and </a:t>
            </a:r>
            <a:r>
              <a:rPr dirty="0" sz="2000" spc="-5">
                <a:latin typeface="Times New Roman"/>
                <a:cs typeface="Times New Roman"/>
              </a:rPr>
              <a:t>continuously </a:t>
            </a:r>
            <a:r>
              <a:rPr dirty="0" sz="2000" spc="-10">
                <a:latin typeface="Times New Roman"/>
                <a:cs typeface="Times New Roman"/>
              </a:rPr>
              <a:t>monitoring </a:t>
            </a:r>
            <a:r>
              <a:rPr dirty="0" sz="2000" spc="-5">
                <a:latin typeface="Times New Roman"/>
                <a:cs typeface="Times New Roman"/>
              </a:rPr>
              <a:t>the factors </a:t>
            </a:r>
            <a:r>
              <a:rPr dirty="0" sz="2000" spc="-10">
                <a:latin typeface="Times New Roman"/>
                <a:cs typeface="Times New Roman"/>
              </a:rPr>
              <a:t>which  </a:t>
            </a:r>
            <a:r>
              <a:rPr dirty="0" sz="2000" spc="-5">
                <a:latin typeface="Times New Roman"/>
                <a:cs typeface="Times New Roman"/>
              </a:rPr>
              <a:t>indicates </a:t>
            </a:r>
            <a:r>
              <a:rPr dirty="0" sz="2000" spc="-10">
                <a:latin typeface="Times New Roman"/>
                <a:cs typeface="Times New Roman"/>
              </a:rPr>
              <a:t>the symptoms. </a:t>
            </a:r>
            <a:r>
              <a:rPr dirty="0" sz="2000">
                <a:latin typeface="Times New Roman"/>
                <a:cs typeface="Times New Roman"/>
              </a:rPr>
              <a:t>This project </a:t>
            </a:r>
            <a:r>
              <a:rPr dirty="0" sz="2000" spc="-5">
                <a:latin typeface="Times New Roman"/>
                <a:cs typeface="Times New Roman"/>
              </a:rPr>
              <a:t>is basically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designing </a:t>
            </a:r>
            <a:r>
              <a:rPr dirty="0" sz="2000" spc="5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İOT </a:t>
            </a:r>
            <a:r>
              <a:rPr dirty="0" sz="2000" spc="-10">
                <a:latin typeface="Times New Roman"/>
                <a:cs typeface="Times New Roman"/>
              </a:rPr>
              <a:t>framework </a:t>
            </a:r>
            <a:r>
              <a:rPr dirty="0" sz="2000" spc="-5">
                <a:latin typeface="Times New Roman"/>
                <a:cs typeface="Times New Roman"/>
              </a:rPr>
              <a:t>which  </a:t>
            </a:r>
            <a:r>
              <a:rPr dirty="0" sz="2000" spc="-10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having a temperature </a:t>
            </a:r>
            <a:r>
              <a:rPr dirty="0" sz="2000" spc="-10">
                <a:latin typeface="Times New Roman"/>
                <a:cs typeface="Times New Roman"/>
              </a:rPr>
              <a:t>sensor LM35 for </a:t>
            </a:r>
            <a:r>
              <a:rPr dirty="0" sz="2000" spc="-5">
                <a:latin typeface="Times New Roman"/>
                <a:cs typeface="Times New Roman"/>
              </a:rPr>
              <a:t>check </a:t>
            </a:r>
            <a:r>
              <a:rPr dirty="0" sz="2000">
                <a:latin typeface="Times New Roman"/>
                <a:cs typeface="Times New Roman"/>
              </a:rPr>
              <a:t>body </a:t>
            </a:r>
            <a:r>
              <a:rPr dirty="0" sz="2000" spc="-10">
                <a:latin typeface="Times New Roman"/>
                <a:cs typeface="Times New Roman"/>
              </a:rPr>
              <a:t>temperature, pulse </a:t>
            </a:r>
            <a:r>
              <a:rPr dirty="0" sz="2000" spc="-5">
                <a:latin typeface="Times New Roman"/>
                <a:cs typeface="Times New Roman"/>
              </a:rPr>
              <a:t>sensor </a:t>
            </a:r>
            <a:r>
              <a:rPr dirty="0" sz="2000" spc="-10">
                <a:latin typeface="Times New Roman"/>
                <a:cs typeface="Times New Roman"/>
              </a:rPr>
              <a:t>to  </a:t>
            </a:r>
            <a:r>
              <a:rPr dirty="0" sz="2000" spc="-5">
                <a:latin typeface="Times New Roman"/>
                <a:cs typeface="Times New Roman"/>
              </a:rPr>
              <a:t>detect </a:t>
            </a:r>
            <a:r>
              <a:rPr dirty="0" sz="2000" spc="-10">
                <a:latin typeface="Times New Roman"/>
                <a:cs typeface="Times New Roman"/>
              </a:rPr>
              <a:t>pulse </a:t>
            </a:r>
            <a:r>
              <a:rPr dirty="0" sz="2000" spc="-5">
                <a:latin typeface="Times New Roman"/>
                <a:cs typeface="Times New Roman"/>
              </a:rPr>
              <a:t>rate and a SpO2 </a:t>
            </a:r>
            <a:r>
              <a:rPr dirty="0" sz="2000" spc="-10">
                <a:latin typeface="Times New Roman"/>
                <a:cs typeface="Times New Roman"/>
              </a:rPr>
              <a:t>for </a:t>
            </a:r>
            <a:r>
              <a:rPr dirty="0" sz="2000" spc="-15">
                <a:latin typeface="Times New Roman"/>
                <a:cs typeface="Times New Roman"/>
              </a:rPr>
              <a:t>oxygen </a:t>
            </a:r>
            <a:r>
              <a:rPr dirty="0" sz="2000" spc="-5">
                <a:latin typeface="Times New Roman"/>
                <a:cs typeface="Times New Roman"/>
              </a:rPr>
              <a:t>rate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detection.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200"/>
              </a:lnSpc>
              <a:spcBef>
                <a:spcPts val="5"/>
              </a:spcBef>
            </a:pPr>
            <a:r>
              <a:rPr dirty="0" sz="2000" spc="-1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low-power </a:t>
            </a:r>
            <a:r>
              <a:rPr dirty="0" sz="2000" spc="-10">
                <a:latin typeface="Times New Roman"/>
                <a:cs typeface="Times New Roman"/>
              </a:rPr>
              <a:t>wireless </a:t>
            </a:r>
            <a:r>
              <a:rPr dirty="0" sz="2000" spc="-5">
                <a:latin typeface="Times New Roman"/>
                <a:cs typeface="Times New Roman"/>
              </a:rPr>
              <a:t>respiratory </a:t>
            </a:r>
            <a:r>
              <a:rPr dirty="0" sz="2000" spc="-10">
                <a:latin typeface="Times New Roman"/>
                <a:cs typeface="Times New Roman"/>
              </a:rPr>
              <a:t>monitoring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 spc="-1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cough </a:t>
            </a:r>
            <a:r>
              <a:rPr dirty="0" sz="2000" spc="-5">
                <a:latin typeface="Times New Roman"/>
                <a:cs typeface="Times New Roman"/>
              </a:rPr>
              <a:t>detection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proposed </a:t>
            </a:r>
            <a:r>
              <a:rPr dirty="0" sz="2000" spc="-10">
                <a:latin typeface="Times New Roman"/>
                <a:cs typeface="Times New Roman"/>
              </a:rPr>
              <a:t>to  </a:t>
            </a:r>
            <a:r>
              <a:rPr dirty="0" sz="2000" spc="-5">
                <a:latin typeface="Times New Roman"/>
                <a:cs typeface="Times New Roman"/>
              </a:rPr>
              <a:t>detect various parameters </a:t>
            </a:r>
            <a:r>
              <a:rPr dirty="0" sz="2000" spc="5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are required </a:t>
            </a:r>
            <a:r>
              <a:rPr dirty="0" sz="2000" spc="-10">
                <a:latin typeface="Times New Roman"/>
                <a:cs typeface="Times New Roman"/>
              </a:rPr>
              <a:t>for the overall </a:t>
            </a:r>
            <a:r>
              <a:rPr dirty="0" sz="2000" spc="-5">
                <a:latin typeface="Times New Roman"/>
                <a:cs typeface="Times New Roman"/>
              </a:rPr>
              <a:t>detection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disease.  </a:t>
            </a:r>
            <a:r>
              <a:rPr dirty="0" sz="2000" spc="-10">
                <a:latin typeface="Times New Roman"/>
                <a:cs typeface="Times New Roman"/>
              </a:rPr>
              <a:t>Further, </a:t>
            </a:r>
            <a:r>
              <a:rPr dirty="0" sz="2000" spc="-5">
                <a:latin typeface="Times New Roman"/>
                <a:cs typeface="Times New Roman"/>
              </a:rPr>
              <a:t>this data </a:t>
            </a:r>
            <a:r>
              <a:rPr dirty="0" sz="2000" spc="-10">
                <a:latin typeface="Times New Roman"/>
                <a:cs typeface="Times New Roman"/>
              </a:rPr>
              <a:t>via </a:t>
            </a:r>
            <a:r>
              <a:rPr dirty="0" sz="2000" spc="5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Times New Roman"/>
                <a:cs typeface="Times New Roman"/>
              </a:rPr>
              <a:t>Arduino will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processed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 spc="-10">
                <a:latin typeface="Times New Roman"/>
                <a:cs typeface="Times New Roman"/>
              </a:rPr>
              <a:t>where </a:t>
            </a:r>
            <a:r>
              <a:rPr dirty="0" sz="2000">
                <a:latin typeface="Times New Roman"/>
                <a:cs typeface="Times New Roman"/>
              </a:rPr>
              <a:t>Support </a:t>
            </a:r>
            <a:r>
              <a:rPr dirty="0" sz="2000" spc="-5">
                <a:latin typeface="Times New Roman"/>
                <a:cs typeface="Times New Roman"/>
              </a:rPr>
              <a:t>Vector  </a:t>
            </a:r>
            <a:r>
              <a:rPr dirty="0" sz="2000" spc="-10">
                <a:latin typeface="Times New Roman"/>
                <a:cs typeface="Times New Roman"/>
              </a:rPr>
              <a:t>Machine </a:t>
            </a:r>
            <a:r>
              <a:rPr dirty="0" sz="2000" spc="-5">
                <a:latin typeface="Times New Roman"/>
                <a:cs typeface="Times New Roman"/>
              </a:rPr>
              <a:t>algorithm </a:t>
            </a:r>
            <a:r>
              <a:rPr dirty="0" sz="2000" spc="-10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10">
                <a:latin typeface="Times New Roman"/>
                <a:cs typeface="Times New Roman"/>
              </a:rPr>
              <a:t>performed and send the </a:t>
            </a:r>
            <a:r>
              <a:rPr dirty="0" sz="2000" spc="-5">
                <a:latin typeface="Times New Roman"/>
                <a:cs typeface="Times New Roman"/>
              </a:rPr>
              <a:t>diseases prediction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application  as a </a:t>
            </a:r>
            <a:r>
              <a:rPr dirty="0" sz="2000" spc="-10">
                <a:latin typeface="Times New Roman"/>
                <a:cs typeface="Times New Roman"/>
              </a:rPr>
              <a:t>conclusion.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proposed </a:t>
            </a:r>
            <a:r>
              <a:rPr dirty="0" sz="2000" spc="-10">
                <a:latin typeface="Times New Roman"/>
                <a:cs typeface="Times New Roman"/>
              </a:rPr>
              <a:t>system will </a:t>
            </a:r>
            <a:r>
              <a:rPr dirty="0" sz="2000" spc="-5">
                <a:latin typeface="Times New Roman"/>
                <a:cs typeface="Times New Roman"/>
              </a:rPr>
              <a:t>always </a:t>
            </a:r>
            <a:r>
              <a:rPr dirty="0" sz="2000" spc="-10">
                <a:latin typeface="Times New Roman"/>
                <a:cs typeface="Times New Roman"/>
              </a:rPr>
              <a:t>used </a:t>
            </a:r>
            <a:r>
              <a:rPr dirty="0" sz="2000" spc="-5">
                <a:latin typeface="Times New Roman"/>
                <a:cs typeface="Times New Roman"/>
              </a:rPr>
              <a:t>when person </a:t>
            </a:r>
            <a:r>
              <a:rPr dirty="0" sz="2000" spc="-15">
                <a:latin typeface="Times New Roman"/>
                <a:cs typeface="Times New Roman"/>
              </a:rPr>
              <a:t>comes </a:t>
            </a:r>
            <a:r>
              <a:rPr dirty="0" sz="2000" spc="-5">
                <a:latin typeface="Times New Roman"/>
                <a:cs typeface="Times New Roman"/>
              </a:rPr>
              <a:t>outside from  </a:t>
            </a:r>
            <a:r>
              <a:rPr dirty="0" sz="2000" spc="-10">
                <a:latin typeface="Times New Roman"/>
                <a:cs typeface="Times New Roman"/>
              </a:rPr>
              <a:t>house </a:t>
            </a:r>
            <a:r>
              <a:rPr dirty="0" sz="2000" spc="-5">
                <a:latin typeface="Times New Roman"/>
                <a:cs typeface="Times New Roman"/>
              </a:rPr>
              <a:t>as a precaution and it can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used </a:t>
            </a:r>
            <a:r>
              <a:rPr dirty="0" sz="2000" spc="-1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actual patient </a:t>
            </a:r>
            <a:r>
              <a:rPr dirty="0" sz="2000" spc="-10">
                <a:latin typeface="Times New Roman"/>
                <a:cs typeface="Times New Roman"/>
              </a:rPr>
              <a:t>monitoring and </a:t>
            </a:r>
            <a:r>
              <a:rPr dirty="0" sz="2000">
                <a:latin typeface="Times New Roman"/>
                <a:cs typeface="Times New Roman"/>
              </a:rPr>
              <a:t>thus </a:t>
            </a:r>
            <a:r>
              <a:rPr dirty="0" sz="2000" spc="5">
                <a:latin typeface="Times New Roman"/>
                <a:cs typeface="Times New Roman"/>
              </a:rPr>
              <a:t>can be  </a:t>
            </a:r>
            <a:r>
              <a:rPr dirty="0" sz="2000" spc="-10">
                <a:latin typeface="Times New Roman"/>
                <a:cs typeface="Times New Roman"/>
              </a:rPr>
              <a:t>used for effective analysis </a:t>
            </a:r>
            <a:r>
              <a:rPr dirty="0" sz="2000" spc="-5">
                <a:latin typeface="Times New Roman"/>
                <a:cs typeface="Times New Roman"/>
              </a:rPr>
              <a:t>and detection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this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disease.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709" y="727995"/>
            <a:ext cx="2952538" cy="35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574294"/>
            <a:ext cx="2969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dirty="0" spc="-70"/>
              <a:t> </a:t>
            </a:r>
            <a:r>
              <a:rPr dirty="0" spc="-5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2141" y="1560660"/>
            <a:ext cx="8357234" cy="4194810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20"/>
              </a:spcBef>
              <a:buSzPct val="91666"/>
              <a:buAutoNum type="romanUcPeriod"/>
              <a:tabLst>
                <a:tab pos="527685" algn="l"/>
                <a:tab pos="528320" algn="l"/>
              </a:tabLst>
            </a:pPr>
            <a:r>
              <a:rPr dirty="0" sz="2400" spc="-5">
                <a:latin typeface="Times New Roman"/>
                <a:cs typeface="Times New Roman"/>
              </a:rPr>
              <a:t>Problems </a:t>
            </a:r>
            <a:r>
              <a:rPr dirty="0" sz="2400" spc="-10">
                <a:latin typeface="Times New Roman"/>
                <a:cs typeface="Times New Roman"/>
              </a:rPr>
              <a:t>Identified:</a:t>
            </a:r>
            <a:endParaRPr sz="2400">
              <a:latin typeface="Times New Roman"/>
              <a:cs typeface="Times New Roman"/>
            </a:endParaRPr>
          </a:p>
          <a:p>
            <a:pPr lvl="1" marL="506730" indent="-342265">
              <a:lnSpc>
                <a:spcPct val="100000"/>
              </a:lnSpc>
              <a:spcBef>
                <a:spcPts val="1420"/>
              </a:spcBef>
              <a:buSzPct val="83333"/>
              <a:buAutoNum type="arabicPeriod"/>
              <a:tabLst>
                <a:tab pos="506095" algn="l"/>
                <a:tab pos="507365" algn="l"/>
              </a:tabLst>
            </a:pPr>
            <a:r>
              <a:rPr dirty="0" sz="2400" spc="-5">
                <a:latin typeface="Times New Roman"/>
                <a:cs typeface="Times New Roman"/>
              </a:rPr>
              <a:t>Testing results </a:t>
            </a:r>
            <a:r>
              <a:rPr dirty="0" sz="2400">
                <a:latin typeface="Times New Roman"/>
                <a:cs typeface="Times New Roman"/>
              </a:rPr>
              <a:t>take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lvl="1" marL="506730" indent="-342265">
              <a:lnSpc>
                <a:spcPct val="100000"/>
              </a:lnSpc>
              <a:buSzPct val="83333"/>
              <a:buAutoNum type="arabicPeriod"/>
              <a:tabLst>
                <a:tab pos="506095" algn="l"/>
                <a:tab pos="507365" algn="l"/>
              </a:tabLst>
            </a:pPr>
            <a:r>
              <a:rPr dirty="0" sz="2400">
                <a:latin typeface="Times New Roman"/>
                <a:cs typeface="Times New Roman"/>
              </a:rPr>
              <a:t>Some </a:t>
            </a:r>
            <a:r>
              <a:rPr dirty="0" sz="2400" spc="-5">
                <a:latin typeface="Times New Roman"/>
                <a:cs typeface="Times New Roman"/>
              </a:rPr>
              <a:t>tests are </a:t>
            </a:r>
            <a:r>
              <a:rPr dirty="0" sz="2400">
                <a:latin typeface="Times New Roman"/>
                <a:cs typeface="Times New Roman"/>
              </a:rPr>
              <a:t>not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accurate</a:t>
            </a:r>
            <a:endParaRPr sz="2400">
              <a:latin typeface="Times New Roman"/>
              <a:cs typeface="Times New Roman"/>
            </a:endParaRPr>
          </a:p>
          <a:p>
            <a:pPr lvl="1" marL="506730" indent="-342265">
              <a:lnSpc>
                <a:spcPct val="100000"/>
              </a:lnSpc>
              <a:buSzPct val="83333"/>
              <a:buAutoNum type="arabicPeriod"/>
              <a:tabLst>
                <a:tab pos="506095" algn="l"/>
                <a:tab pos="507365" algn="l"/>
              </a:tabLst>
            </a:pPr>
            <a:r>
              <a:rPr dirty="0" sz="2400" spc="-3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not possible </a:t>
            </a:r>
            <a:r>
              <a:rPr dirty="0" sz="2400" spc="-5">
                <a:latin typeface="Times New Roman"/>
                <a:cs typeface="Times New Roman"/>
              </a:rPr>
              <a:t>that </a:t>
            </a:r>
            <a:r>
              <a:rPr dirty="0" sz="2400" spc="-15">
                <a:latin typeface="Times New Roman"/>
                <a:cs typeface="Times New Roman"/>
              </a:rPr>
              <a:t>everyone </a:t>
            </a:r>
            <a:r>
              <a:rPr dirty="0" sz="2400" spc="-5">
                <a:latin typeface="Times New Roman"/>
                <a:cs typeface="Times New Roman"/>
              </a:rPr>
              <a:t>has taken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vaccine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521334" indent="-509270">
              <a:lnSpc>
                <a:spcPct val="100000"/>
              </a:lnSpc>
              <a:buAutoNum type="romanUcPeriod"/>
              <a:tabLst>
                <a:tab pos="521334" algn="l"/>
                <a:tab pos="521970" algn="l"/>
              </a:tabLst>
            </a:pPr>
            <a:r>
              <a:rPr dirty="0" sz="2400" spc="-5">
                <a:latin typeface="Times New Roman"/>
                <a:cs typeface="Times New Roman"/>
              </a:rPr>
              <a:t>Proposed </a:t>
            </a:r>
            <a:r>
              <a:rPr dirty="0" sz="240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335280" marR="5080">
              <a:lnSpc>
                <a:spcPct val="99800"/>
              </a:lnSpc>
              <a:spcBef>
                <a:spcPts val="1425"/>
              </a:spcBef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aim </a:t>
            </a:r>
            <a:r>
              <a:rPr dirty="0" sz="2400">
                <a:latin typeface="Times New Roman"/>
                <a:cs typeface="Times New Roman"/>
              </a:rPr>
              <a:t>is to </a:t>
            </a:r>
            <a:r>
              <a:rPr dirty="0" sz="2400" spc="-5">
                <a:latin typeface="Times New Roman"/>
                <a:cs typeface="Times New Roman"/>
              </a:rPr>
              <a:t>develop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">
                <a:latin typeface="Times New Roman"/>
                <a:cs typeface="Times New Roman"/>
              </a:rPr>
              <a:t>screening </a:t>
            </a:r>
            <a:r>
              <a:rPr dirty="0" sz="2400">
                <a:latin typeface="Times New Roman"/>
                <a:cs typeface="Times New Roman"/>
              </a:rPr>
              <a:t>of patients with </a:t>
            </a:r>
            <a:r>
              <a:rPr dirty="0" sz="2400" spc="-5">
                <a:latin typeface="Times New Roman"/>
                <a:cs typeface="Times New Roman"/>
              </a:rPr>
              <a:t>various  </a:t>
            </a:r>
            <a:r>
              <a:rPr dirty="0" sz="2400">
                <a:latin typeface="Times New Roman"/>
                <a:cs typeface="Times New Roman"/>
              </a:rPr>
              <a:t>sensors like </a:t>
            </a:r>
            <a:r>
              <a:rPr dirty="0" sz="2400" spc="-15">
                <a:latin typeface="Times New Roman"/>
                <a:cs typeface="Times New Roman"/>
              </a:rPr>
              <a:t>LM35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pulse </a:t>
            </a:r>
            <a:r>
              <a:rPr dirty="0" sz="2400" spc="-5">
                <a:latin typeface="Times New Roman"/>
                <a:cs typeface="Times New Roman"/>
              </a:rPr>
              <a:t>rate </a:t>
            </a:r>
            <a:r>
              <a:rPr dirty="0" sz="2400">
                <a:latin typeface="Times New Roman"/>
                <a:cs typeface="Times New Roman"/>
              </a:rPr>
              <a:t>sensor to make a statistical data  of that patient </a:t>
            </a:r>
            <a:r>
              <a:rPr dirty="0" sz="2400" spc="-5">
                <a:latin typeface="Times New Roman"/>
                <a:cs typeface="Times New Roman"/>
              </a:rPr>
              <a:t>and predict whether he/she has </a:t>
            </a:r>
            <a:r>
              <a:rPr dirty="0" sz="2400" spc="-10">
                <a:latin typeface="Times New Roman"/>
                <a:cs typeface="Times New Roman"/>
              </a:rPr>
              <a:t>covid-19 </a:t>
            </a:r>
            <a:r>
              <a:rPr dirty="0" sz="2400">
                <a:latin typeface="Times New Roman"/>
                <a:cs typeface="Times New Roman"/>
              </a:rPr>
              <a:t>or not </a:t>
            </a:r>
            <a:r>
              <a:rPr dirty="0" sz="2400" spc="-5">
                <a:latin typeface="Times New Roman"/>
                <a:cs typeface="Times New Roman"/>
              </a:rPr>
              <a:t>that  is faster and </a:t>
            </a:r>
            <a:r>
              <a:rPr dirty="0" sz="2400">
                <a:latin typeface="Times New Roman"/>
                <a:cs typeface="Times New Roman"/>
              </a:rPr>
              <a:t>more </a:t>
            </a:r>
            <a:r>
              <a:rPr dirty="0" sz="2400" spc="-5">
                <a:latin typeface="Times New Roman"/>
                <a:cs typeface="Times New Roman"/>
              </a:rPr>
              <a:t>accurate than </a:t>
            </a:r>
            <a:r>
              <a:rPr dirty="0" sz="2400" spc="-10">
                <a:latin typeface="Times New Roman"/>
                <a:cs typeface="Times New Roman"/>
              </a:rPr>
              <a:t>RT-PCR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998" y="779811"/>
            <a:ext cx="2527367" cy="45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25431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dirty="0" spc="-70"/>
              <a:t> </a:t>
            </a:r>
            <a:r>
              <a:rPr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72770" marR="5080" indent="-457200">
              <a:lnSpc>
                <a:spcPct val="150000"/>
              </a:lnSpc>
              <a:spcBef>
                <a:spcPts val="95"/>
              </a:spcBef>
              <a:buAutoNum type="arabicPeriod"/>
              <a:tabLst>
                <a:tab pos="572770" algn="l"/>
                <a:tab pos="573405" algn="l"/>
                <a:tab pos="1049020" algn="l"/>
                <a:tab pos="2198370" algn="l"/>
                <a:tab pos="3298825" algn="l"/>
                <a:tab pos="4069715" algn="l"/>
                <a:tab pos="4868545" algn="l"/>
                <a:tab pos="5561330" algn="l"/>
                <a:tab pos="5932805" algn="l"/>
                <a:tab pos="6728459" algn="l"/>
                <a:tab pos="8418195" algn="l"/>
              </a:tabLst>
            </a:pPr>
            <a:r>
              <a:rPr dirty="0" spc="-5"/>
              <a:t>T</a:t>
            </a:r>
            <a:r>
              <a:rPr dirty="0"/>
              <a:t>o	me</a:t>
            </a:r>
            <a:r>
              <a:rPr dirty="0" spc="-15"/>
              <a:t>a</a:t>
            </a:r>
            <a:r>
              <a:rPr dirty="0" spc="-5"/>
              <a:t>sure</a:t>
            </a:r>
            <a:r>
              <a:rPr dirty="0"/>
              <a:t>	</a:t>
            </a:r>
            <a:r>
              <a:rPr dirty="0" spc="-5"/>
              <a:t>O</a:t>
            </a:r>
            <a:r>
              <a:rPr dirty="0" spc="35"/>
              <a:t>x</a:t>
            </a:r>
            <a:r>
              <a:rPr dirty="0" spc="-50"/>
              <a:t>y</a:t>
            </a:r>
            <a:r>
              <a:rPr dirty="0"/>
              <a:t>g</a:t>
            </a:r>
            <a:r>
              <a:rPr dirty="0" spc="-10"/>
              <a:t>e</a:t>
            </a:r>
            <a:r>
              <a:rPr dirty="0"/>
              <a:t>n	R</a:t>
            </a:r>
            <a:r>
              <a:rPr dirty="0" spc="-10"/>
              <a:t>a</a:t>
            </a:r>
            <a:r>
              <a:rPr dirty="0"/>
              <a:t>te,	</a:t>
            </a:r>
            <a:r>
              <a:rPr dirty="0"/>
              <a:t>P</a:t>
            </a:r>
            <a:r>
              <a:rPr dirty="0"/>
              <a:t>u</a:t>
            </a:r>
            <a:r>
              <a:rPr dirty="0" spc="5"/>
              <a:t>l</a:t>
            </a:r>
            <a:r>
              <a:rPr dirty="0" spc="-5"/>
              <a:t>se</a:t>
            </a:r>
            <a:r>
              <a:rPr dirty="0"/>
              <a:t>	R</a:t>
            </a:r>
            <a:r>
              <a:rPr dirty="0" spc="-35"/>
              <a:t>a</a:t>
            </a:r>
            <a:r>
              <a:rPr dirty="0"/>
              <a:t>te	&amp;	</a:t>
            </a:r>
            <a:r>
              <a:rPr dirty="0" spc="-20"/>
              <a:t>B</a:t>
            </a:r>
            <a:r>
              <a:rPr dirty="0"/>
              <a:t>o</a:t>
            </a:r>
            <a:r>
              <a:rPr dirty="0" spc="20"/>
              <a:t>d</a:t>
            </a:r>
            <a:r>
              <a:rPr dirty="0"/>
              <a:t>y	T</a:t>
            </a:r>
            <a:r>
              <a:rPr dirty="0" spc="-15"/>
              <a:t>e</a:t>
            </a:r>
            <a:r>
              <a:rPr dirty="0"/>
              <a:t>mpe</a:t>
            </a:r>
            <a:r>
              <a:rPr dirty="0" spc="-15"/>
              <a:t>r</a:t>
            </a:r>
            <a:r>
              <a:rPr dirty="0" spc="-10"/>
              <a:t>a</a:t>
            </a:r>
            <a:r>
              <a:rPr dirty="0"/>
              <a:t>ture	usi</a:t>
            </a:r>
            <a:r>
              <a:rPr dirty="0" spc="25"/>
              <a:t>n</a:t>
            </a:r>
            <a:r>
              <a:rPr dirty="0"/>
              <a:t>g  </a:t>
            </a:r>
            <a:r>
              <a:rPr dirty="0" spc="-10"/>
              <a:t>Framework.</a:t>
            </a:r>
          </a:p>
          <a:p>
            <a:pPr marL="572770" marR="5080" indent="-457200">
              <a:lnSpc>
                <a:spcPct val="150100"/>
              </a:lnSpc>
              <a:buAutoNum type="arabicPeriod"/>
              <a:tabLst>
                <a:tab pos="572770" algn="l"/>
                <a:tab pos="573405" algn="l"/>
              </a:tabLst>
            </a:pPr>
            <a:r>
              <a:rPr dirty="0" spc="-5"/>
              <a:t>Collect </a:t>
            </a:r>
            <a:r>
              <a:rPr dirty="0"/>
              <a:t>the </a:t>
            </a:r>
            <a:r>
              <a:rPr dirty="0" spc="-5"/>
              <a:t>measured data and performing </a:t>
            </a:r>
            <a:r>
              <a:rPr dirty="0"/>
              <a:t>SVM </a:t>
            </a:r>
            <a:r>
              <a:rPr dirty="0" spc="-5"/>
              <a:t>Algorithm </a:t>
            </a:r>
            <a:r>
              <a:rPr dirty="0"/>
              <a:t>on Cloud  to </a:t>
            </a:r>
            <a:r>
              <a:rPr dirty="0" spc="-5"/>
              <a:t>predict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diseases.</a:t>
            </a:r>
          </a:p>
          <a:p>
            <a:pPr marL="572770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572770" algn="l"/>
                <a:tab pos="573405" algn="l"/>
              </a:tabLst>
            </a:pPr>
            <a:r>
              <a:rPr dirty="0" spc="-5"/>
              <a:t>Display </a:t>
            </a:r>
            <a:r>
              <a:rPr dirty="0"/>
              <a:t>the </a:t>
            </a:r>
            <a:r>
              <a:rPr dirty="0" spc="-5"/>
              <a:t>predicted </a:t>
            </a:r>
            <a:r>
              <a:rPr dirty="0"/>
              <a:t>output on the </a:t>
            </a:r>
            <a:r>
              <a:rPr dirty="0" spc="-5"/>
              <a:t>Android</a:t>
            </a:r>
            <a:r>
              <a:rPr dirty="0" spc="20"/>
              <a:t> </a:t>
            </a:r>
            <a:r>
              <a:rPr dirty="0" spc="-5"/>
              <a:t>Application.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543" y="779811"/>
            <a:ext cx="1608702" cy="443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16249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dirty="0" spc="-75"/>
              <a:t> </a:t>
            </a:r>
            <a:r>
              <a:rPr dirty="0" spc="-5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509" y="1497436"/>
            <a:ext cx="7344409" cy="112268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Can help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government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15">
                <a:latin typeface="Times New Roman"/>
                <a:cs typeface="Times New Roman"/>
              </a:rPr>
              <a:t>analysis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covid-19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be used </a:t>
            </a:r>
            <a:r>
              <a:rPr dirty="0" sz="2400" spc="-10">
                <a:latin typeface="Times New Roman"/>
                <a:cs typeface="Times New Roman"/>
              </a:rPr>
              <a:t>at </a:t>
            </a:r>
            <a:r>
              <a:rPr dirty="0" sz="2400" spc="-5">
                <a:latin typeface="Times New Roman"/>
                <a:cs typeface="Times New Roman"/>
              </a:rPr>
              <a:t>any </a:t>
            </a:r>
            <a:r>
              <a:rPr dirty="0" sz="2400">
                <a:latin typeface="Times New Roman"/>
                <a:cs typeface="Times New Roman"/>
              </a:rPr>
              <a:t>shop </a:t>
            </a:r>
            <a:r>
              <a:rPr dirty="0" sz="2400" spc="-5">
                <a:latin typeface="Times New Roman"/>
                <a:cs typeface="Times New Roman"/>
              </a:rPr>
              <a:t>or </a:t>
            </a:r>
            <a:r>
              <a:rPr dirty="0" sz="2400" spc="-10">
                <a:latin typeface="Times New Roman"/>
                <a:cs typeface="Times New Roman"/>
              </a:rPr>
              <a:t>even </a:t>
            </a:r>
            <a:r>
              <a:rPr dirty="0" sz="2400" spc="-5">
                <a:latin typeface="Times New Roman"/>
                <a:cs typeface="Times New Roman"/>
              </a:rPr>
              <a:t>before entering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house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313" y="1240282"/>
            <a:ext cx="8163559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43180" indent="-3175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7500" algn="l"/>
              </a:tabLst>
            </a:pPr>
            <a:r>
              <a:rPr dirty="0" sz="2400">
                <a:latin typeface="Times New Roman"/>
                <a:cs typeface="Times New Roman"/>
              </a:rPr>
              <a:t>Monitoring pulse </a:t>
            </a:r>
            <a:r>
              <a:rPr dirty="0" sz="2400" spc="-5">
                <a:latin typeface="Times New Roman"/>
                <a:cs typeface="Times New Roman"/>
              </a:rPr>
              <a:t>rate-measures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heart rate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15">
                <a:latin typeface="Times New Roman"/>
                <a:cs typeface="Times New Roman"/>
              </a:rPr>
              <a:t>get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basic </a:t>
            </a:r>
            <a:r>
              <a:rPr dirty="0" sz="2400">
                <a:latin typeface="Times New Roman"/>
                <a:cs typeface="Times New Roman"/>
              </a:rPr>
              <a:t>idea  </a:t>
            </a:r>
            <a:r>
              <a:rPr dirty="0" sz="2400" spc="-5">
                <a:latin typeface="Times New Roman"/>
                <a:cs typeface="Times New Roman"/>
              </a:rPr>
              <a:t>about </a:t>
            </a:r>
            <a:r>
              <a:rPr dirty="0" sz="2400">
                <a:latin typeface="Times New Roman"/>
                <a:cs typeface="Times New Roman"/>
              </a:rPr>
              <a:t>the blood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circulation.</a:t>
            </a:r>
            <a:endParaRPr sz="2400">
              <a:latin typeface="Times New Roman"/>
              <a:cs typeface="Times New Roman"/>
            </a:endParaRPr>
          </a:p>
          <a:p>
            <a:pPr marL="317500" marR="5080" indent="-3175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dirty="0" sz="2400" spc="-20">
                <a:latin typeface="Times New Roman"/>
                <a:cs typeface="Times New Roman"/>
              </a:rPr>
              <a:t>Oxygen </a:t>
            </a:r>
            <a:r>
              <a:rPr dirty="0" sz="2400">
                <a:latin typeface="Times New Roman"/>
                <a:cs typeface="Times New Roman"/>
              </a:rPr>
              <a:t>level- it </a:t>
            </a:r>
            <a:r>
              <a:rPr dirty="0" sz="2400" spc="-5">
                <a:latin typeface="Times New Roman"/>
                <a:cs typeface="Times New Roman"/>
              </a:rPr>
              <a:t>shows </a:t>
            </a:r>
            <a:r>
              <a:rPr dirty="0" sz="2400">
                <a:latin typeface="Times New Roman"/>
                <a:cs typeface="Times New Roman"/>
              </a:rPr>
              <a:t>how much </a:t>
            </a:r>
            <a:r>
              <a:rPr dirty="0" sz="2400" spc="-20">
                <a:latin typeface="Times New Roman"/>
                <a:cs typeface="Times New Roman"/>
              </a:rPr>
              <a:t>oxygen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carried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person’s  RBC’s.</a:t>
            </a:r>
            <a:endParaRPr sz="2400">
              <a:latin typeface="Times New Roman"/>
              <a:cs typeface="Times New Roman"/>
            </a:endParaRPr>
          </a:p>
          <a:p>
            <a:pPr marL="317500" marR="375920" indent="-3175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Spo2-measures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amount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O2 </a:t>
            </a:r>
            <a:r>
              <a:rPr dirty="0" sz="2400" spc="-15">
                <a:latin typeface="Times New Roman"/>
                <a:cs typeface="Times New Roman"/>
              </a:rPr>
              <a:t>carrying </a:t>
            </a:r>
            <a:r>
              <a:rPr dirty="0" sz="2400" spc="-5">
                <a:latin typeface="Times New Roman"/>
                <a:cs typeface="Times New Roman"/>
              </a:rPr>
              <a:t>hemoglobin </a:t>
            </a:r>
            <a:r>
              <a:rPr dirty="0" sz="2400">
                <a:latin typeface="Times New Roman"/>
                <a:cs typeface="Times New Roman"/>
              </a:rPr>
              <a:t>in the  blood.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334" y="287858"/>
            <a:ext cx="44786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dirty="0" spc="-80"/>
              <a:t> </a:t>
            </a:r>
            <a:r>
              <a:rPr dirty="0" spc="-5"/>
              <a:t>FUNCTIONALITY.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91" y="779811"/>
            <a:ext cx="5489607" cy="35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54978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 </a:t>
            </a:r>
            <a:r>
              <a:rPr dirty="0" spc="-5"/>
              <a:t>TECHNOLOGY</a:t>
            </a:r>
            <a:r>
              <a:rPr dirty="0" spc="-60"/>
              <a:t> </a:t>
            </a:r>
            <a:r>
              <a:rPr dirty="0" spc="-5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695" y="1908759"/>
            <a:ext cx="5041265" cy="405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dirty="0" sz="2400" spc="-5">
                <a:latin typeface="Times New Roman"/>
                <a:cs typeface="Times New Roman"/>
              </a:rPr>
              <a:t>Arduino Uno and Programming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Cable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7505" algn="l"/>
              </a:tabLst>
            </a:pPr>
            <a:r>
              <a:rPr dirty="0" sz="2400">
                <a:latin typeface="Times New Roman"/>
                <a:cs typeface="Times New Roman"/>
              </a:rPr>
              <a:t>ESP8266 </a:t>
            </a:r>
            <a:r>
              <a:rPr dirty="0" sz="2400" spc="-5">
                <a:latin typeface="Times New Roman"/>
                <a:cs typeface="Times New Roman"/>
              </a:rPr>
              <a:t>Wi-Fi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dirty="0" sz="2400" spc="-15">
                <a:latin typeface="Times New Roman"/>
                <a:cs typeface="Times New Roman"/>
              </a:rPr>
              <a:t>LM35 </a:t>
            </a:r>
            <a:r>
              <a:rPr dirty="0" sz="2400" spc="-5">
                <a:latin typeface="Times New Roman"/>
                <a:cs typeface="Times New Roman"/>
              </a:rPr>
              <a:t>temperature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dirty="0" sz="2400">
                <a:latin typeface="Times New Roman"/>
                <a:cs typeface="Times New Roman"/>
              </a:rPr>
              <a:t>Pulse </a:t>
            </a:r>
            <a:r>
              <a:rPr dirty="0" sz="2400" spc="-5">
                <a:latin typeface="Times New Roman"/>
                <a:cs typeface="Times New Roman"/>
              </a:rPr>
              <a:t>rate sensor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dirty="0" sz="2400">
                <a:latin typeface="Times New Roman"/>
                <a:cs typeface="Times New Roman"/>
              </a:rPr>
              <a:t>Push button10k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Resistor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7505" algn="l"/>
              </a:tabLst>
            </a:pPr>
            <a:r>
              <a:rPr dirty="0" sz="2400" spc="-5">
                <a:latin typeface="Times New Roman"/>
                <a:cs typeface="Times New Roman"/>
              </a:rPr>
              <a:t>Male-female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wires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dirty="0" sz="2400" spc="-10">
                <a:latin typeface="Times New Roman"/>
                <a:cs typeface="Times New Roman"/>
              </a:rPr>
              <a:t>Breadboard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dirty="0" sz="2400" spc="-10">
                <a:latin typeface="Times New Roman"/>
                <a:cs typeface="Times New Roman"/>
              </a:rPr>
              <a:t>Google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firebase</a:t>
            </a:r>
            <a:endParaRPr sz="2400">
              <a:latin typeface="Times New Roman"/>
              <a:cs typeface="Times New Roman"/>
            </a:endParaRPr>
          </a:p>
          <a:p>
            <a:pPr marL="12700" marR="124015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dirty="0" sz="2400" spc="-10">
                <a:latin typeface="Times New Roman"/>
                <a:cs typeface="Times New Roman"/>
              </a:rPr>
              <a:t>Ubidots/IBM </a:t>
            </a:r>
            <a:r>
              <a:rPr dirty="0" sz="2400">
                <a:latin typeface="Times New Roman"/>
                <a:cs typeface="Times New Roman"/>
              </a:rPr>
              <a:t>Cloud </a:t>
            </a:r>
            <a:r>
              <a:rPr dirty="0" sz="2400" spc="-5">
                <a:latin typeface="Times New Roman"/>
                <a:cs typeface="Times New Roman"/>
              </a:rPr>
              <a:t>Service  10.Android </a:t>
            </a:r>
            <a:r>
              <a:rPr dirty="0" sz="2400">
                <a:latin typeface="Times New Roman"/>
                <a:cs typeface="Times New Roman"/>
              </a:rPr>
              <a:t>Studio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11.Android </a:t>
            </a:r>
            <a:r>
              <a:rPr dirty="0" sz="2400" spc="-20">
                <a:latin typeface="Times New Roman"/>
                <a:cs typeface="Times New Roman"/>
              </a:rPr>
              <a:t>IDE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030" y="779811"/>
            <a:ext cx="5406198" cy="45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29" y="625805"/>
            <a:ext cx="54254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 </a:t>
            </a:r>
            <a:r>
              <a:rPr dirty="0" spc="-5"/>
              <a:t>State</a:t>
            </a:r>
            <a:r>
              <a:rPr dirty="0" spc="-55"/>
              <a:t> </a:t>
            </a:r>
            <a:r>
              <a:rPr dirty="0"/>
              <a:t>Diagram/Workflow</a:t>
            </a:r>
          </a:p>
        </p:txBody>
      </p:sp>
      <p:sp>
        <p:nvSpPr>
          <p:cNvPr id="4" name="object 4"/>
          <p:cNvSpPr/>
          <p:nvPr/>
        </p:nvSpPr>
        <p:spPr>
          <a:xfrm>
            <a:off x="960119" y="1469136"/>
            <a:ext cx="5751576" cy="5602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2022-04-25T14:44:15Z</dcterms:created>
  <dcterms:modified xsi:type="dcterms:W3CDTF">2022-04-25T14:44:15Z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2022-04-25T00:00:00Z</vt:filetime>
  </property>
</Properties>
</file>