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5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2543"/>
            <a:ext cx="495300" cy="3076575"/>
          </a:xfrm>
          <a:custGeom>
            <a:avLst/>
            <a:gdLst/>
            <a:ahLst/>
            <a:cxnLst/>
            <a:rect l="l" t="t" r="r" b="b"/>
            <a:pathLst>
              <a:path w="495300" h="3076575">
                <a:moveTo>
                  <a:pt x="0" y="0"/>
                </a:moveTo>
                <a:lnTo>
                  <a:pt x="0" y="3076494"/>
                </a:lnTo>
                <a:lnTo>
                  <a:pt x="494862" y="307649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62498" y="4612306"/>
            <a:ext cx="4417695" cy="2947035"/>
          </a:xfrm>
          <a:custGeom>
            <a:avLst/>
            <a:gdLst/>
            <a:ahLst/>
            <a:cxnLst/>
            <a:rect l="l" t="t" r="r" b="b"/>
            <a:pathLst>
              <a:path w="4417695" h="2947034">
                <a:moveTo>
                  <a:pt x="0" y="2946733"/>
                </a:moveTo>
                <a:lnTo>
                  <a:pt x="4417237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4779" y="1524"/>
            <a:ext cx="1343025" cy="7560309"/>
          </a:xfrm>
          <a:custGeom>
            <a:avLst/>
            <a:gdLst/>
            <a:ahLst/>
            <a:cxnLst/>
            <a:rect l="l" t="t" r="r" b="b"/>
            <a:pathLst>
              <a:path w="1343025" h="7560309">
                <a:moveTo>
                  <a:pt x="0" y="0"/>
                </a:moveTo>
                <a:lnTo>
                  <a:pt x="1343025" y="7559928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8664" y="0"/>
            <a:ext cx="2481580" cy="7559040"/>
          </a:xfrm>
          <a:custGeom>
            <a:avLst/>
            <a:gdLst/>
            <a:ahLst/>
            <a:cxnLst/>
            <a:rect l="l" t="t" r="r" b="b"/>
            <a:pathLst>
              <a:path w="2481579" h="7559040">
                <a:moveTo>
                  <a:pt x="2228595" y="0"/>
                </a:moveTo>
                <a:lnTo>
                  <a:pt x="0" y="7558852"/>
                </a:lnTo>
                <a:lnTo>
                  <a:pt x="49615" y="7559037"/>
                </a:lnTo>
                <a:lnTo>
                  <a:pt x="2481071" y="7559037"/>
                </a:lnTo>
                <a:lnTo>
                  <a:pt x="2481071" y="8968"/>
                </a:lnTo>
                <a:lnTo>
                  <a:pt x="2228595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44687" y="0"/>
            <a:ext cx="2135505" cy="7559040"/>
          </a:xfrm>
          <a:custGeom>
            <a:avLst/>
            <a:gdLst/>
            <a:ahLst/>
            <a:cxnLst/>
            <a:rect l="l" t="t" r="r" b="b"/>
            <a:pathLst>
              <a:path w="2135504" h="7559040">
                <a:moveTo>
                  <a:pt x="2135047" y="0"/>
                </a:moveTo>
                <a:lnTo>
                  <a:pt x="0" y="0"/>
                </a:lnTo>
                <a:lnTo>
                  <a:pt x="1322628" y="7559035"/>
                </a:lnTo>
                <a:lnTo>
                  <a:pt x="2135047" y="7559035"/>
                </a:lnTo>
                <a:lnTo>
                  <a:pt x="2135047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18248" y="4322064"/>
            <a:ext cx="2761615" cy="3234055"/>
          </a:xfrm>
          <a:custGeom>
            <a:avLst/>
            <a:gdLst/>
            <a:ahLst/>
            <a:cxnLst/>
            <a:rect l="l" t="t" r="r" b="b"/>
            <a:pathLst>
              <a:path w="2761615" h="3234054">
                <a:moveTo>
                  <a:pt x="2760345" y="0"/>
                </a:moveTo>
                <a:lnTo>
                  <a:pt x="0" y="3233927"/>
                </a:lnTo>
                <a:lnTo>
                  <a:pt x="2761487" y="3233927"/>
                </a:lnTo>
                <a:lnTo>
                  <a:pt x="2761487" y="510273"/>
                </a:lnTo>
                <a:lnTo>
                  <a:pt x="2760345" y="0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29149" y="0"/>
            <a:ext cx="2350770" cy="7559040"/>
          </a:xfrm>
          <a:custGeom>
            <a:avLst/>
            <a:gdLst/>
            <a:ahLst/>
            <a:cxnLst/>
            <a:rect l="l" t="t" r="r" b="b"/>
            <a:pathLst>
              <a:path w="2350770" h="7559040">
                <a:moveTo>
                  <a:pt x="2350586" y="0"/>
                </a:moveTo>
                <a:lnTo>
                  <a:pt x="0" y="0"/>
                </a:lnTo>
                <a:lnTo>
                  <a:pt x="2041720" y="7559035"/>
                </a:lnTo>
                <a:lnTo>
                  <a:pt x="2350586" y="7549888"/>
                </a:lnTo>
                <a:lnTo>
                  <a:pt x="2350586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4000" y="0"/>
            <a:ext cx="935990" cy="7559040"/>
          </a:xfrm>
          <a:custGeom>
            <a:avLst/>
            <a:gdLst/>
            <a:ahLst/>
            <a:cxnLst/>
            <a:rect l="l" t="t" r="r" b="b"/>
            <a:pathLst>
              <a:path w="935990" h="7559040">
                <a:moveTo>
                  <a:pt x="935734" y="0"/>
                </a:moveTo>
                <a:lnTo>
                  <a:pt x="745096" y="0"/>
                </a:lnTo>
                <a:lnTo>
                  <a:pt x="0" y="7559035"/>
                </a:lnTo>
                <a:lnTo>
                  <a:pt x="935734" y="7559035"/>
                </a:lnTo>
                <a:lnTo>
                  <a:pt x="935734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25791" y="0"/>
            <a:ext cx="1154430" cy="7559040"/>
          </a:xfrm>
          <a:custGeom>
            <a:avLst/>
            <a:gdLst/>
            <a:ahLst/>
            <a:cxnLst/>
            <a:rect l="l" t="t" r="r" b="b"/>
            <a:pathLst>
              <a:path w="1154429" h="7559040">
                <a:moveTo>
                  <a:pt x="1153944" y="0"/>
                </a:moveTo>
                <a:lnTo>
                  <a:pt x="0" y="0"/>
                </a:lnTo>
                <a:lnTo>
                  <a:pt x="1031261" y="7559035"/>
                </a:lnTo>
                <a:lnTo>
                  <a:pt x="1153944" y="7559035"/>
                </a:lnTo>
                <a:lnTo>
                  <a:pt x="1153944" y="0"/>
                </a:lnTo>
                <a:close/>
              </a:path>
            </a:pathLst>
          </a:custGeom>
          <a:solidFill>
            <a:srgbClr val="226192">
              <a:alpha val="815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4064" y="5417862"/>
            <a:ext cx="1186180" cy="2138680"/>
          </a:xfrm>
          <a:custGeom>
            <a:avLst/>
            <a:gdLst/>
            <a:ahLst/>
            <a:cxnLst/>
            <a:rect l="l" t="t" r="r" b="b"/>
            <a:pathLst>
              <a:path w="1186179" h="2138679">
                <a:moveTo>
                  <a:pt x="1185671" y="0"/>
                </a:moveTo>
                <a:lnTo>
                  <a:pt x="0" y="2138129"/>
                </a:lnTo>
                <a:lnTo>
                  <a:pt x="1185671" y="2132616"/>
                </a:lnTo>
                <a:lnTo>
                  <a:pt x="1185671" y="0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2899" y="366217"/>
            <a:ext cx="17780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55" y="1408409"/>
            <a:ext cx="9095689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coronavirus/2019-ncov/transmission/variant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5255" y="1722158"/>
            <a:ext cx="8523605" cy="1522730"/>
            <a:chOff x="905255" y="1722158"/>
            <a:chExt cx="8523605" cy="1522730"/>
          </a:xfrm>
        </p:grpSpPr>
        <p:sp>
          <p:nvSpPr>
            <p:cNvPr id="3" name="object 3"/>
            <p:cNvSpPr/>
            <p:nvPr/>
          </p:nvSpPr>
          <p:spPr>
            <a:xfrm>
              <a:off x="905255" y="1722158"/>
              <a:ext cx="8523478" cy="10102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6255" y="2234222"/>
              <a:ext cx="6923278" cy="1010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0855" y="2234222"/>
              <a:ext cx="751116" cy="10102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63255" y="2234222"/>
              <a:ext cx="1055928" cy="10102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6629" y="1844167"/>
            <a:ext cx="7834630" cy="10864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3700" marR="5080" indent="-381635">
              <a:lnSpc>
                <a:spcPts val="4029"/>
              </a:lnSpc>
              <a:spcBef>
                <a:spcPts val="475"/>
              </a:spcBef>
            </a:pPr>
            <a:r>
              <a:rPr spc="-5" dirty="0"/>
              <a:t>An </a:t>
            </a:r>
            <a:r>
              <a:rPr dirty="0"/>
              <a:t>IOT </a:t>
            </a:r>
            <a:r>
              <a:rPr spc="-5" dirty="0"/>
              <a:t>based </a:t>
            </a:r>
            <a:r>
              <a:rPr spc="5" dirty="0"/>
              <a:t>framework </a:t>
            </a:r>
            <a:r>
              <a:rPr dirty="0"/>
              <a:t>for</a:t>
            </a:r>
            <a:r>
              <a:rPr spc="-130" dirty="0"/>
              <a:t> </a:t>
            </a:r>
            <a:r>
              <a:rPr dirty="0"/>
              <a:t>Statistical  Analysis </a:t>
            </a:r>
            <a:r>
              <a:rPr spc="-5" dirty="0"/>
              <a:t>and Screening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Covid-19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94688" y="3273501"/>
            <a:ext cx="6713220" cy="4076700"/>
            <a:chOff x="1694688" y="3273501"/>
            <a:chExt cx="6713220" cy="4076700"/>
          </a:xfrm>
        </p:grpSpPr>
        <p:sp>
          <p:nvSpPr>
            <p:cNvPr id="9" name="object 9"/>
            <p:cNvSpPr/>
            <p:nvPr/>
          </p:nvSpPr>
          <p:spPr>
            <a:xfrm>
              <a:off x="1694688" y="3273501"/>
              <a:ext cx="6712965" cy="9035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3184" y="3727653"/>
              <a:ext cx="6393053" cy="903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1512" y="4178757"/>
              <a:ext cx="5716397" cy="9035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3072" y="5087061"/>
              <a:ext cx="3719829" cy="9035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0296" y="5541264"/>
              <a:ext cx="1214437" cy="9035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6952" y="5541264"/>
              <a:ext cx="1634998" cy="9035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3959" y="5541264"/>
              <a:ext cx="1955164" cy="9035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80688" y="5992368"/>
              <a:ext cx="1013269" cy="90352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6176" y="5992368"/>
              <a:ext cx="671893" cy="9035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90288" y="5992368"/>
              <a:ext cx="1531365" cy="9035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6327" y="6446520"/>
              <a:ext cx="1507109" cy="9035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5592" y="6446520"/>
              <a:ext cx="1510030" cy="9035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28488" y="6446520"/>
              <a:ext cx="1284478" cy="90352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38908" y="3384041"/>
            <a:ext cx="6195695" cy="3686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3710"/>
              </a:lnSpc>
              <a:spcBef>
                <a:spcPts val="90"/>
              </a:spcBef>
            </a:pPr>
            <a:r>
              <a:rPr sz="3200" b="1" spc="-10" dirty="0">
                <a:latin typeface="Times New Roman"/>
                <a:cs typeface="Times New Roman"/>
              </a:rPr>
              <a:t>PRIYANKA WALEKAR</a:t>
            </a:r>
            <a:r>
              <a:rPr sz="3200" b="1" spc="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19204008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565"/>
              </a:lnSpc>
            </a:pPr>
            <a:r>
              <a:rPr sz="3200" b="1" spc="-15" dirty="0">
                <a:latin typeface="Times New Roman"/>
                <a:cs typeface="Times New Roman"/>
              </a:rPr>
              <a:t>APOORVA </a:t>
            </a:r>
            <a:r>
              <a:rPr sz="3200" b="1" spc="-10" dirty="0">
                <a:latin typeface="Times New Roman"/>
                <a:cs typeface="Times New Roman"/>
              </a:rPr>
              <a:t>GADKARI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18104043</a:t>
            </a:r>
            <a:endParaRPr sz="3200">
              <a:latin typeface="Times New Roman"/>
              <a:cs typeface="Times New Roman"/>
            </a:endParaRPr>
          </a:p>
          <a:p>
            <a:pPr marL="4445" algn="ctr">
              <a:lnSpc>
                <a:spcPts val="3695"/>
              </a:lnSpc>
            </a:pPr>
            <a:r>
              <a:rPr sz="3200" b="1" spc="-5" dirty="0">
                <a:latin typeface="Times New Roman"/>
                <a:cs typeface="Times New Roman"/>
              </a:rPr>
              <a:t>PRATIK </a:t>
            </a:r>
            <a:r>
              <a:rPr sz="3200" b="1" spc="-10" dirty="0">
                <a:latin typeface="Times New Roman"/>
                <a:cs typeface="Times New Roman"/>
              </a:rPr>
              <a:t>GHOLAP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18104070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6350" algn="ctr">
              <a:lnSpc>
                <a:spcPts val="3710"/>
              </a:lnSpc>
            </a:pPr>
            <a:r>
              <a:rPr sz="3200" spc="-5" dirty="0">
                <a:latin typeface="Times New Roman"/>
                <a:cs typeface="Times New Roman"/>
              </a:rPr>
              <a:t>PROJECT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GUIDE</a:t>
            </a:r>
            <a:endParaRPr sz="3200">
              <a:latin typeface="Times New Roman"/>
              <a:cs typeface="Times New Roman"/>
            </a:endParaRPr>
          </a:p>
          <a:p>
            <a:pPr marL="2540" algn="ctr">
              <a:lnSpc>
                <a:spcPts val="3565"/>
              </a:lnSpc>
            </a:pPr>
            <a:r>
              <a:rPr sz="3200" b="1" spc="-5" dirty="0">
                <a:latin typeface="Times New Roman"/>
                <a:cs typeface="Times New Roman"/>
              </a:rPr>
              <a:t>Dr. </a:t>
            </a:r>
            <a:r>
              <a:rPr sz="3200" b="1" spc="-10" dirty="0">
                <a:latin typeface="Times New Roman"/>
                <a:cs typeface="Times New Roman"/>
              </a:rPr>
              <a:t>Uttam</a:t>
            </a:r>
            <a:r>
              <a:rPr sz="3200" b="1" spc="3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Kolekar</a:t>
            </a:r>
            <a:endParaRPr sz="3200">
              <a:latin typeface="Times New Roman"/>
              <a:cs typeface="Times New Roman"/>
            </a:endParaRPr>
          </a:p>
          <a:p>
            <a:pPr marL="6350" algn="ctr">
              <a:lnSpc>
                <a:spcPts val="3565"/>
              </a:lnSpc>
            </a:pPr>
            <a:r>
              <a:rPr sz="3200" spc="-5" dirty="0">
                <a:latin typeface="Times New Roman"/>
                <a:cs typeface="Times New Roman"/>
              </a:rPr>
              <a:t>Co-Guide</a:t>
            </a:r>
            <a:endParaRPr sz="3200">
              <a:latin typeface="Times New Roman"/>
              <a:cs typeface="Times New Roman"/>
            </a:endParaRPr>
          </a:p>
          <a:p>
            <a:pPr marL="3175" algn="ctr">
              <a:lnSpc>
                <a:spcPts val="3710"/>
              </a:lnSpc>
            </a:pPr>
            <a:r>
              <a:rPr sz="3200" b="1" spc="-5" dirty="0">
                <a:latin typeface="Times New Roman"/>
                <a:cs typeface="Times New Roman"/>
              </a:rPr>
              <a:t>Prof. Sonal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Jain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048"/>
            <a:ext cx="10080625" cy="1871980"/>
            <a:chOff x="0" y="3048"/>
            <a:chExt cx="10080625" cy="1871980"/>
          </a:xfrm>
        </p:grpSpPr>
        <p:sp>
          <p:nvSpPr>
            <p:cNvPr id="24" name="object 24"/>
            <p:cNvSpPr/>
            <p:nvPr/>
          </p:nvSpPr>
          <p:spPr>
            <a:xfrm>
              <a:off x="143255" y="3048"/>
              <a:ext cx="9936479" cy="187147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688553"/>
              <a:ext cx="10079735" cy="1538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1743456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>
                  <a:moveTo>
                    <a:pt x="0" y="0"/>
                  </a:moveTo>
                  <a:lnTo>
                    <a:pt x="10080625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707" y="779811"/>
            <a:ext cx="2638218" cy="35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2667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70" dirty="0"/>
              <a:t> </a:t>
            </a:r>
            <a:r>
              <a:rPr spc="-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2269" y="1427429"/>
            <a:ext cx="9138285" cy="42964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6870" marR="7620" indent="-344805" algn="just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COVID-19 virus has </a:t>
            </a:r>
            <a:r>
              <a:rPr sz="2000" dirty="0">
                <a:latin typeface="Times New Roman"/>
                <a:cs typeface="Times New Roman"/>
              </a:rPr>
              <a:t>been </a:t>
            </a:r>
            <a:r>
              <a:rPr sz="2000" spc="-10" dirty="0">
                <a:latin typeface="Times New Roman"/>
                <a:cs typeface="Times New Roman"/>
              </a:rPr>
              <a:t>around for almost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year </a:t>
            </a:r>
            <a:r>
              <a:rPr sz="2000" dirty="0">
                <a:latin typeface="Times New Roman"/>
                <a:cs typeface="Times New Roman"/>
              </a:rPr>
              <a:t>now </a:t>
            </a:r>
            <a:r>
              <a:rPr sz="2000" spc="-10" dirty="0">
                <a:latin typeface="Times New Roman"/>
                <a:cs typeface="Times New Roman"/>
              </a:rPr>
              <a:t>and the medical  community, </a:t>
            </a:r>
            <a:r>
              <a:rPr sz="2000" spc="-5" dirty="0">
                <a:latin typeface="Times New Roman"/>
                <a:cs typeface="Times New Roman"/>
              </a:rPr>
              <a:t>scientists,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researchers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15" dirty="0">
                <a:latin typeface="Times New Roman"/>
                <a:cs typeface="Times New Roman"/>
              </a:rPr>
              <a:t>trying </a:t>
            </a:r>
            <a:r>
              <a:rPr sz="2000" spc="-10" dirty="0">
                <a:latin typeface="Times New Roman"/>
                <a:cs typeface="Times New Roman"/>
              </a:rPr>
              <a:t>their </a:t>
            </a:r>
            <a:r>
              <a:rPr sz="2000" spc="-5" dirty="0">
                <a:latin typeface="Times New Roman"/>
                <a:cs typeface="Times New Roman"/>
              </a:rPr>
              <a:t>best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identify a cure </a:t>
            </a:r>
            <a:r>
              <a:rPr sz="2000" spc="-10" dirty="0">
                <a:latin typeface="Times New Roman"/>
                <a:cs typeface="Times New Roman"/>
              </a:rPr>
              <a:t>for the  </a:t>
            </a:r>
            <a:r>
              <a:rPr sz="2000" spc="-5" dirty="0">
                <a:latin typeface="Times New Roman"/>
                <a:cs typeface="Times New Roman"/>
              </a:rPr>
              <a:t>disease. </a:t>
            </a:r>
            <a:r>
              <a:rPr sz="2000" spc="-20" dirty="0">
                <a:latin typeface="Times New Roman"/>
                <a:cs typeface="Times New Roman"/>
              </a:rPr>
              <a:t>At </a:t>
            </a:r>
            <a:r>
              <a:rPr sz="2000" spc="-10" dirty="0">
                <a:latin typeface="Times New Roman"/>
                <a:cs typeface="Times New Roman"/>
              </a:rPr>
              <a:t>the same time, </a:t>
            </a:r>
            <a:r>
              <a:rPr sz="2000" spc="5" dirty="0">
                <a:latin typeface="Times New Roman"/>
                <a:cs typeface="Times New Roman"/>
              </a:rPr>
              <a:t>people </a:t>
            </a:r>
            <a:r>
              <a:rPr sz="2000" spc="-5" dirty="0">
                <a:latin typeface="Times New Roman"/>
                <a:cs typeface="Times New Roman"/>
              </a:rPr>
              <a:t>around </a:t>
            </a:r>
            <a:r>
              <a:rPr sz="2000" spc="-10" dirty="0">
                <a:latin typeface="Times New Roman"/>
                <a:cs typeface="Times New Roman"/>
              </a:rPr>
              <a:t>the world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facing issues </a:t>
            </a:r>
            <a:r>
              <a:rPr sz="2000" spc="5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determining 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individual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spc="-10" dirty="0">
                <a:latin typeface="Times New Roman"/>
                <a:cs typeface="Times New Roman"/>
              </a:rPr>
              <a:t>healthy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affected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virus.</a:t>
            </a:r>
            <a:endParaRPr sz="2000">
              <a:latin typeface="Times New Roman"/>
              <a:cs typeface="Times New Roman"/>
            </a:endParaRPr>
          </a:p>
          <a:p>
            <a:pPr marL="356870" indent="-344805" algn="just">
              <a:lnSpc>
                <a:spcPts val="2375"/>
              </a:lnSpc>
              <a:buFont typeface="Arial"/>
              <a:buChar char="•"/>
              <a:tabLst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Considering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numerous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difficulties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associated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dangers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diagnosis,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356870" algn="just">
              <a:lnSpc>
                <a:spcPts val="2390"/>
              </a:lnSpc>
              <a:spcBef>
                <a:spcPts val="20"/>
              </a:spcBef>
            </a:pPr>
            <a:r>
              <a:rPr sz="2000" spc="-5" dirty="0">
                <a:latin typeface="Times New Roman"/>
                <a:cs typeface="Times New Roman"/>
              </a:rPr>
              <a:t>preferable to </a:t>
            </a:r>
            <a:r>
              <a:rPr sz="2000" dirty="0">
                <a:latin typeface="Times New Roman"/>
                <a:cs typeface="Times New Roman"/>
              </a:rPr>
              <a:t>be able </a:t>
            </a:r>
            <a:r>
              <a:rPr sz="2000" spc="-5" dirty="0">
                <a:latin typeface="Times New Roman"/>
                <a:cs typeface="Times New Roman"/>
              </a:rPr>
              <a:t>to perform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disease detection </a:t>
            </a:r>
            <a:r>
              <a:rPr sz="2000" spc="-15" dirty="0">
                <a:latin typeface="Times New Roman"/>
                <a:cs typeface="Times New Roman"/>
              </a:rPr>
              <a:t>using </a:t>
            </a:r>
            <a:r>
              <a:rPr sz="2000" spc="-10" dirty="0">
                <a:latin typeface="Times New Roman"/>
                <a:cs typeface="Times New Roman"/>
              </a:rPr>
              <a:t>wearable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ts val="2400"/>
              </a:lnSpc>
              <a:spcBef>
                <a:spcPts val="70"/>
              </a:spcBef>
              <a:buFont typeface="Arial"/>
              <a:buChar char="•"/>
              <a:tabLst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proposed a </a:t>
            </a:r>
            <a:r>
              <a:rPr sz="2000" spc="-10" dirty="0">
                <a:latin typeface="Times New Roman"/>
                <a:cs typeface="Times New Roman"/>
              </a:rPr>
              <a:t>framework for remote </a:t>
            </a:r>
            <a:r>
              <a:rPr sz="2000" spc="-5" dirty="0">
                <a:latin typeface="Times New Roman"/>
                <a:cs typeface="Times New Roman"/>
              </a:rPr>
              <a:t>screening </a:t>
            </a:r>
            <a:r>
              <a:rPr sz="2000" spc="1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virus </a:t>
            </a:r>
            <a:r>
              <a:rPr sz="2000" spc="-10" dirty="0">
                <a:latin typeface="Times New Roman"/>
                <a:cs typeface="Times New Roman"/>
              </a:rPr>
              <a:t>using </a:t>
            </a:r>
            <a:r>
              <a:rPr sz="2000" spc="-5" dirty="0">
                <a:latin typeface="Times New Roman"/>
                <a:cs typeface="Times New Roman"/>
              </a:rPr>
              <a:t>standards based  practice </a:t>
            </a:r>
            <a:r>
              <a:rPr sz="2000" spc="-10" dirty="0">
                <a:latin typeface="Times New Roman"/>
                <a:cs typeface="Times New Roman"/>
              </a:rPr>
              <a:t>identified in the literature.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framework utilizes sensors combined in the  form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wearable </a:t>
            </a:r>
            <a:r>
              <a:rPr sz="2000" spc="-5" dirty="0">
                <a:latin typeface="Times New Roman"/>
                <a:cs typeface="Times New Roman"/>
              </a:rPr>
              <a:t>device </a:t>
            </a:r>
            <a:r>
              <a:rPr sz="2000" spc="-15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5" dirty="0">
                <a:latin typeface="Times New Roman"/>
                <a:cs typeface="Times New Roman"/>
              </a:rPr>
              <a:t>worn </a:t>
            </a:r>
            <a:r>
              <a:rPr sz="2000" spc="10" dirty="0">
                <a:latin typeface="Times New Roman"/>
                <a:cs typeface="Times New Roman"/>
              </a:rPr>
              <a:t>by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individual to know </a:t>
            </a:r>
            <a:r>
              <a:rPr sz="2000" spc="5" dirty="0">
                <a:latin typeface="Times New Roman"/>
                <a:cs typeface="Times New Roman"/>
              </a:rPr>
              <a:t>in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few</a:t>
            </a:r>
            <a:endParaRPr sz="2000">
              <a:latin typeface="Times New Roman"/>
              <a:cs typeface="Times New Roman"/>
            </a:endParaRPr>
          </a:p>
          <a:p>
            <a:pPr marL="356870" algn="just">
              <a:lnSpc>
                <a:spcPts val="2335"/>
              </a:lnSpc>
            </a:pPr>
            <a:r>
              <a:rPr sz="2000" spc="-5" dirty="0">
                <a:latin typeface="Times New Roman"/>
                <a:cs typeface="Times New Roman"/>
              </a:rPr>
              <a:t>seconds </a:t>
            </a:r>
            <a:r>
              <a:rPr sz="2000" spc="-15" dirty="0">
                <a:latin typeface="Times New Roman"/>
                <a:cs typeface="Times New Roman"/>
              </a:rPr>
              <a:t>whether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person </a:t>
            </a:r>
            <a:r>
              <a:rPr sz="2000" spc="-10" dirty="0">
                <a:latin typeface="Times New Roman"/>
                <a:cs typeface="Times New Roman"/>
              </a:rPr>
              <a:t>is healthy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is doubtful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carrying the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disease.</a:t>
            </a:r>
            <a:endParaRPr sz="2000">
              <a:latin typeface="Times New Roman"/>
              <a:cs typeface="Times New Roman"/>
            </a:endParaRPr>
          </a:p>
          <a:p>
            <a:pPr marL="356870" marR="10160" indent="-344805" algn="just">
              <a:lnSpc>
                <a:spcPts val="2400"/>
              </a:lnSpc>
              <a:spcBef>
                <a:spcPts val="70"/>
              </a:spcBef>
              <a:buFont typeface="Arial"/>
              <a:buChar char="•"/>
              <a:tabLst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framework requires testing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a large population and at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spc="-10" dirty="0">
                <a:latin typeface="Times New Roman"/>
                <a:cs typeface="Times New Roman"/>
              </a:rPr>
              <a:t>time the </a:t>
            </a:r>
            <a:r>
              <a:rPr sz="2000" spc="-5" dirty="0">
                <a:latin typeface="Times New Roman"/>
                <a:cs typeface="Times New Roman"/>
              </a:rPr>
              <a:t>data  obtained through testing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advanced analytics </a:t>
            </a:r>
            <a:r>
              <a:rPr sz="2000" dirty="0">
                <a:latin typeface="Times New Roman"/>
                <a:cs typeface="Times New Roman"/>
              </a:rPr>
              <a:t>such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outbreak  </a:t>
            </a:r>
            <a:r>
              <a:rPr sz="2000" spc="-5" dirty="0">
                <a:latin typeface="Times New Roman"/>
                <a:cs typeface="Times New Roman"/>
              </a:rPr>
              <a:t>prediction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prevention,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population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segmenting,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well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helping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government</a:t>
            </a:r>
            <a:endParaRPr sz="2000">
              <a:latin typeface="Times New Roman"/>
              <a:cs typeface="Times New Roman"/>
            </a:endParaRPr>
          </a:p>
          <a:p>
            <a:pPr marL="356870" algn="just">
              <a:lnSpc>
                <a:spcPts val="2345"/>
              </a:lnSpc>
            </a:pPr>
            <a:r>
              <a:rPr sz="2000" spc="-10" dirty="0">
                <a:latin typeface="Times New Roman"/>
                <a:cs typeface="Times New Roman"/>
              </a:rPr>
              <a:t>and decisionmakers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take </a:t>
            </a:r>
            <a:r>
              <a:rPr sz="2000" dirty="0">
                <a:latin typeface="Times New Roman"/>
                <a:cs typeface="Times New Roman"/>
              </a:rPr>
              <a:t>appropriate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831" y="865692"/>
            <a:ext cx="2862285" cy="485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0519" y="686816"/>
            <a:ext cx="28860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9.</a:t>
            </a:r>
            <a:r>
              <a:rPr sz="4000" spc="-80" dirty="0"/>
              <a:t> </a:t>
            </a:r>
            <a:r>
              <a:rPr sz="4000" spc="5" dirty="0"/>
              <a:t>Suggestion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016" y="834675"/>
            <a:ext cx="2603532" cy="35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79780"/>
            <a:ext cx="2619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</a:t>
            </a:r>
            <a:r>
              <a:rPr spc="-80" dirty="0"/>
              <a:t> </a:t>
            </a:r>
            <a:r>
              <a:rPr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829" y="1719529"/>
            <a:ext cx="8967470" cy="277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785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Johnson, R.M.; Vinetz, </a:t>
            </a:r>
            <a:r>
              <a:rPr sz="2400" spc="5" dirty="0">
                <a:latin typeface="Times New Roman"/>
                <a:cs typeface="Times New Roman"/>
              </a:rPr>
              <a:t>J.M. </a:t>
            </a:r>
            <a:r>
              <a:rPr sz="2400" dirty="0">
                <a:latin typeface="Times New Roman"/>
                <a:cs typeface="Times New Roman"/>
              </a:rPr>
              <a:t>Dexamethasone in the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675"/>
              </a:lnSpc>
            </a:pPr>
            <a:r>
              <a:rPr sz="2400" spc="-5" dirty="0">
                <a:latin typeface="Times New Roman"/>
                <a:cs typeface="Times New Roman"/>
              </a:rPr>
              <a:t>covid-19. </a:t>
            </a:r>
            <a:r>
              <a:rPr sz="2400" spc="-10" dirty="0">
                <a:latin typeface="Times New Roman"/>
                <a:cs typeface="Times New Roman"/>
              </a:rPr>
              <a:t>BMJ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2020.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ts val="2675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20" dirty="0">
                <a:latin typeface="Times New Roman"/>
                <a:cs typeface="Times New Roman"/>
              </a:rPr>
              <a:t>IoT </a:t>
            </a:r>
            <a:r>
              <a:rPr sz="2400" spc="-10" dirty="0">
                <a:latin typeface="Times New Roman"/>
                <a:cs typeface="Times New Roman"/>
              </a:rPr>
              <a:t>framework </a:t>
            </a:r>
            <a:r>
              <a:rPr sz="2400" spc="-5" dirty="0">
                <a:latin typeface="Times New Roman"/>
                <a:cs typeface="Times New Roman"/>
              </a:rPr>
              <a:t>for Screening </a:t>
            </a:r>
            <a:r>
              <a:rPr sz="2400" dirty="0">
                <a:latin typeface="Times New Roman"/>
                <a:cs typeface="Times New Roman"/>
              </a:rPr>
              <a:t>of Covid-19 using </a:t>
            </a:r>
            <a:r>
              <a:rPr sz="2400" spc="-5" dirty="0">
                <a:latin typeface="Times New Roman"/>
                <a:cs typeface="Times New Roman"/>
              </a:rPr>
              <a:t>Real-Time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675"/>
              </a:lnSpc>
            </a:pPr>
            <a:r>
              <a:rPr sz="2400" spc="-5" dirty="0">
                <a:latin typeface="Times New Roman"/>
                <a:cs typeface="Times New Roman"/>
              </a:rPr>
              <a:t>from Wearable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Sensors.</a:t>
            </a:r>
            <a:endParaRPr sz="2400">
              <a:latin typeface="Times New Roman"/>
              <a:cs typeface="Times New Roman"/>
            </a:endParaRPr>
          </a:p>
          <a:p>
            <a:pPr marL="317500" marR="5080" indent="-304800">
              <a:lnSpc>
                <a:spcPct val="93100"/>
              </a:lnSpc>
              <a:spcBef>
                <a:spcPts val="90"/>
              </a:spcBef>
              <a:buFont typeface="Times New Roman"/>
              <a:buAutoNum type="arabicPeriod" startAt="3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CDC (Centers for Diseases </a:t>
            </a:r>
            <a:r>
              <a:rPr sz="2400" dirty="0">
                <a:latin typeface="Times New Roman"/>
                <a:cs typeface="Times New Roman"/>
              </a:rPr>
              <a:t>Control </a:t>
            </a:r>
            <a:r>
              <a:rPr sz="2400" spc="-5" dirty="0">
                <a:latin typeface="Times New Roman"/>
                <a:cs typeface="Times New Roman"/>
              </a:rPr>
              <a:t>and Prevention). </a:t>
            </a:r>
            <a:r>
              <a:rPr sz="2400" dirty="0">
                <a:latin typeface="Times New Roman"/>
                <a:cs typeface="Times New Roman"/>
              </a:rPr>
              <a:t>About </a:t>
            </a:r>
            <a:r>
              <a:rPr sz="2400" spc="-5" dirty="0">
                <a:latin typeface="Times New Roman"/>
                <a:cs typeface="Times New Roman"/>
              </a:rPr>
              <a:t>Variants 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Virus That Causes </a:t>
            </a:r>
            <a:r>
              <a:rPr sz="2400" spc="-10" dirty="0">
                <a:latin typeface="Times New Roman"/>
                <a:cs typeface="Times New Roman"/>
              </a:rPr>
              <a:t>COVID-19. </a:t>
            </a:r>
            <a:r>
              <a:rPr sz="2400" spc="-5" dirty="0">
                <a:latin typeface="Times New Roman"/>
                <a:cs typeface="Times New Roman"/>
              </a:rPr>
              <a:t>Available </a:t>
            </a:r>
            <a:r>
              <a:rPr sz="2400" dirty="0">
                <a:latin typeface="Times New Roman"/>
                <a:cs typeface="Times New Roman"/>
              </a:rPr>
              <a:t>online:  </a:t>
            </a:r>
            <a:r>
              <a:rPr sz="2400" spc="-5" dirty="0">
                <a:latin typeface="Times New Roman"/>
                <a:cs typeface="Times New Roman"/>
              </a:rPr>
              <a:t>https:/</a:t>
            </a:r>
            <a:r>
              <a:rPr sz="2400" spc="-5" dirty="0">
                <a:latin typeface="Times New Roman"/>
                <a:cs typeface="Times New Roman"/>
                <a:hlinkClick r:id="rId3"/>
              </a:rPr>
              <a:t>/www.cdc.gov/coronavirus/2019</a:t>
            </a:r>
            <a:r>
              <a:rPr sz="2400" spc="-5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  <a:hlinkClick r:id="rId3"/>
              </a:rPr>
              <a:t>ncov/transmission/variant.html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(accessed </a:t>
            </a:r>
            <a:r>
              <a:rPr sz="2400" dirty="0">
                <a:latin typeface="Times New Roman"/>
                <a:cs typeface="Times New Roman"/>
              </a:rPr>
              <a:t>on 3 </a:t>
            </a:r>
            <a:r>
              <a:rPr sz="2400" spc="-5" dirty="0">
                <a:latin typeface="Times New Roman"/>
                <a:cs typeface="Times New Roman"/>
              </a:rPr>
              <a:t>April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2021).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238" y="3383407"/>
            <a:ext cx="274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Thank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-25" dirty="0"/>
              <a:t>n</a:t>
            </a:r>
            <a:r>
              <a:rPr dirty="0"/>
              <a:t>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08" y="903311"/>
            <a:ext cx="3429000" cy="600583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495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sz="2400" spc="-5" dirty="0">
                <a:latin typeface="Times New Roman"/>
                <a:cs typeface="Times New Roman"/>
              </a:rPr>
              <a:t>Abstract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95"/>
              </a:spcBef>
              <a:tabLst>
                <a:tab pos="984885" algn="l"/>
              </a:tabLst>
            </a:pPr>
            <a:r>
              <a:rPr sz="1100" spc="-5" dirty="0">
                <a:latin typeface="Times New Roman"/>
                <a:cs typeface="Times New Roman"/>
              </a:rPr>
              <a:t>I.	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Identified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15"/>
              </a:spcBef>
              <a:tabLst>
                <a:tab pos="984885" algn="l"/>
              </a:tabLst>
            </a:pPr>
            <a:r>
              <a:rPr sz="1100" spc="-5" dirty="0">
                <a:latin typeface="Times New Roman"/>
                <a:cs typeface="Times New Roman"/>
              </a:rPr>
              <a:t>II.	</a:t>
            </a:r>
            <a:r>
              <a:rPr sz="2400" dirty="0">
                <a:latin typeface="Times New Roman"/>
                <a:cs typeface="Times New Roman"/>
              </a:rPr>
              <a:t>Solutions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Proposed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sz="2400" spc="-5" dirty="0">
                <a:latin typeface="Times New Roman"/>
                <a:cs typeface="Times New Roman"/>
              </a:rPr>
              <a:t>Objective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sz="2400" spc="-5" dirty="0"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420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sz="2400" spc="-5" dirty="0"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0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sz="2400" spc="-5" dirty="0">
                <a:latin typeface="Times New Roman"/>
                <a:cs typeface="Times New Roman"/>
              </a:rPr>
              <a:t>Technology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Diagram/Workflow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420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0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sz="2400" spc="-10" dirty="0"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159" y="789253"/>
            <a:ext cx="2157900" cy="349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2182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75" dirty="0"/>
              <a:t> </a:t>
            </a:r>
            <a:r>
              <a:rPr spc="-5" dirty="0"/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353" y="1474419"/>
            <a:ext cx="9103360" cy="490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One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most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Terrifying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outbreaks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recent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been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outbreak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COVID-</a:t>
            </a:r>
            <a:endParaRPr sz="20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19. The </a:t>
            </a:r>
            <a:r>
              <a:rPr sz="2000" spc="-10" dirty="0">
                <a:latin typeface="Times New Roman"/>
                <a:cs typeface="Times New Roman"/>
              </a:rPr>
              <a:t>extent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disease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understood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fatality rate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this disease."  </a:t>
            </a:r>
            <a:r>
              <a:rPr sz="2000" spc="-5" dirty="0">
                <a:latin typeface="Times New Roman"/>
                <a:cs typeface="Times New Roman"/>
              </a:rPr>
              <a:t>precaution is </a:t>
            </a:r>
            <a:r>
              <a:rPr sz="2000" spc="-10" dirty="0">
                <a:latin typeface="Times New Roman"/>
                <a:cs typeface="Times New Roman"/>
              </a:rPr>
              <a:t>better than </a:t>
            </a:r>
            <a:r>
              <a:rPr sz="2000" spc="-5" dirty="0">
                <a:latin typeface="Times New Roman"/>
                <a:cs typeface="Times New Roman"/>
              </a:rPr>
              <a:t>cure" is a quote </a:t>
            </a:r>
            <a:r>
              <a:rPr sz="2000" spc="-10" dirty="0">
                <a:latin typeface="Times New Roman"/>
                <a:cs typeface="Times New Roman"/>
              </a:rPr>
              <a:t>that everyone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heard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10" dirty="0">
                <a:latin typeface="Times New Roman"/>
                <a:cs typeface="Times New Roman"/>
              </a:rPr>
              <a:t>least once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their  lifetime and is </a:t>
            </a:r>
            <a:r>
              <a:rPr sz="2000" spc="-5" dirty="0">
                <a:latin typeface="Times New Roman"/>
                <a:cs typeface="Times New Roman"/>
              </a:rPr>
              <a:t>prevalent </a:t>
            </a:r>
            <a:r>
              <a:rPr sz="2000" spc="-10" dirty="0">
                <a:latin typeface="Times New Roman"/>
                <a:cs typeface="Times New Roman"/>
              </a:rPr>
              <a:t>in the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preventing the </a:t>
            </a:r>
            <a:r>
              <a:rPr sz="2000" spc="-5" dirty="0">
                <a:latin typeface="Times New Roman"/>
                <a:cs typeface="Times New Roman"/>
              </a:rPr>
              <a:t>spread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coronavirus. </a:t>
            </a: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-15" dirty="0">
                <a:latin typeface="Times New Roman"/>
                <a:cs typeface="Times New Roman"/>
              </a:rPr>
              <a:t>must 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 question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mind </a:t>
            </a:r>
            <a:r>
              <a:rPr sz="2000" dirty="0">
                <a:latin typeface="Times New Roman"/>
                <a:cs typeface="Times New Roman"/>
              </a:rPr>
              <a:t>how </a:t>
            </a:r>
            <a:r>
              <a:rPr sz="2000" spc="-1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take extra </a:t>
            </a:r>
            <a:r>
              <a:rPr sz="2000" spc="-5" dirty="0">
                <a:latin typeface="Times New Roman"/>
                <a:cs typeface="Times New Roman"/>
              </a:rPr>
              <a:t>precautions </a:t>
            </a:r>
            <a:r>
              <a:rPr sz="2000" spc="-10" dirty="0">
                <a:latin typeface="Times New Roman"/>
                <a:cs typeface="Times New Roman"/>
              </a:rPr>
              <a:t>from Covid? Simple </a:t>
            </a:r>
            <a:r>
              <a:rPr sz="2000" spc="-5" dirty="0">
                <a:latin typeface="Times New Roman"/>
                <a:cs typeface="Times New Roman"/>
              </a:rPr>
              <a:t>answer </a:t>
            </a:r>
            <a:r>
              <a:rPr sz="2000" spc="-10" dirty="0">
                <a:latin typeface="Times New Roman"/>
                <a:cs typeface="Times New Roman"/>
              </a:rPr>
              <a:t>is  following </a:t>
            </a:r>
            <a:r>
              <a:rPr sz="2000" spc="-5" dirty="0">
                <a:latin typeface="Times New Roman"/>
                <a:cs typeface="Times New Roman"/>
              </a:rPr>
              <a:t>the rules </a:t>
            </a:r>
            <a:r>
              <a:rPr sz="2000" spc="-10" dirty="0">
                <a:latin typeface="Times New Roman"/>
                <a:cs typeface="Times New Roman"/>
              </a:rPr>
              <a:t>given </a:t>
            </a:r>
            <a:r>
              <a:rPr sz="2000" spc="10" dirty="0">
                <a:latin typeface="Times New Roman"/>
                <a:cs typeface="Times New Roman"/>
              </a:rPr>
              <a:t>by </a:t>
            </a:r>
            <a:r>
              <a:rPr sz="2000" spc="-10" dirty="0">
                <a:latin typeface="Times New Roman"/>
                <a:cs typeface="Times New Roman"/>
              </a:rPr>
              <a:t>government and </a:t>
            </a:r>
            <a:r>
              <a:rPr sz="2000" spc="-5" dirty="0">
                <a:latin typeface="Times New Roman"/>
                <a:cs typeface="Times New Roman"/>
              </a:rPr>
              <a:t>continuously </a:t>
            </a:r>
            <a:r>
              <a:rPr sz="2000" spc="-10" dirty="0">
                <a:latin typeface="Times New Roman"/>
                <a:cs typeface="Times New Roman"/>
              </a:rPr>
              <a:t>monitoring </a:t>
            </a:r>
            <a:r>
              <a:rPr sz="2000" spc="-5" dirty="0">
                <a:latin typeface="Times New Roman"/>
                <a:cs typeface="Times New Roman"/>
              </a:rPr>
              <a:t>the factors </a:t>
            </a:r>
            <a:r>
              <a:rPr sz="2000" spc="-10" dirty="0">
                <a:latin typeface="Times New Roman"/>
                <a:cs typeface="Times New Roman"/>
              </a:rPr>
              <a:t>which  </a:t>
            </a:r>
            <a:r>
              <a:rPr sz="2000" spc="-5" dirty="0">
                <a:latin typeface="Times New Roman"/>
                <a:cs typeface="Times New Roman"/>
              </a:rPr>
              <a:t>indicates </a:t>
            </a:r>
            <a:r>
              <a:rPr sz="2000" spc="-10" dirty="0">
                <a:latin typeface="Times New Roman"/>
                <a:cs typeface="Times New Roman"/>
              </a:rPr>
              <a:t>the symptoms. </a:t>
            </a:r>
            <a:r>
              <a:rPr sz="2000" dirty="0">
                <a:latin typeface="Times New Roman"/>
                <a:cs typeface="Times New Roman"/>
              </a:rPr>
              <a:t>This project </a:t>
            </a:r>
            <a:r>
              <a:rPr sz="2000" spc="-5" dirty="0">
                <a:latin typeface="Times New Roman"/>
                <a:cs typeface="Times New Roman"/>
              </a:rPr>
              <a:t>is basically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designing </a:t>
            </a:r>
            <a:r>
              <a:rPr sz="2000" spc="5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İOT </a:t>
            </a:r>
            <a:r>
              <a:rPr sz="2000" spc="-10" dirty="0">
                <a:latin typeface="Times New Roman"/>
                <a:cs typeface="Times New Roman"/>
              </a:rPr>
              <a:t>framework </a:t>
            </a:r>
            <a:r>
              <a:rPr sz="2000" spc="-5" dirty="0">
                <a:latin typeface="Times New Roman"/>
                <a:cs typeface="Times New Roman"/>
              </a:rPr>
              <a:t>which  </a:t>
            </a:r>
            <a:r>
              <a:rPr sz="2000" spc="-10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having a temperature </a:t>
            </a:r>
            <a:r>
              <a:rPr sz="2000" spc="-10" dirty="0">
                <a:latin typeface="Times New Roman"/>
                <a:cs typeface="Times New Roman"/>
              </a:rPr>
              <a:t>sensor LM35 for </a:t>
            </a:r>
            <a:r>
              <a:rPr sz="2000" spc="-5" dirty="0">
                <a:latin typeface="Times New Roman"/>
                <a:cs typeface="Times New Roman"/>
              </a:rPr>
              <a:t>check </a:t>
            </a:r>
            <a:r>
              <a:rPr sz="2000" dirty="0">
                <a:latin typeface="Times New Roman"/>
                <a:cs typeface="Times New Roman"/>
              </a:rPr>
              <a:t>body </a:t>
            </a:r>
            <a:r>
              <a:rPr sz="2000" spc="-10" dirty="0">
                <a:latin typeface="Times New Roman"/>
                <a:cs typeface="Times New Roman"/>
              </a:rPr>
              <a:t>temperature, pulse </a:t>
            </a:r>
            <a:r>
              <a:rPr sz="2000" spc="-5" dirty="0">
                <a:latin typeface="Times New Roman"/>
                <a:cs typeface="Times New Roman"/>
              </a:rPr>
              <a:t>sensor </a:t>
            </a:r>
            <a:r>
              <a:rPr sz="2000" spc="-1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detect </a:t>
            </a:r>
            <a:r>
              <a:rPr sz="2000" spc="-10" dirty="0">
                <a:latin typeface="Times New Roman"/>
                <a:cs typeface="Times New Roman"/>
              </a:rPr>
              <a:t>pulse </a:t>
            </a:r>
            <a:r>
              <a:rPr sz="2000" spc="-5" dirty="0">
                <a:latin typeface="Times New Roman"/>
                <a:cs typeface="Times New Roman"/>
              </a:rPr>
              <a:t>rate and a SpO2 </a:t>
            </a: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15" dirty="0">
                <a:latin typeface="Times New Roman"/>
                <a:cs typeface="Times New Roman"/>
              </a:rPr>
              <a:t>oxygen </a:t>
            </a:r>
            <a:r>
              <a:rPr sz="2000" spc="-5" dirty="0">
                <a:latin typeface="Times New Roman"/>
                <a:cs typeface="Times New Roman"/>
              </a:rPr>
              <a:t>rate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detection.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2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low-power </a:t>
            </a:r>
            <a:r>
              <a:rPr sz="2000" spc="-10" dirty="0">
                <a:latin typeface="Times New Roman"/>
                <a:cs typeface="Times New Roman"/>
              </a:rPr>
              <a:t>wireless </a:t>
            </a:r>
            <a:r>
              <a:rPr sz="2000" spc="-5" dirty="0">
                <a:latin typeface="Times New Roman"/>
                <a:cs typeface="Times New Roman"/>
              </a:rPr>
              <a:t>respiratory </a:t>
            </a:r>
            <a:r>
              <a:rPr sz="2000" spc="-10" dirty="0">
                <a:latin typeface="Times New Roman"/>
                <a:cs typeface="Times New Roman"/>
              </a:rPr>
              <a:t>monitoring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cough </a:t>
            </a:r>
            <a:r>
              <a:rPr sz="2000" spc="-5" dirty="0">
                <a:latin typeface="Times New Roman"/>
                <a:cs typeface="Times New Roman"/>
              </a:rPr>
              <a:t>detection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proposed </a:t>
            </a:r>
            <a:r>
              <a:rPr sz="2000" spc="-1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detect various parameters </a:t>
            </a:r>
            <a:r>
              <a:rPr sz="2000" spc="5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are required </a:t>
            </a:r>
            <a:r>
              <a:rPr sz="2000" spc="-10" dirty="0">
                <a:latin typeface="Times New Roman"/>
                <a:cs typeface="Times New Roman"/>
              </a:rPr>
              <a:t>for the overall </a:t>
            </a:r>
            <a:r>
              <a:rPr sz="2000" spc="-5" dirty="0">
                <a:latin typeface="Times New Roman"/>
                <a:cs typeface="Times New Roman"/>
              </a:rPr>
              <a:t>detection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disease.  </a:t>
            </a:r>
            <a:r>
              <a:rPr sz="2000" spc="-10" dirty="0">
                <a:latin typeface="Times New Roman"/>
                <a:cs typeface="Times New Roman"/>
              </a:rPr>
              <a:t>Further, </a:t>
            </a:r>
            <a:r>
              <a:rPr sz="2000" spc="-5" dirty="0">
                <a:latin typeface="Times New Roman"/>
                <a:cs typeface="Times New Roman"/>
              </a:rPr>
              <a:t>this data </a:t>
            </a:r>
            <a:r>
              <a:rPr sz="2000" spc="-10" dirty="0">
                <a:latin typeface="Times New Roman"/>
                <a:cs typeface="Times New Roman"/>
              </a:rPr>
              <a:t>via </a:t>
            </a:r>
            <a:r>
              <a:rPr sz="2000" spc="5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Arduino will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processed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cloud </a:t>
            </a:r>
            <a:r>
              <a:rPr sz="2000" spc="-10" dirty="0">
                <a:latin typeface="Times New Roman"/>
                <a:cs typeface="Times New Roman"/>
              </a:rPr>
              <a:t>where </a:t>
            </a:r>
            <a:r>
              <a:rPr sz="2000" dirty="0">
                <a:latin typeface="Times New Roman"/>
                <a:cs typeface="Times New Roman"/>
              </a:rPr>
              <a:t>Support </a:t>
            </a:r>
            <a:r>
              <a:rPr sz="2000" spc="-5" dirty="0">
                <a:latin typeface="Times New Roman"/>
                <a:cs typeface="Times New Roman"/>
              </a:rPr>
              <a:t>Vector  </a:t>
            </a:r>
            <a:r>
              <a:rPr sz="2000" spc="-10" dirty="0">
                <a:latin typeface="Times New Roman"/>
                <a:cs typeface="Times New Roman"/>
              </a:rPr>
              <a:t>Machine </a:t>
            </a:r>
            <a:r>
              <a:rPr sz="2000" spc="-5" dirty="0">
                <a:latin typeface="Times New Roman"/>
                <a:cs typeface="Times New Roman"/>
              </a:rPr>
              <a:t>algorithm </a:t>
            </a:r>
            <a:r>
              <a:rPr sz="2000" spc="-10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performed and send the </a:t>
            </a:r>
            <a:r>
              <a:rPr sz="2000" spc="-5" dirty="0">
                <a:latin typeface="Times New Roman"/>
                <a:cs typeface="Times New Roman"/>
              </a:rPr>
              <a:t>diseases prediction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application  as a </a:t>
            </a:r>
            <a:r>
              <a:rPr sz="2000" spc="-10" dirty="0">
                <a:latin typeface="Times New Roman"/>
                <a:cs typeface="Times New Roman"/>
              </a:rPr>
              <a:t>conclusion.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proposed </a:t>
            </a:r>
            <a:r>
              <a:rPr sz="2000" spc="-10" dirty="0">
                <a:latin typeface="Times New Roman"/>
                <a:cs typeface="Times New Roman"/>
              </a:rPr>
              <a:t>system will </a:t>
            </a:r>
            <a:r>
              <a:rPr sz="2000" spc="-5" dirty="0">
                <a:latin typeface="Times New Roman"/>
                <a:cs typeface="Times New Roman"/>
              </a:rPr>
              <a:t>always </a:t>
            </a:r>
            <a:r>
              <a:rPr sz="2000" spc="-1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when person </a:t>
            </a:r>
            <a:r>
              <a:rPr sz="2000" spc="-15" dirty="0">
                <a:latin typeface="Times New Roman"/>
                <a:cs typeface="Times New Roman"/>
              </a:rPr>
              <a:t>comes </a:t>
            </a:r>
            <a:r>
              <a:rPr sz="2000" spc="-5" dirty="0">
                <a:latin typeface="Times New Roman"/>
                <a:cs typeface="Times New Roman"/>
              </a:rPr>
              <a:t>outside from  </a:t>
            </a:r>
            <a:r>
              <a:rPr sz="2000" spc="-10" dirty="0">
                <a:latin typeface="Times New Roman"/>
                <a:cs typeface="Times New Roman"/>
              </a:rPr>
              <a:t>house </a:t>
            </a:r>
            <a:r>
              <a:rPr sz="2000" spc="-5" dirty="0">
                <a:latin typeface="Times New Roman"/>
                <a:cs typeface="Times New Roman"/>
              </a:rPr>
              <a:t>as a precaution and it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actual patient </a:t>
            </a:r>
            <a:r>
              <a:rPr sz="2000" spc="-10" dirty="0">
                <a:latin typeface="Times New Roman"/>
                <a:cs typeface="Times New Roman"/>
              </a:rPr>
              <a:t>monitoring and </a:t>
            </a:r>
            <a:r>
              <a:rPr sz="2000" dirty="0">
                <a:latin typeface="Times New Roman"/>
                <a:cs typeface="Times New Roman"/>
              </a:rPr>
              <a:t>thus </a:t>
            </a:r>
            <a:r>
              <a:rPr sz="2000" spc="5" dirty="0">
                <a:latin typeface="Times New Roman"/>
                <a:cs typeface="Times New Roman"/>
              </a:rPr>
              <a:t>can be  </a:t>
            </a:r>
            <a:r>
              <a:rPr sz="2000" spc="-10" dirty="0">
                <a:latin typeface="Times New Roman"/>
                <a:cs typeface="Times New Roman"/>
              </a:rPr>
              <a:t>used for effective analysis </a:t>
            </a:r>
            <a:r>
              <a:rPr sz="2000" spc="-5" dirty="0">
                <a:latin typeface="Times New Roman"/>
                <a:cs typeface="Times New Roman"/>
              </a:rPr>
              <a:t>and detection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this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disease.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709" y="727995"/>
            <a:ext cx="2952538" cy="35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574294"/>
            <a:ext cx="296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70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2141" y="1560660"/>
            <a:ext cx="8357234" cy="419481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20"/>
              </a:spcBef>
              <a:buSzPct val="91666"/>
              <a:buAutoNum type="romanU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spc="-10" dirty="0">
                <a:latin typeface="Times New Roman"/>
                <a:cs typeface="Times New Roman"/>
              </a:rPr>
              <a:t>Identified:</a:t>
            </a:r>
            <a:endParaRPr sz="2400">
              <a:latin typeface="Times New Roman"/>
              <a:cs typeface="Times New Roman"/>
            </a:endParaRPr>
          </a:p>
          <a:p>
            <a:pPr marL="506730" lvl="1" indent="-342265">
              <a:lnSpc>
                <a:spcPct val="100000"/>
              </a:lnSpc>
              <a:spcBef>
                <a:spcPts val="1420"/>
              </a:spcBef>
              <a:buSzPct val="83333"/>
              <a:buAutoNum type="arabicPeriod"/>
              <a:tabLst>
                <a:tab pos="506095" algn="l"/>
                <a:tab pos="507365" algn="l"/>
              </a:tabLst>
            </a:pPr>
            <a:r>
              <a:rPr sz="2400" spc="-5" dirty="0">
                <a:latin typeface="Times New Roman"/>
                <a:cs typeface="Times New Roman"/>
              </a:rPr>
              <a:t>Testing results </a:t>
            </a:r>
            <a:r>
              <a:rPr sz="2400" dirty="0">
                <a:latin typeface="Times New Roman"/>
                <a:cs typeface="Times New Roman"/>
              </a:rPr>
              <a:t>take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506730" lvl="1" indent="-342265">
              <a:lnSpc>
                <a:spcPct val="100000"/>
              </a:lnSpc>
              <a:buSzPct val="83333"/>
              <a:buAutoNum type="arabicPeriod"/>
              <a:tabLst>
                <a:tab pos="506095" algn="l"/>
                <a:tab pos="507365" algn="l"/>
              </a:tabLst>
            </a:pPr>
            <a:r>
              <a:rPr sz="2400" dirty="0">
                <a:latin typeface="Times New Roman"/>
                <a:cs typeface="Times New Roman"/>
              </a:rPr>
              <a:t>Some </a:t>
            </a:r>
            <a:r>
              <a:rPr sz="2400" spc="-5" dirty="0">
                <a:latin typeface="Times New Roman"/>
                <a:cs typeface="Times New Roman"/>
              </a:rPr>
              <a:t>tests are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accurate</a:t>
            </a:r>
            <a:endParaRPr sz="2400">
              <a:latin typeface="Times New Roman"/>
              <a:cs typeface="Times New Roman"/>
            </a:endParaRPr>
          </a:p>
          <a:p>
            <a:pPr marL="506730" lvl="1" indent="-342265">
              <a:lnSpc>
                <a:spcPct val="100000"/>
              </a:lnSpc>
              <a:buSzPct val="83333"/>
              <a:buAutoNum type="arabicPeriod"/>
              <a:tabLst>
                <a:tab pos="506095" algn="l"/>
                <a:tab pos="50736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possible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15" dirty="0">
                <a:latin typeface="Times New Roman"/>
                <a:cs typeface="Times New Roman"/>
              </a:rPr>
              <a:t>everyone </a:t>
            </a:r>
            <a:r>
              <a:rPr sz="2400" spc="-5" dirty="0">
                <a:latin typeface="Times New Roman"/>
                <a:cs typeface="Times New Roman"/>
              </a:rPr>
              <a:t>has taken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vaccine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300">
              <a:latin typeface="Times New Roman"/>
              <a:cs typeface="Times New Roman"/>
            </a:endParaRPr>
          </a:p>
          <a:p>
            <a:pPr marL="521334" indent="-509270">
              <a:lnSpc>
                <a:spcPct val="100000"/>
              </a:lnSpc>
              <a:buAutoNum type="romanUcPeriod"/>
              <a:tabLst>
                <a:tab pos="521334" algn="l"/>
                <a:tab pos="52197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Proposed </a:t>
            </a:r>
            <a:r>
              <a:rPr sz="240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335280" marR="5080">
              <a:lnSpc>
                <a:spcPct val="99800"/>
              </a:lnSpc>
              <a:spcBef>
                <a:spcPts val="142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aim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develop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screening </a:t>
            </a:r>
            <a:r>
              <a:rPr sz="2400" dirty="0">
                <a:latin typeface="Times New Roman"/>
                <a:cs typeface="Times New Roman"/>
              </a:rPr>
              <a:t>of patients with </a:t>
            </a:r>
            <a:r>
              <a:rPr sz="2400" spc="-5" dirty="0">
                <a:latin typeface="Times New Roman"/>
                <a:cs typeface="Times New Roman"/>
              </a:rPr>
              <a:t>various  </a:t>
            </a:r>
            <a:r>
              <a:rPr sz="2400" dirty="0">
                <a:latin typeface="Times New Roman"/>
                <a:cs typeface="Times New Roman"/>
              </a:rPr>
              <a:t>sensors like </a:t>
            </a:r>
            <a:r>
              <a:rPr sz="2400" spc="-15" dirty="0">
                <a:latin typeface="Times New Roman"/>
                <a:cs typeface="Times New Roman"/>
              </a:rPr>
              <a:t>LM35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pulse </a:t>
            </a:r>
            <a:r>
              <a:rPr sz="2400" spc="-5" dirty="0">
                <a:latin typeface="Times New Roman"/>
                <a:cs typeface="Times New Roman"/>
              </a:rPr>
              <a:t>rate </a:t>
            </a:r>
            <a:r>
              <a:rPr sz="2400" dirty="0">
                <a:latin typeface="Times New Roman"/>
                <a:cs typeface="Times New Roman"/>
              </a:rPr>
              <a:t>sensor to make a statistical data  of that patient </a:t>
            </a:r>
            <a:r>
              <a:rPr sz="2400" spc="-5" dirty="0">
                <a:latin typeface="Times New Roman"/>
                <a:cs typeface="Times New Roman"/>
              </a:rPr>
              <a:t>and predict whether he/she has </a:t>
            </a:r>
            <a:r>
              <a:rPr sz="2400" spc="-10" dirty="0">
                <a:latin typeface="Times New Roman"/>
                <a:cs typeface="Times New Roman"/>
              </a:rPr>
              <a:t>covid-19 </a:t>
            </a:r>
            <a:r>
              <a:rPr sz="2400" dirty="0">
                <a:latin typeface="Times New Roman"/>
                <a:cs typeface="Times New Roman"/>
              </a:rPr>
              <a:t>or not </a:t>
            </a:r>
            <a:r>
              <a:rPr sz="2400" spc="-5" dirty="0">
                <a:latin typeface="Times New Roman"/>
                <a:cs typeface="Times New Roman"/>
              </a:rPr>
              <a:t>that  is faster and </a:t>
            </a:r>
            <a:r>
              <a:rPr sz="2400" dirty="0">
                <a:latin typeface="Times New Roman"/>
                <a:cs typeface="Times New Roman"/>
              </a:rPr>
              <a:t>more </a:t>
            </a:r>
            <a:r>
              <a:rPr sz="2400" spc="-5" dirty="0">
                <a:latin typeface="Times New Roman"/>
                <a:cs typeface="Times New Roman"/>
              </a:rPr>
              <a:t>accurate than </a:t>
            </a:r>
            <a:r>
              <a:rPr sz="2400" spc="-10" dirty="0">
                <a:latin typeface="Times New Roman"/>
                <a:cs typeface="Times New Roman"/>
              </a:rPr>
              <a:t>RT-PCR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998" y="779811"/>
            <a:ext cx="2527367" cy="45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2543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70" dirty="0"/>
              <a:t> </a:t>
            </a:r>
            <a:r>
              <a:rPr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2770" marR="5080" indent="-457200">
              <a:lnSpc>
                <a:spcPct val="150000"/>
              </a:lnSpc>
              <a:spcBef>
                <a:spcPts val="95"/>
              </a:spcBef>
              <a:buAutoNum type="arabicPeriod"/>
              <a:tabLst>
                <a:tab pos="572770" algn="l"/>
                <a:tab pos="573405" algn="l"/>
                <a:tab pos="1049020" algn="l"/>
                <a:tab pos="2198370" algn="l"/>
                <a:tab pos="3298825" algn="l"/>
                <a:tab pos="4069715" algn="l"/>
                <a:tab pos="4868545" algn="l"/>
                <a:tab pos="5561330" algn="l"/>
                <a:tab pos="5932805" algn="l"/>
                <a:tab pos="6728459" algn="l"/>
                <a:tab pos="8418195" algn="l"/>
              </a:tabLst>
            </a:pPr>
            <a:r>
              <a:rPr spc="-5" dirty="0"/>
              <a:t>T</a:t>
            </a:r>
            <a:r>
              <a:rPr dirty="0"/>
              <a:t>o	me</a:t>
            </a:r>
            <a:r>
              <a:rPr spc="-15" dirty="0"/>
              <a:t>a</a:t>
            </a:r>
            <a:r>
              <a:rPr spc="-5" dirty="0"/>
              <a:t>sure</a:t>
            </a:r>
            <a:r>
              <a:rPr dirty="0"/>
              <a:t>	</a:t>
            </a:r>
            <a:r>
              <a:rPr spc="-5" dirty="0"/>
              <a:t>O</a:t>
            </a:r>
            <a:r>
              <a:rPr spc="35" dirty="0"/>
              <a:t>x</a:t>
            </a:r>
            <a:r>
              <a:rPr spc="-50" dirty="0"/>
              <a:t>y</a:t>
            </a:r>
            <a:r>
              <a:rPr dirty="0"/>
              <a:t>g</a:t>
            </a:r>
            <a:r>
              <a:rPr spc="-10" dirty="0"/>
              <a:t>e</a:t>
            </a:r>
            <a:r>
              <a:rPr dirty="0"/>
              <a:t>n	R</a:t>
            </a:r>
            <a:r>
              <a:rPr spc="-10" dirty="0"/>
              <a:t>a</a:t>
            </a:r>
            <a:r>
              <a:rPr dirty="0"/>
              <a:t>te,	Pu</a:t>
            </a:r>
            <a:r>
              <a:rPr spc="5" dirty="0"/>
              <a:t>l</a:t>
            </a:r>
            <a:r>
              <a:rPr spc="-5" dirty="0"/>
              <a:t>se</a:t>
            </a:r>
            <a:r>
              <a:rPr dirty="0"/>
              <a:t>	R</a:t>
            </a:r>
            <a:r>
              <a:rPr spc="-35" dirty="0"/>
              <a:t>a</a:t>
            </a:r>
            <a:r>
              <a:rPr dirty="0"/>
              <a:t>te	&amp;	</a:t>
            </a:r>
            <a:r>
              <a:rPr spc="-20" dirty="0"/>
              <a:t>B</a:t>
            </a:r>
            <a:r>
              <a:rPr dirty="0"/>
              <a:t>o</a:t>
            </a:r>
            <a:r>
              <a:rPr spc="20" dirty="0"/>
              <a:t>d</a:t>
            </a:r>
            <a:r>
              <a:rPr dirty="0"/>
              <a:t>y	T</a:t>
            </a:r>
            <a:r>
              <a:rPr spc="-15" dirty="0"/>
              <a:t>e</a:t>
            </a:r>
            <a:r>
              <a:rPr dirty="0"/>
              <a:t>mpe</a:t>
            </a:r>
            <a:r>
              <a:rPr spc="-15" dirty="0"/>
              <a:t>r</a:t>
            </a:r>
            <a:r>
              <a:rPr spc="-10" dirty="0"/>
              <a:t>a</a:t>
            </a:r>
            <a:r>
              <a:rPr dirty="0"/>
              <a:t>ture	usi</a:t>
            </a:r>
            <a:r>
              <a:rPr spc="25" dirty="0"/>
              <a:t>n</a:t>
            </a:r>
            <a:r>
              <a:rPr dirty="0"/>
              <a:t>g  </a:t>
            </a:r>
            <a:r>
              <a:rPr spc="-10" dirty="0"/>
              <a:t>Framework.</a:t>
            </a:r>
          </a:p>
          <a:p>
            <a:pPr marL="572770" marR="5080" indent="-457200">
              <a:lnSpc>
                <a:spcPct val="150100"/>
              </a:lnSpc>
              <a:buAutoNum type="arabicPeriod"/>
              <a:tabLst>
                <a:tab pos="572770" algn="l"/>
                <a:tab pos="573405" algn="l"/>
              </a:tabLst>
            </a:pPr>
            <a:r>
              <a:rPr spc="-5" dirty="0"/>
              <a:t>Collect </a:t>
            </a:r>
            <a:r>
              <a:rPr dirty="0"/>
              <a:t>the </a:t>
            </a:r>
            <a:r>
              <a:rPr spc="-5" dirty="0"/>
              <a:t>measured data and performing </a:t>
            </a:r>
            <a:r>
              <a:rPr dirty="0"/>
              <a:t>SVM </a:t>
            </a:r>
            <a:r>
              <a:rPr spc="-5" dirty="0"/>
              <a:t>Algorithm </a:t>
            </a:r>
            <a:r>
              <a:rPr dirty="0"/>
              <a:t>on Cloud  to </a:t>
            </a:r>
            <a:r>
              <a:rPr spc="-5" dirty="0"/>
              <a:t>predict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diseases.</a:t>
            </a:r>
          </a:p>
          <a:p>
            <a:pPr marL="572770" indent="-4572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572770" algn="l"/>
                <a:tab pos="573405" algn="l"/>
              </a:tabLst>
            </a:pPr>
            <a:r>
              <a:rPr spc="-5" dirty="0"/>
              <a:t>Display </a:t>
            </a:r>
            <a:r>
              <a:rPr dirty="0"/>
              <a:t>the </a:t>
            </a:r>
            <a:r>
              <a:rPr spc="-5" dirty="0"/>
              <a:t>predicted </a:t>
            </a:r>
            <a:r>
              <a:rPr dirty="0"/>
              <a:t>output on the </a:t>
            </a:r>
            <a:r>
              <a:rPr spc="-5" dirty="0"/>
              <a:t>Android</a:t>
            </a:r>
            <a:r>
              <a:rPr spc="20" dirty="0"/>
              <a:t> </a:t>
            </a:r>
            <a:r>
              <a:rPr spc="-5" dirty="0"/>
              <a:t>Application.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543" y="779811"/>
            <a:ext cx="1608702" cy="443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1624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75" dirty="0"/>
              <a:t> </a:t>
            </a:r>
            <a:r>
              <a:rPr spc="-5"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509" y="1497436"/>
            <a:ext cx="7344409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Can help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government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analysis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covid-19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be used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any </a:t>
            </a:r>
            <a:r>
              <a:rPr sz="2400" dirty="0">
                <a:latin typeface="Times New Roman"/>
                <a:cs typeface="Times New Roman"/>
              </a:rPr>
              <a:t>shop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even </a:t>
            </a:r>
            <a:r>
              <a:rPr sz="2400" spc="-5" dirty="0">
                <a:latin typeface="Times New Roman"/>
                <a:cs typeface="Times New Roman"/>
              </a:rPr>
              <a:t>before entering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313" y="1240282"/>
            <a:ext cx="816355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43180" indent="-3175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Monitoring pulse </a:t>
            </a:r>
            <a:r>
              <a:rPr sz="2400" spc="-5" dirty="0">
                <a:latin typeface="Times New Roman"/>
                <a:cs typeface="Times New Roman"/>
              </a:rPr>
              <a:t>rate-measures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heart rate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get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basic </a:t>
            </a:r>
            <a:r>
              <a:rPr sz="2400" dirty="0">
                <a:latin typeface="Times New Roman"/>
                <a:cs typeface="Times New Roman"/>
              </a:rPr>
              <a:t>idea  </a:t>
            </a:r>
            <a:r>
              <a:rPr sz="2400" spc="-5" dirty="0">
                <a:latin typeface="Times New Roman"/>
                <a:cs typeface="Times New Roman"/>
              </a:rPr>
              <a:t>about </a:t>
            </a:r>
            <a:r>
              <a:rPr sz="2400" dirty="0">
                <a:latin typeface="Times New Roman"/>
                <a:cs typeface="Times New Roman"/>
              </a:rPr>
              <a:t>the blood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circulation.</a:t>
            </a:r>
            <a:endParaRPr sz="2400">
              <a:latin typeface="Times New Roman"/>
              <a:cs typeface="Times New Roman"/>
            </a:endParaRPr>
          </a:p>
          <a:p>
            <a:pPr marL="317500" marR="5080" indent="-3175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spc="-20" dirty="0">
                <a:latin typeface="Times New Roman"/>
                <a:cs typeface="Times New Roman"/>
              </a:rPr>
              <a:t>Oxygen </a:t>
            </a:r>
            <a:r>
              <a:rPr sz="2400" dirty="0">
                <a:latin typeface="Times New Roman"/>
                <a:cs typeface="Times New Roman"/>
              </a:rPr>
              <a:t>level- it </a:t>
            </a:r>
            <a:r>
              <a:rPr sz="2400" spc="-5" dirty="0">
                <a:latin typeface="Times New Roman"/>
                <a:cs typeface="Times New Roman"/>
              </a:rPr>
              <a:t>shows </a:t>
            </a:r>
            <a:r>
              <a:rPr sz="2400" dirty="0">
                <a:latin typeface="Times New Roman"/>
                <a:cs typeface="Times New Roman"/>
              </a:rPr>
              <a:t>how much </a:t>
            </a:r>
            <a:r>
              <a:rPr sz="2400" spc="-20" dirty="0">
                <a:latin typeface="Times New Roman"/>
                <a:cs typeface="Times New Roman"/>
              </a:rPr>
              <a:t>oxygen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carried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person’s  RBC’s.</a:t>
            </a:r>
            <a:endParaRPr sz="2400">
              <a:latin typeface="Times New Roman"/>
              <a:cs typeface="Times New Roman"/>
            </a:endParaRPr>
          </a:p>
          <a:p>
            <a:pPr marL="317500" marR="375920" indent="-3175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Spo2-measures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O2 </a:t>
            </a:r>
            <a:r>
              <a:rPr sz="2400" spc="-15" dirty="0">
                <a:latin typeface="Times New Roman"/>
                <a:cs typeface="Times New Roman"/>
              </a:rPr>
              <a:t>carrying </a:t>
            </a:r>
            <a:r>
              <a:rPr sz="2400" spc="-5" dirty="0">
                <a:latin typeface="Times New Roman"/>
                <a:cs typeface="Times New Roman"/>
              </a:rPr>
              <a:t>hemoglobin </a:t>
            </a:r>
            <a:r>
              <a:rPr sz="2400" dirty="0">
                <a:latin typeface="Times New Roman"/>
                <a:cs typeface="Times New Roman"/>
              </a:rPr>
              <a:t>in the  blood.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334" y="287858"/>
            <a:ext cx="4478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80" dirty="0"/>
              <a:t> </a:t>
            </a:r>
            <a:r>
              <a:rPr spc="-5" dirty="0"/>
              <a:t>FUNCTIONALITY.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91" y="779811"/>
            <a:ext cx="5489607" cy="35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5497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 </a:t>
            </a:r>
            <a:r>
              <a:rPr spc="-5" dirty="0"/>
              <a:t>TECHNOLOGY</a:t>
            </a:r>
            <a:r>
              <a:rPr spc="-60" dirty="0"/>
              <a:t> </a:t>
            </a:r>
            <a:r>
              <a:rPr spc="-5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5695" y="1908759"/>
            <a:ext cx="5041265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Arduino Uno and Programming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Cable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ESP8266 </a:t>
            </a:r>
            <a:r>
              <a:rPr sz="2400" spc="-5" dirty="0">
                <a:latin typeface="Times New Roman"/>
                <a:cs typeface="Times New Roman"/>
              </a:rPr>
              <a:t>Wi-Fi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module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spc="-15" dirty="0">
                <a:latin typeface="Times New Roman"/>
                <a:cs typeface="Times New Roman"/>
              </a:rPr>
              <a:t>LM35 </a:t>
            </a:r>
            <a:r>
              <a:rPr sz="2400" spc="-5" dirty="0">
                <a:latin typeface="Times New Roman"/>
                <a:cs typeface="Times New Roman"/>
              </a:rPr>
              <a:t>temperature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Pulse </a:t>
            </a:r>
            <a:r>
              <a:rPr sz="2400" spc="-5" dirty="0">
                <a:latin typeface="Times New Roman"/>
                <a:cs typeface="Times New Roman"/>
              </a:rPr>
              <a:t>rate sensor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Push button10k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Resistor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Male-female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wires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Breadboard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Google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firebase</a:t>
            </a:r>
            <a:endParaRPr sz="2400">
              <a:latin typeface="Times New Roman"/>
              <a:cs typeface="Times New Roman"/>
            </a:endParaRPr>
          </a:p>
          <a:p>
            <a:pPr marL="12700" marR="124015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Ubidots/IBM </a:t>
            </a:r>
            <a:r>
              <a:rPr sz="2400" dirty="0">
                <a:latin typeface="Times New Roman"/>
                <a:cs typeface="Times New Roman"/>
              </a:rPr>
              <a:t>Cloud </a:t>
            </a:r>
            <a:r>
              <a:rPr sz="2400" spc="-5" dirty="0">
                <a:latin typeface="Times New Roman"/>
                <a:cs typeface="Times New Roman"/>
              </a:rPr>
              <a:t>Service  10.Android </a:t>
            </a:r>
            <a:r>
              <a:rPr sz="2400" dirty="0">
                <a:latin typeface="Times New Roman"/>
                <a:cs typeface="Times New Roman"/>
              </a:rPr>
              <a:t>Studio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11.Android </a:t>
            </a:r>
            <a:r>
              <a:rPr sz="2400" spc="-20" dirty="0">
                <a:latin typeface="Times New Roman"/>
                <a:cs typeface="Times New Roman"/>
              </a:rPr>
              <a:t>IDE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030" y="779811"/>
            <a:ext cx="5406198" cy="45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5425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 </a:t>
            </a:r>
            <a:r>
              <a:rPr spc="-5" dirty="0"/>
              <a:t>State</a:t>
            </a:r>
            <a:r>
              <a:rPr spc="-55" dirty="0"/>
              <a:t> </a:t>
            </a:r>
            <a:r>
              <a:rPr dirty="0"/>
              <a:t>Diagram/Workflow</a:t>
            </a:r>
          </a:p>
        </p:txBody>
      </p:sp>
      <p:sp>
        <p:nvSpPr>
          <p:cNvPr id="4" name="object 4"/>
          <p:cNvSpPr/>
          <p:nvPr/>
        </p:nvSpPr>
        <p:spPr>
          <a:xfrm>
            <a:off x="960119" y="1469136"/>
            <a:ext cx="5751576" cy="5602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700</Words>
  <Application>Microsoft Office PowerPoint</Application>
  <PresentationFormat>Custom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An IOT based framework for Statistical  Analysis and Screening of Covid-19</vt:lpstr>
      <vt:lpstr>Contents</vt:lpstr>
      <vt:lpstr>1. Abstract</vt:lpstr>
      <vt:lpstr>2. Introduction</vt:lpstr>
      <vt:lpstr>3. Objectives</vt:lpstr>
      <vt:lpstr>4. Scope</vt:lpstr>
      <vt:lpstr>5. FUNCTIONALITY.</vt:lpstr>
      <vt:lpstr>6. TECHNOLOGY STACK</vt:lpstr>
      <vt:lpstr>7. State Diagram/Workflow</vt:lpstr>
      <vt:lpstr>8. Conclusion</vt:lpstr>
      <vt:lpstr>9. Suggestion</vt:lpstr>
      <vt:lpstr>9. References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IOT based framework for Statistical  Analysis and Screening of Covid-19</dc:title>
  <dc:creator>ASUS</dc:creator>
  <cp:lastModifiedBy>Pratik Gholap</cp:lastModifiedBy>
  <cp:revision>1</cp:revision>
  <dcterms:created xsi:type="dcterms:W3CDTF">2022-04-25T14:44:15Z</dcterms:created>
  <dcterms:modified xsi:type="dcterms:W3CDTF">2022-04-25T14:46:41Z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2022-04-25T00:00:00Z</vt:filetime>
  </property>
</Properties>
</file>