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7" r:id="rId3"/>
    <p:sldMasterId id="2147483668" r:id="rId4"/>
    <p:sldMasterId id="2147483669" r:id="rId5"/>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8" r:id="rId16"/>
    <p:sldId id="266" r:id="rId17"/>
    <p:sldId id="267" r:id="rId1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686" y="9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pPr marL="0" marR="0" lvl="0" indent="0" algn="r" rtl="0">
                <a:lnSpc>
                  <a:spcPct val="93000"/>
                </a:lnSpc>
                <a:spcBef>
                  <a:spcPts val="0"/>
                </a:spcBef>
                <a:spcAft>
                  <a:spcPts val="0"/>
                </a:spcAft>
                <a:buClr>
                  <a:srgbClr val="000000"/>
                </a:buClr>
                <a:buSzPts val="1400"/>
                <a:buFont typeface="Trebuchet MS"/>
                <a:buNone/>
              </a:pPr>
              <a:t>1</a:t>
            </a:fld>
            <a:endParaRPr/>
          </a:p>
        </p:txBody>
      </p:sp>
      <p:sp>
        <p:nvSpPr>
          <p:cNvPr id="208" name="Google Shape;208;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9" name="Google Shape;209;p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10</a:t>
            </a:fld>
            <a:endParaRPr/>
          </a:p>
        </p:txBody>
      </p:sp>
      <p:sp>
        <p:nvSpPr>
          <p:cNvPr id="272" name="Google Shape;27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3" name="Google Shape;273;p1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12</a:t>
            </a:fld>
            <a:endParaRPr/>
          </a:p>
        </p:txBody>
      </p:sp>
      <p:sp>
        <p:nvSpPr>
          <p:cNvPr id="280" name="Google Shape;280;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1" name="Google Shape;281;p1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13</a:t>
            </a:fld>
            <a:endParaRPr/>
          </a:p>
        </p:txBody>
      </p:sp>
      <p:sp>
        <p:nvSpPr>
          <p:cNvPr id="287" name="Google Shape;287;p12: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8" name="Google Shape;288;p1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2</a:t>
            </a:fld>
            <a:endParaRPr/>
          </a:p>
        </p:txBody>
      </p:sp>
      <p:sp>
        <p:nvSpPr>
          <p:cNvPr id="216" name="Google Shape;216;p2: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7" name="Google Shape;217;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3</a:t>
            </a:fld>
            <a:endParaRPr/>
          </a:p>
        </p:txBody>
      </p:sp>
      <p:sp>
        <p:nvSpPr>
          <p:cNvPr id="223" name="Google Shape;223;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4</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5</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6</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8</a:t>
            </a:fld>
            <a:endParaRPr/>
          </a:p>
        </p:txBody>
      </p:sp>
      <p:sp>
        <p:nvSpPr>
          <p:cNvPr id="256" name="Google Shape;256;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7" name="Google Shape;257;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9: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pPr marL="0" marR="0" lvl="0" indent="0" algn="r" rtl="0">
                <a:lnSpc>
                  <a:spcPct val="93000"/>
                </a:lnSpc>
                <a:spcBef>
                  <a:spcPts val="0"/>
                </a:spcBef>
                <a:spcAft>
                  <a:spcPts val="0"/>
                </a:spcAft>
                <a:buClr>
                  <a:schemeClr val="dk1"/>
                </a:buClr>
                <a:buSzPts val="1400"/>
                <a:buFont typeface="Trebuchet MS"/>
                <a:buNone/>
              </a:pPr>
              <a:t>9</a:t>
            </a:fld>
            <a:endParaRPr/>
          </a:p>
        </p:txBody>
      </p:sp>
      <p:sp>
        <p:nvSpPr>
          <p:cNvPr id="264" name="Google Shape;264;p9: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5" name="Google Shape;265;p9: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89" name="Google Shape;89;p12"/>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0" name="Google Shape;90;p12"/>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91" name="Google Shape;91;p12"/>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2" name="Google Shape;92;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13"/>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98" name="Google Shape;98;p13"/>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99" name="Google Shape;99;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1" name="Google Shape;101;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4"/>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764"/>
              <a:buNone/>
              <a:defRPr sz="2205">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05" name="Google Shape;10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6" name="Google Shape;10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18"/>
          <p:cNvSpPr txBox="1">
            <a:spLocks noGrp="1"/>
          </p:cNvSpPr>
          <p:nvPr>
            <p:ph type="ctrTitle"/>
          </p:nvPr>
        </p:nvSpPr>
        <p:spPr>
          <a:xfrm>
            <a:off x="1246403" y="2650553"/>
            <a:ext cx="6423600" cy="18147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SzPts val="1400"/>
              <a:buNone/>
              <a:defRPr sz="5952">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18"/>
          <p:cNvSpPr txBox="1">
            <a:spLocks noGrp="1"/>
          </p:cNvSpPr>
          <p:nvPr>
            <p:ph type="subTitle" idx="1"/>
          </p:nvPr>
        </p:nvSpPr>
        <p:spPr>
          <a:xfrm>
            <a:off x="1246403" y="4465295"/>
            <a:ext cx="6423600" cy="1209000"/>
          </a:xfrm>
          <a:prstGeom prst="rect">
            <a:avLst/>
          </a:prstGeom>
          <a:noFill/>
          <a:ln>
            <a:noFill/>
          </a:ln>
        </p:spPr>
        <p:txBody>
          <a:bodyPr spcFirstLastPara="1" wrap="square" lIns="91425" tIns="45700" rIns="91425" bIns="45700" anchor="t" anchorCtr="0">
            <a:noAutofit/>
          </a:bodyPr>
          <a:lstStyle>
            <a:lvl1pPr lvl="0" algn="r" rtl="0">
              <a:spcBef>
                <a:spcPts val="1100"/>
              </a:spcBef>
              <a:spcAft>
                <a:spcPts val="0"/>
              </a:spcAft>
              <a:buSzPts val="1520"/>
              <a:buNone/>
              <a:defRPr>
                <a:solidFill>
                  <a:srgbClr val="7F7F7F"/>
                </a:solidFill>
              </a:defRPr>
            </a:lvl1pPr>
            <a:lvl2pPr lvl="1" algn="ctr" rtl="0">
              <a:spcBef>
                <a:spcPts val="1100"/>
              </a:spcBef>
              <a:spcAft>
                <a:spcPts val="0"/>
              </a:spcAft>
              <a:buSzPts val="1360"/>
              <a:buNone/>
              <a:defRPr>
                <a:solidFill>
                  <a:srgbClr val="888888"/>
                </a:solidFill>
              </a:defRPr>
            </a:lvl2pPr>
            <a:lvl3pPr lvl="2" algn="ctr" rtl="0">
              <a:spcBef>
                <a:spcPts val="1100"/>
              </a:spcBef>
              <a:spcAft>
                <a:spcPts val="0"/>
              </a:spcAft>
              <a:buSzPts val="1200"/>
              <a:buNone/>
              <a:defRPr>
                <a:solidFill>
                  <a:srgbClr val="888888"/>
                </a:solidFill>
              </a:defRPr>
            </a:lvl3pPr>
            <a:lvl4pPr lvl="3" algn="ctr" rtl="0">
              <a:spcBef>
                <a:spcPts val="1100"/>
              </a:spcBef>
              <a:spcAft>
                <a:spcPts val="0"/>
              </a:spcAft>
              <a:buSzPts val="1040"/>
              <a:buNone/>
              <a:defRPr>
                <a:solidFill>
                  <a:srgbClr val="888888"/>
                </a:solidFill>
              </a:defRPr>
            </a:lvl4pPr>
            <a:lvl5pPr lvl="4" algn="ctr" rtl="0">
              <a:spcBef>
                <a:spcPts val="1100"/>
              </a:spcBef>
              <a:spcAft>
                <a:spcPts val="0"/>
              </a:spcAft>
              <a:buSzPts val="1040"/>
              <a:buNone/>
              <a:defRPr>
                <a:solidFill>
                  <a:srgbClr val="888888"/>
                </a:solidFill>
              </a:defRPr>
            </a:lvl5pPr>
            <a:lvl6pPr lvl="5" algn="ctr" rtl="0">
              <a:spcBef>
                <a:spcPts val="1102"/>
              </a:spcBef>
              <a:spcAft>
                <a:spcPts val="0"/>
              </a:spcAft>
              <a:buSzPts val="1058"/>
              <a:buNone/>
              <a:defRPr>
                <a:solidFill>
                  <a:srgbClr val="888888"/>
                </a:solidFill>
              </a:defRPr>
            </a:lvl6pPr>
            <a:lvl7pPr lvl="6" algn="ctr" rtl="0">
              <a:spcBef>
                <a:spcPts val="1102"/>
              </a:spcBef>
              <a:spcAft>
                <a:spcPts val="0"/>
              </a:spcAft>
              <a:buSzPts val="1058"/>
              <a:buNone/>
              <a:defRPr>
                <a:solidFill>
                  <a:srgbClr val="888888"/>
                </a:solidFill>
              </a:defRPr>
            </a:lvl7pPr>
            <a:lvl8pPr lvl="7" algn="ctr" rtl="0">
              <a:spcBef>
                <a:spcPts val="1102"/>
              </a:spcBef>
              <a:spcAft>
                <a:spcPts val="0"/>
              </a:spcAft>
              <a:buSzPts val="1058"/>
              <a:buNone/>
              <a:defRPr>
                <a:solidFill>
                  <a:srgbClr val="888888"/>
                </a:solidFill>
              </a:defRPr>
            </a:lvl8pPr>
            <a:lvl9pPr lvl="8" algn="ctr" rtl="0">
              <a:spcBef>
                <a:spcPts val="1102"/>
              </a:spcBef>
              <a:spcAft>
                <a:spcPts val="0"/>
              </a:spcAft>
              <a:buSzPts val="1058"/>
              <a:buNone/>
              <a:defRPr>
                <a:solidFill>
                  <a:srgbClr val="888888"/>
                </a:solidFill>
              </a:defRPr>
            </a:lvl9pPr>
          </a:lstStyle>
          <a:p>
            <a:endParaRPr/>
          </a:p>
        </p:txBody>
      </p:sp>
      <p:sp>
        <p:nvSpPr>
          <p:cNvPr id="151" name="Google Shape;151;p1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2" name="Google Shape;152;p1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53" name="Google Shape;153;p1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20"/>
          <p:cNvSpPr txBox="1">
            <a:spLocks noGrp="1"/>
          </p:cNvSpPr>
          <p:nvPr>
            <p:ph type="body" idx="1"/>
          </p:nvPr>
        </p:nvSpPr>
        <p:spPr>
          <a:xfrm>
            <a:off x="1213857" y="4003828"/>
            <a:ext cx="5975100" cy="420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411"/>
              <a:buFont typeface="Trebuchet MS"/>
              <a:buNone/>
              <a:defRPr sz="1764">
                <a:solidFill>
                  <a:srgbClr val="7F7F7F"/>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76" name="Google Shape;176;p20"/>
          <p:cNvSpPr txBox="1">
            <a:spLocks noGrp="1"/>
          </p:cNvSpPr>
          <p:nvPr>
            <p:ph type="body" idx="2"/>
          </p:nvPr>
        </p:nvSpPr>
        <p:spPr>
          <a:xfrm>
            <a:off x="672040"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77" name="Google Shape;177;p2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8" name="Google Shape;178;p2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9" name="Google Shape;179;p2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854257" y="671971"/>
            <a:ext cx="66942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1" name="Google Shape;201;p22"/>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rgbClr val="3F3F3F"/>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02" name="Google Shape;202;p22"/>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203" name="Google Shape;203;p2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4" name="Google Shape;204;p2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5" name="Google Shape;205;p2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rot="5400000">
            <a:off x="4234694" y="3026822"/>
            <a:ext cx="5788800" cy="1079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3"/>
          <p:cNvSpPr txBox="1">
            <a:spLocks noGrp="1"/>
          </p:cNvSpPr>
          <p:nvPr>
            <p:ph type="body" idx="1"/>
          </p:nvPr>
        </p:nvSpPr>
        <p:spPr>
          <a:xfrm rot="5400000">
            <a:off x="641146" y="702722"/>
            <a:ext cx="5788800" cy="5727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35" name="Google Shape;35;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 name="Google Shape;37;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4"/>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41" name="Google Shape;41;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 name="Google Shape;43;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5"/>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chemeClr val="accent1"/>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47" name="Google Shape;47;p5"/>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48" name="Google Shape;48;p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54" name="Google Shape;5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60" name="Google Shape;60;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1" name="Google Shape;61;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8"/>
          <p:cNvSpPr>
            <a:spLocks noGrp="1"/>
          </p:cNvSpPr>
          <p:nvPr>
            <p:ph type="pic" idx="2"/>
          </p:nvPr>
        </p:nvSpPr>
        <p:spPr>
          <a:xfrm>
            <a:off x="672041" y="671971"/>
            <a:ext cx="6997800" cy="4239300"/>
          </a:xfrm>
          <a:prstGeom prst="rect">
            <a:avLst/>
          </a:prstGeom>
          <a:noFill/>
          <a:ln>
            <a:noFill/>
          </a:ln>
        </p:spPr>
        <p:txBody>
          <a:bodyPr spcFirstLastPara="1" wrap="square" lIns="91425" tIns="45700" rIns="91425" bIns="45700" anchor="t" anchorCtr="0">
            <a:noAutofit/>
          </a:bodyPr>
          <a:lstStyle>
            <a:lvl1pPr marR="0" lvl="0" algn="ctr" rtl="0">
              <a:spcBef>
                <a:spcPts val="1100"/>
              </a:spcBef>
              <a:spcAft>
                <a:spcPts val="0"/>
              </a:spcAft>
              <a:buClr>
                <a:schemeClr val="accent1"/>
              </a:buClr>
              <a:buSzPts val="1411"/>
              <a:buFont typeface="Noto Sans Symbols"/>
              <a:buNone/>
              <a:defRPr sz="1764" b="0" i="0" u="none" strike="noStrike" cap="none">
                <a:solidFill>
                  <a:srgbClr val="404040"/>
                </a:solidFill>
                <a:latin typeface="Trebuchet MS"/>
                <a:ea typeface="Trebuchet MS"/>
                <a:cs typeface="Trebuchet MS"/>
                <a:sym typeface="Trebuchet MS"/>
              </a:defRPr>
            </a:lvl1pPr>
            <a:lvl2pPr marR="0" lvl="1" algn="l" rtl="0">
              <a:spcBef>
                <a:spcPts val="1100"/>
              </a:spcBef>
              <a:spcAft>
                <a:spcPts val="0"/>
              </a:spcAft>
              <a:buClr>
                <a:schemeClr val="accent1"/>
              </a:buClr>
              <a:buSzPts val="1411"/>
              <a:buFont typeface="Noto Sans Symbols"/>
              <a:buNone/>
              <a:defRPr sz="1764" b="0" i="0" u="none" strike="noStrike" cap="none">
                <a:solidFill>
                  <a:srgbClr val="404040"/>
                </a:solidFill>
                <a:latin typeface="Trebuchet MS"/>
                <a:ea typeface="Trebuchet MS"/>
                <a:cs typeface="Trebuchet MS"/>
                <a:sym typeface="Trebuchet MS"/>
              </a:defRPr>
            </a:lvl2pPr>
            <a:lvl3pPr marR="0" lvl="2" algn="l" rtl="0">
              <a:spcBef>
                <a:spcPts val="1100"/>
              </a:spcBef>
              <a:spcAft>
                <a:spcPts val="0"/>
              </a:spcAft>
              <a:buClr>
                <a:schemeClr val="accent1"/>
              </a:buClr>
              <a:buSzPts val="1411"/>
              <a:buFont typeface="Noto Sans Symbols"/>
              <a:buNone/>
              <a:defRPr sz="1764" b="0" i="0" u="none" strike="noStrike" cap="none">
                <a:solidFill>
                  <a:srgbClr val="404040"/>
                </a:solidFill>
                <a:latin typeface="Trebuchet MS"/>
                <a:ea typeface="Trebuchet MS"/>
                <a:cs typeface="Trebuchet MS"/>
                <a:sym typeface="Trebuchet MS"/>
              </a:defRPr>
            </a:lvl3pPr>
            <a:lvl4pPr marR="0" lvl="3" algn="l" rtl="0">
              <a:spcBef>
                <a:spcPts val="1100"/>
              </a:spcBef>
              <a:spcAft>
                <a:spcPts val="0"/>
              </a:spcAft>
              <a:buClr>
                <a:schemeClr val="accent1"/>
              </a:buClr>
              <a:buSzPts val="1411"/>
              <a:buFont typeface="Noto Sans Symbols"/>
              <a:buNone/>
              <a:defRPr sz="1764" b="0" i="0" u="none" strike="noStrike" cap="none">
                <a:solidFill>
                  <a:srgbClr val="404040"/>
                </a:solidFill>
                <a:latin typeface="Trebuchet MS"/>
                <a:ea typeface="Trebuchet MS"/>
                <a:cs typeface="Trebuchet MS"/>
                <a:sym typeface="Trebuchet MS"/>
              </a:defRPr>
            </a:lvl4pPr>
            <a:lvl5pPr marR="0" lvl="4" algn="l" rtl="0">
              <a:spcBef>
                <a:spcPts val="1100"/>
              </a:spcBef>
              <a:spcAft>
                <a:spcPts val="0"/>
              </a:spcAft>
              <a:buClr>
                <a:schemeClr val="accent1"/>
              </a:buClr>
              <a:buSzPts val="1411"/>
              <a:buFont typeface="Noto Sans Symbols"/>
              <a:buNone/>
              <a:defRPr sz="1764" b="0" i="0" u="none" strike="noStrike" cap="none">
                <a:solidFill>
                  <a:srgbClr val="404040"/>
                </a:solidFill>
                <a:latin typeface="Trebuchet MS"/>
                <a:ea typeface="Trebuchet MS"/>
                <a:cs typeface="Trebuchet MS"/>
                <a:sym typeface="Trebuchet MS"/>
              </a:defRPr>
            </a:lvl5pPr>
            <a:lvl6pPr marR="0" lvl="5" algn="l" rtl="0">
              <a:spcBef>
                <a:spcPts val="1102"/>
              </a:spcBef>
              <a:spcAft>
                <a:spcPts val="0"/>
              </a:spcAft>
              <a:buClr>
                <a:schemeClr val="accent1"/>
              </a:buClr>
              <a:buSzPts val="1411"/>
              <a:buFont typeface="Noto Sans Symbols"/>
              <a:buNone/>
              <a:defRPr sz="1764" b="0" i="0" u="none" strike="noStrike" cap="none">
                <a:solidFill>
                  <a:srgbClr val="3F3F3F"/>
                </a:solidFill>
                <a:latin typeface="Trebuchet MS"/>
                <a:ea typeface="Trebuchet MS"/>
                <a:cs typeface="Trebuchet MS"/>
                <a:sym typeface="Trebuchet MS"/>
              </a:defRPr>
            </a:lvl6pPr>
            <a:lvl7pPr marR="0" lvl="6" algn="l" rtl="0">
              <a:spcBef>
                <a:spcPts val="1102"/>
              </a:spcBef>
              <a:spcAft>
                <a:spcPts val="0"/>
              </a:spcAft>
              <a:buClr>
                <a:schemeClr val="accent1"/>
              </a:buClr>
              <a:buSzPts val="1411"/>
              <a:buFont typeface="Noto Sans Symbols"/>
              <a:buNone/>
              <a:defRPr sz="1764" b="0" i="0" u="none" strike="noStrike" cap="none">
                <a:solidFill>
                  <a:srgbClr val="3F3F3F"/>
                </a:solidFill>
                <a:latin typeface="Trebuchet MS"/>
                <a:ea typeface="Trebuchet MS"/>
                <a:cs typeface="Trebuchet MS"/>
                <a:sym typeface="Trebuchet MS"/>
              </a:defRPr>
            </a:lvl7pPr>
            <a:lvl8pPr marR="0" lvl="7" algn="l" rtl="0">
              <a:spcBef>
                <a:spcPts val="1102"/>
              </a:spcBef>
              <a:spcAft>
                <a:spcPts val="0"/>
              </a:spcAft>
              <a:buClr>
                <a:schemeClr val="accent1"/>
              </a:buClr>
              <a:buSzPts val="1411"/>
              <a:buFont typeface="Noto Sans Symbols"/>
              <a:buNone/>
              <a:defRPr sz="1764" b="0" i="0" u="none" strike="noStrike" cap="none">
                <a:solidFill>
                  <a:srgbClr val="3F3F3F"/>
                </a:solidFill>
                <a:latin typeface="Trebuchet MS"/>
                <a:ea typeface="Trebuchet MS"/>
                <a:cs typeface="Trebuchet MS"/>
                <a:sym typeface="Trebuchet MS"/>
              </a:defRPr>
            </a:lvl8pPr>
            <a:lvl9pPr marR="0" lvl="8" algn="l" rtl="0">
              <a:spcBef>
                <a:spcPts val="1102"/>
              </a:spcBef>
              <a:spcAft>
                <a:spcPts val="0"/>
              </a:spcAft>
              <a:buClr>
                <a:schemeClr val="accent1"/>
              </a:buClr>
              <a:buSzPts val="1411"/>
              <a:buFont typeface="Noto Sans Symbols"/>
              <a:buNone/>
              <a:defRPr sz="1764" b="0" i="0" u="none" strike="noStrike" cap="none">
                <a:solidFill>
                  <a:srgbClr val="3F3F3F"/>
                </a:solidFill>
                <a:latin typeface="Trebuchet MS"/>
                <a:ea typeface="Trebuchet MS"/>
                <a:cs typeface="Trebuchet MS"/>
                <a:sym typeface="Trebuchet MS"/>
              </a:defRPr>
            </a:lvl9pPr>
          </a:lstStyle>
          <a:p>
            <a:endParaRPr/>
          </a:p>
        </p:txBody>
      </p:sp>
      <p:sp>
        <p:nvSpPr>
          <p:cNvPr id="66" name="Google Shape;66;p8"/>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058"/>
              <a:buNone/>
              <a:defRPr sz="1323"/>
            </a:lvl1pPr>
            <a:lvl2pPr marL="914400" lvl="1" indent="-228600" algn="l" rtl="0">
              <a:spcBef>
                <a:spcPts val="1100"/>
              </a:spcBef>
              <a:spcAft>
                <a:spcPts val="0"/>
              </a:spcAft>
              <a:buSzPts val="1058"/>
              <a:buNone/>
              <a:defRPr sz="1323"/>
            </a:lvl2pPr>
            <a:lvl3pPr marL="1371600" lvl="2" indent="-228600" algn="l" rtl="0">
              <a:spcBef>
                <a:spcPts val="1100"/>
              </a:spcBef>
              <a:spcAft>
                <a:spcPts val="0"/>
              </a:spcAft>
              <a:buSzPts val="882"/>
              <a:buNone/>
              <a:defRPr sz="1102"/>
            </a:lvl3pPr>
            <a:lvl4pPr marL="1828800" lvl="3" indent="-228600" algn="l" rtl="0">
              <a:spcBef>
                <a:spcPts val="1100"/>
              </a:spcBef>
              <a:spcAft>
                <a:spcPts val="0"/>
              </a:spcAft>
              <a:buSzPts val="794"/>
              <a:buNone/>
              <a:defRPr sz="992"/>
            </a:lvl4pPr>
            <a:lvl5pPr marL="2286000" lvl="4" indent="-228600" algn="l" rtl="0">
              <a:spcBef>
                <a:spcPts val="1100"/>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67" name="Google Shape;6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3" name="Google Shape;73;p9"/>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234"/>
              <a:buNone/>
              <a:defRPr sz="1543"/>
            </a:lvl1pPr>
            <a:lvl2pPr marL="914400" lvl="1" indent="-228600" algn="l" rtl="0">
              <a:spcBef>
                <a:spcPts val="1100"/>
              </a:spcBef>
              <a:spcAft>
                <a:spcPts val="0"/>
              </a:spcAft>
              <a:buSzPts val="926"/>
              <a:buNone/>
              <a:defRPr sz="1157"/>
            </a:lvl2pPr>
            <a:lvl3pPr marL="1371600" lvl="2" indent="-228600" algn="l" rtl="0">
              <a:spcBef>
                <a:spcPts val="1100"/>
              </a:spcBef>
              <a:spcAft>
                <a:spcPts val="0"/>
              </a:spcAft>
              <a:buSzPts val="794"/>
              <a:buNone/>
              <a:defRPr sz="992"/>
            </a:lvl3pPr>
            <a:lvl4pPr marL="1828800" lvl="3" indent="-228600" algn="l" rtl="0">
              <a:spcBef>
                <a:spcPts val="1100"/>
              </a:spcBef>
              <a:spcAft>
                <a:spcPts val="0"/>
              </a:spcAft>
              <a:buSzPts val="662"/>
              <a:buNone/>
              <a:defRPr sz="827"/>
            </a:lvl4pPr>
            <a:lvl5pPr marL="2286000" lvl="4" indent="-228600" algn="l" rtl="0">
              <a:spcBef>
                <a:spcPts val="1100"/>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74" name="Google Shape;74;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886" cy="7579449"/>
            <a:chOff x="-8467" y="-8468"/>
            <a:chExt cx="9169889" cy="6875407"/>
          </a:xfrm>
        </p:grpSpPr>
        <p:sp>
          <p:nvSpPr>
            <p:cNvPr id="11" name="Google Shape;11;p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grpSp>
        <p:nvGrpSpPr>
          <p:cNvPr id="109" name="Google Shape;109;p15"/>
          <p:cNvGrpSpPr/>
          <p:nvPr/>
        </p:nvGrpSpPr>
        <p:grpSpPr>
          <a:xfrm>
            <a:off x="-9525" y="-9525"/>
            <a:ext cx="10108886" cy="7579449"/>
            <a:chOff x="-8467" y="-8468"/>
            <a:chExt cx="9169889" cy="6875407"/>
          </a:xfrm>
        </p:grpSpPr>
        <p:sp>
          <p:nvSpPr>
            <p:cNvPr id="110" name="Google Shape;110;p15"/>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11" name="Google Shape;111;p15"/>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12" name="Google Shape;112;p15"/>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13" name="Google Shape;113;p15"/>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4" name="Google Shape;114;p15"/>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5" name="Google Shape;115;p15"/>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6" name="Google Shape;116;p15"/>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7" name="Google Shape;117;p15"/>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8" name="Google Shape;118;p15"/>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9" name="Google Shape;119;p15"/>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20" name="Google Shape;120;p15"/>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1" name="Google Shape;121;p15"/>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17"/>
          <p:cNvGrpSpPr/>
          <p:nvPr/>
        </p:nvGrpSpPr>
        <p:grpSpPr>
          <a:xfrm>
            <a:off x="-9525" y="-9525"/>
            <a:ext cx="10108885" cy="7579117"/>
            <a:chOff x="-8466" y="-8468"/>
            <a:chExt cx="9169888" cy="6875106"/>
          </a:xfrm>
        </p:grpSpPr>
        <p:cxnSp>
          <p:nvCxnSpPr>
            <p:cNvPr id="133" name="Google Shape;133;p17"/>
            <p:cNvCxnSpPr/>
            <p:nvPr/>
          </p:nvCxnSpPr>
          <p:spPr>
            <a:xfrm rot="10800000" flipH="1">
              <a:off x="5130870"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4" name="Google Shape;134;p17"/>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35" name="Google Shape;135;p17"/>
            <p:cNvSpPr/>
            <p:nvPr/>
          </p:nvSpPr>
          <p:spPr>
            <a:xfrm>
              <a:off x="6891981"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17"/>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17"/>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17"/>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17"/>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17"/>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17"/>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17"/>
            <p:cNvSpPr/>
            <p:nvPr/>
          </p:nvSpPr>
          <p:spPr>
            <a:xfrm>
              <a:off x="-8466" y="-8468"/>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17"/>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17"/>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1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1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1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19"/>
          <p:cNvGrpSpPr/>
          <p:nvPr/>
        </p:nvGrpSpPr>
        <p:grpSpPr>
          <a:xfrm>
            <a:off x="-9525" y="-9525"/>
            <a:ext cx="10108886" cy="7579449"/>
            <a:chOff x="-8467" y="-8468"/>
            <a:chExt cx="9169889" cy="6875407"/>
          </a:xfrm>
        </p:grpSpPr>
        <p:sp>
          <p:nvSpPr>
            <p:cNvPr id="156" name="Google Shape;156;p19"/>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19"/>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58" name="Google Shape;158;p19"/>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59" name="Google Shape;159;p19"/>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19"/>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19"/>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19"/>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19"/>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19"/>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19"/>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19"/>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19"/>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1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19"/>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1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1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1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21"/>
          <p:cNvGrpSpPr/>
          <p:nvPr/>
        </p:nvGrpSpPr>
        <p:grpSpPr>
          <a:xfrm>
            <a:off x="-9525" y="-9525"/>
            <a:ext cx="10108886" cy="7579449"/>
            <a:chOff x="-8467" y="-8468"/>
            <a:chExt cx="9169889" cy="6875407"/>
          </a:xfrm>
        </p:grpSpPr>
        <p:sp>
          <p:nvSpPr>
            <p:cNvPr id="182" name="Google Shape;182;p2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2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84" name="Google Shape;184;p2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85" name="Google Shape;185;p2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2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2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2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2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2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2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21"/>
          <p:cNvSpPr txBox="1"/>
          <p:nvPr/>
        </p:nvSpPr>
        <p:spPr>
          <a:xfrm>
            <a:off x="531812" y="871537"/>
            <a:ext cx="5049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21"/>
          <p:cNvSpPr txBox="1"/>
          <p:nvPr/>
        </p:nvSpPr>
        <p:spPr>
          <a:xfrm>
            <a:off x="7439025" y="3181350"/>
            <a:ext cx="503100" cy="644400"/>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2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2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2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2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2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p:nvPr/>
        </p:nvSpPr>
        <p:spPr>
          <a:xfrm>
            <a:off x="503237" y="1984375"/>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An IOT based framework for Statistical Analysis and Screening of Covid-19</a:t>
            </a:r>
            <a:endParaRPr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PRIYANKA WALEKAR 19204008</a:t>
            </a:r>
            <a:endParaRPr dirty="0"/>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APOORVA GADKARI 18104043</a:t>
            </a:r>
            <a:endParaRPr dirty="0"/>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PRATIK GHOLAP 18104070</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PROJECT GUIDE </a:t>
            </a:r>
            <a:endParaRPr dirty="0"/>
          </a:p>
          <a:p>
            <a:pPr marL="0" marR="0" lvl="0" indent="0" algn="ctr" rtl="0">
              <a:lnSpc>
                <a:spcPct val="93000"/>
              </a:lnSpc>
              <a:spcBef>
                <a:spcPts val="0"/>
              </a:spcBef>
              <a:spcAft>
                <a:spcPts val="0"/>
              </a:spcAft>
              <a:buClr>
                <a:schemeClr val="dk1"/>
              </a:buClr>
              <a:buSzPts val="3200"/>
              <a:buFont typeface="Trebuchet MS"/>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Dr. </a:t>
            </a:r>
            <a:r>
              <a:rPr lang="en-US" sz="3200" b="1" i="0" u="none" dirty="0" err="1">
                <a:solidFill>
                  <a:srgbClr val="000000"/>
                </a:solidFill>
                <a:effectLst>
                  <a:outerShdw blurRad="38100" dist="38100" dir="2700000" algn="tl">
                    <a:srgbClr val="C0C0C0"/>
                  </a:outerShdw>
                </a:effectLst>
                <a:latin typeface="Times New Roman"/>
                <a:ea typeface="Times New Roman"/>
                <a:cs typeface="Times New Roman"/>
                <a:sym typeface="Times New Roman"/>
              </a:rPr>
              <a:t>Uttam</a:t>
            </a: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r>
              <a:rPr lang="en-US" sz="3200" b="1" i="0" u="none" dirty="0" err="1">
                <a:solidFill>
                  <a:srgbClr val="000000"/>
                </a:solidFill>
                <a:effectLst>
                  <a:outerShdw blurRad="38100" dist="38100" dir="2700000" algn="tl">
                    <a:srgbClr val="C0C0C0"/>
                  </a:outerShdw>
                </a:effectLst>
                <a:latin typeface="Times New Roman"/>
                <a:ea typeface="Times New Roman"/>
                <a:cs typeface="Times New Roman"/>
                <a:sym typeface="Times New Roman"/>
              </a:rPr>
              <a:t>Kolekar</a:t>
            </a:r>
            <a:endPar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dirty="0">
                <a:effectLst>
                  <a:outerShdw blurRad="38100" dist="38100" dir="2700000" algn="tl">
                    <a:srgbClr val="C0C0C0"/>
                  </a:outerShdw>
                </a:effectLst>
                <a:latin typeface="Times New Roman"/>
                <a:ea typeface="Times New Roman"/>
                <a:cs typeface="Times New Roman"/>
                <a:sym typeface="Times New Roman"/>
              </a:rPr>
              <a:t>Co-Guide</a:t>
            </a:r>
          </a:p>
          <a:p>
            <a:pPr marL="0" marR="0" lvl="0" indent="0" algn="ctr" rtl="0">
              <a:lnSpc>
                <a:spcPct val="93000"/>
              </a:lnSpc>
              <a:spcBef>
                <a:spcPts val="0"/>
              </a:spcBef>
              <a:spcAft>
                <a:spcPts val="0"/>
              </a:spcAft>
              <a:buClr>
                <a:schemeClr val="dk1"/>
              </a:buClr>
              <a:buSzPts val="3200"/>
              <a:buFont typeface="Trebuchet MS"/>
              <a:buNone/>
            </a:pP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Prof. </a:t>
            </a:r>
            <a:r>
              <a:rPr lang="en-US" sz="3200" b="1" i="0" u="none" dirty="0" err="1">
                <a:solidFill>
                  <a:srgbClr val="000000"/>
                </a:solidFill>
                <a:effectLst>
                  <a:outerShdw blurRad="38100" dist="38100" dir="2700000" algn="tl">
                    <a:srgbClr val="C0C0C0"/>
                  </a:outerShdw>
                </a:effectLst>
                <a:latin typeface="Times New Roman"/>
                <a:ea typeface="Times New Roman"/>
                <a:cs typeface="Times New Roman"/>
                <a:sym typeface="Times New Roman"/>
              </a:rPr>
              <a:t>Sonal</a:t>
            </a: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 </a:t>
            </a:r>
            <a:r>
              <a:rPr lang="en-US" sz="3200" b="1" dirty="0">
                <a:effectLst>
                  <a:outerShdw blurRad="38100" dist="38100" dir="2700000" algn="tl">
                    <a:srgbClr val="C0C0C0"/>
                  </a:outerShdw>
                </a:effectLst>
                <a:latin typeface="Times New Roman"/>
                <a:ea typeface="Times New Roman"/>
                <a:cs typeface="Times New Roman"/>
                <a:sym typeface="Times New Roman"/>
              </a:rPr>
              <a:t>J</a:t>
            </a:r>
            <a:r>
              <a:rPr lang="en-US"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ain</a:t>
            </a:r>
            <a:endParaRPr sz="32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0" i="0" u="none" dirty="0">
              <a:solidFill>
                <a:srgbClr val="000000"/>
              </a:solidFill>
              <a:effectLst>
                <a:outerShdw blurRad="38100" dist="38100" dir="2700000" algn="tl">
                  <a:srgbClr val="C0C0C0"/>
                </a:outerShdw>
              </a:effectLst>
              <a:latin typeface="Times New Roman"/>
              <a:ea typeface="Times New Roman"/>
              <a:cs typeface="Times New Roman"/>
              <a:sym typeface="Times New Roman"/>
            </a:endParaRPr>
          </a:p>
        </p:txBody>
      </p:sp>
      <p:pic>
        <p:nvPicPr>
          <p:cNvPr id="212" name="Google Shape;212;p23"/>
          <p:cNvPicPr preferRelativeResize="0"/>
          <p:nvPr/>
        </p:nvPicPr>
        <p:blipFill rotWithShape="1">
          <a:blip r:embed="rId3">
            <a:alphaModFix/>
          </a:blip>
          <a:srcRect/>
          <a:stretch/>
        </p:blipFill>
        <p:spPr>
          <a:xfrm>
            <a:off x="144462" y="1587"/>
            <a:ext cx="9936164" cy="1871662"/>
          </a:xfrm>
          <a:prstGeom prst="rect">
            <a:avLst/>
          </a:prstGeom>
          <a:noFill/>
          <a:ln>
            <a:noFill/>
          </a:ln>
        </p:spPr>
      </p:pic>
      <p:cxnSp>
        <p:nvCxnSpPr>
          <p:cNvPr id="213" name="Google Shape;213;p23"/>
          <p:cNvCxnSpPr/>
          <p:nvPr/>
        </p:nvCxnSpPr>
        <p:spPr>
          <a:xfrm>
            <a:off x="0" y="1743075"/>
            <a:ext cx="10080600"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32"/>
          <p:cNvSpPr txBox="1"/>
          <p:nvPr/>
        </p:nvSpPr>
        <p:spPr>
          <a:xfrm>
            <a:off x="503237" y="15636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76" name="Google Shape;276;p3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8. Conclusion</a:t>
            </a:r>
            <a:endParaRPr dirty="0"/>
          </a:p>
        </p:txBody>
      </p:sp>
      <p:sp>
        <p:nvSpPr>
          <p:cNvPr id="277" name="Google Shape;277;p32"/>
          <p:cNvSpPr txBox="1"/>
          <p:nvPr/>
        </p:nvSpPr>
        <p:spPr>
          <a:xfrm>
            <a:off x="503237" y="1403350"/>
            <a:ext cx="9290100" cy="4402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COVID-19 virus has been around for almost a year now and the medical community, scientists, and researchers are trying their best to identify a cure for the disease. At the same time, people around the world are facing issues in determining the state of an individual as healthy or affected by the virus. </a:t>
            </a:r>
            <a:endParaRPr sz="2000" dirty="0"/>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Considering the numerous difficulties and the associated dangers in its diagnosis, it is preferable to be able to perform the disease detection using wearable devices.</a:t>
            </a:r>
            <a:endParaRPr sz="2000" dirty="0"/>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We proposed a framework for remote screening of the virus using standards based practice identified in the literature. The framework utilizes sensors combined in the form of a wearable device that can be worn by any individual to know in a few seconds whether the person is healthy or is doubtful of carrying the disease. </a:t>
            </a:r>
            <a:endParaRPr sz="2000" dirty="0"/>
          </a:p>
          <a:p>
            <a:pPr marL="342900" marR="0" lvl="0" indent="-342900" algn="just"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Times New Roman"/>
                <a:ea typeface="Times New Roman"/>
                <a:cs typeface="Times New Roman"/>
                <a:sym typeface="Times New Roman"/>
              </a:rPr>
              <a:t>The framework requires testing on a large population and at the same time the data obtained through testing can be used for advanced analytics such as outbreak prediction and prevention, population segmenting, as well as helping the government and decisionmakers to take appropriate measures. </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08339-916F-4909-9CEF-7DD76119ED52}"/>
              </a:ext>
            </a:extLst>
          </p:cNvPr>
          <p:cNvSpPr>
            <a:spLocks noGrp="1"/>
          </p:cNvSpPr>
          <p:nvPr>
            <p:ph type="title"/>
          </p:nvPr>
        </p:nvSpPr>
        <p:spPr/>
        <p:txBody>
          <a:bodyPr/>
          <a:lstStyle/>
          <a:p>
            <a:r>
              <a:rPr lang="en-US" sz="4000" b="1" dirty="0">
                <a:solidFill>
                  <a:srgbClr val="000000"/>
                </a:solidFill>
                <a:effectLst>
                  <a:outerShdw blurRad="38100" dist="38100" dir="2700000" algn="tl">
                    <a:srgbClr val="C0C0C0"/>
                  </a:outerShdw>
                </a:effectLst>
                <a:latin typeface="Times New Roman"/>
                <a:ea typeface="Times New Roman"/>
                <a:cs typeface="Times New Roman"/>
                <a:sym typeface="Times New Roman"/>
              </a:rPr>
              <a:t>9. Suggestion</a:t>
            </a:r>
            <a:br>
              <a:rPr lang="en-US" dirty="0"/>
            </a:br>
            <a:endParaRPr lang="en-IN" dirty="0"/>
          </a:p>
        </p:txBody>
      </p:sp>
      <p:sp>
        <p:nvSpPr>
          <p:cNvPr id="3" name="Text Placeholder 2">
            <a:extLst>
              <a:ext uri="{FF2B5EF4-FFF2-40B4-BE49-F238E27FC236}">
                <a16:creationId xmlns:a16="http://schemas.microsoft.com/office/drawing/2014/main" id="{F691D26C-6C65-4ABF-BE9C-B5E561A6F6B0}"/>
              </a:ext>
            </a:extLst>
          </p:cNvPr>
          <p:cNvSpPr>
            <a:spLocks noGrp="1"/>
          </p:cNvSpPr>
          <p:nvPr>
            <p:ph type="body" idx="1"/>
          </p:nvPr>
        </p:nvSpPr>
        <p:spPr>
          <a:xfrm>
            <a:off x="671512" y="1639380"/>
            <a:ext cx="6997800" cy="4278300"/>
          </a:xfrm>
        </p:spPr>
        <p:txBody>
          <a:bodyPr/>
          <a:lstStyle/>
          <a:p>
            <a:pPr>
              <a:buClr>
                <a:schemeClr val="tx1"/>
              </a:buClr>
              <a:buFont typeface="Arial" panose="020B0604020202020204" pitchFamily="34" charset="0"/>
              <a:buChar char="•"/>
            </a:pPr>
            <a:r>
              <a:rPr lang="en-US" dirty="0"/>
              <a:t>Focus on getting the Data Set</a:t>
            </a:r>
          </a:p>
          <a:p>
            <a:pPr>
              <a:buClr>
                <a:schemeClr val="tx1"/>
              </a:buClr>
              <a:buFont typeface="Arial" panose="020B0604020202020204" pitchFamily="34" charset="0"/>
              <a:buChar char="•"/>
            </a:pPr>
            <a:r>
              <a:rPr lang="en-US" dirty="0"/>
              <a:t>Focus on the Software &amp; Hardware prototype</a:t>
            </a:r>
          </a:p>
        </p:txBody>
      </p:sp>
    </p:spTree>
    <p:extLst>
      <p:ext uri="{BB962C8B-B14F-4D97-AF65-F5344CB8AC3E}">
        <p14:creationId xmlns:p14="http://schemas.microsoft.com/office/powerpoint/2010/main" val="347841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2"/>
        <p:cNvGrpSpPr/>
        <p:nvPr/>
      </p:nvGrpSpPr>
      <p:grpSpPr>
        <a:xfrm>
          <a:off x="0" y="0"/>
          <a:ext cx="0" cy="0"/>
          <a:chOff x="0" y="0"/>
          <a:chExt cx="0" cy="0"/>
        </a:xfrm>
      </p:grpSpPr>
      <p:sp>
        <p:nvSpPr>
          <p:cNvPr id="283" name="Google Shape;283;p33"/>
          <p:cNvSpPr txBox="1"/>
          <p:nvPr/>
        </p:nvSpPr>
        <p:spPr>
          <a:xfrm>
            <a:off x="522015" y="1139049"/>
            <a:ext cx="9071100" cy="5616600"/>
          </a:xfrm>
          <a:prstGeom prst="rect">
            <a:avLst/>
          </a:prstGeom>
          <a:noFill/>
          <a:ln>
            <a:noFill/>
          </a:ln>
        </p:spPr>
        <p:txBody>
          <a:bodyPr spcFirstLastPara="1" wrap="square" lIns="0" tIns="31675" rIns="0" bIns="0" anchor="ctr" anchorCtr="0">
            <a:noAutofit/>
          </a:bodyPr>
          <a:lstStyle/>
          <a:p>
            <a:pPr marL="285750" lvl="1" indent="-285750">
              <a:lnSpc>
                <a:spcPct val="93000"/>
              </a:lnSpc>
              <a:buSzPts val="2400"/>
              <a:buFont typeface="Arial" panose="020B0604020202020204" pitchFamily="34" charset="0"/>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Johnson, R.M.; </a:t>
            </a:r>
            <a:r>
              <a:rPr lang="en-US" sz="1800" dirty="0" err="1">
                <a:solidFill>
                  <a:schemeClr val="dk1"/>
                </a:solidFill>
                <a:latin typeface="Times New Roman" panose="02020603050405020304" pitchFamily="18" charset="0"/>
                <a:ea typeface="Times New Roman"/>
                <a:cs typeface="Times New Roman" panose="02020603050405020304" pitchFamily="18" charset="0"/>
                <a:sym typeface="Times New Roman"/>
              </a:rPr>
              <a:t>Vinetz</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 J.M. Dexamethasone in the management of   covid-19. BMJ 2020. </a:t>
            </a:r>
            <a:endParaRPr lang="en-US" sz="1800" dirty="0">
              <a:latin typeface="Times New Roman" panose="02020603050405020304" pitchFamily="18" charset="0"/>
              <a:cs typeface="Times New Roman" panose="02020603050405020304" pitchFamily="18" charset="0"/>
            </a:endParaRPr>
          </a:p>
          <a:p>
            <a:pPr marL="285750" lvl="1" indent="-285750">
              <a:lnSpc>
                <a:spcPct val="93000"/>
              </a:lnSpc>
              <a:buSzPts val="2400"/>
              <a:buFont typeface="Arial" panose="020B0604020202020204" pitchFamily="34" charset="0"/>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An IoT framework for Screening of Covid-19 using Real-Time Data from Wearable Sensors.</a:t>
            </a:r>
            <a:endParaRPr lang="en-US" sz="1800" dirty="0">
              <a:latin typeface="Times New Roman" panose="02020603050405020304" pitchFamily="18" charset="0"/>
              <a:cs typeface="Times New Roman" panose="02020603050405020304" pitchFamily="18" charset="0"/>
            </a:endParaRPr>
          </a:p>
          <a:p>
            <a:pPr marL="285750" lvl="1" indent="-285750">
              <a:lnSpc>
                <a:spcPct val="93000"/>
              </a:lnSpc>
              <a:buSzPts val="2400"/>
              <a:buFont typeface="Arial" panose="020B0604020202020204" pitchFamily="34" charset="0"/>
              <a:buChar char="•"/>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CDC (Centers for Diseases Control and Prevention). About Variants  of the Virus That Causes COVID-19. Available online: https://www.cdc.gov/coronavirus/2019-ncov/transmission/variant.html (accessed on 3 April 2021).</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Kario</a:t>
            </a:r>
            <a:r>
              <a:rPr lang="en-US" sz="1800" dirty="0">
                <a:latin typeface="Times New Roman" panose="02020603050405020304" pitchFamily="18" charset="0"/>
                <a:cs typeface="Times New Roman" panose="02020603050405020304" pitchFamily="18" charset="0"/>
              </a:rPr>
              <a:t>, K. et al. The first study comparing a wearable watch-type blood pressure monitor with a conventional ambulatory blood pressure monitor on in-office and out-of-office settings. J. Clin. </a:t>
            </a:r>
            <a:r>
              <a:rPr lang="en-US" sz="1800" dirty="0" err="1">
                <a:latin typeface="Times New Roman" panose="02020603050405020304" pitchFamily="18" charset="0"/>
                <a:cs typeface="Times New Roman" panose="02020603050405020304" pitchFamily="18" charset="0"/>
              </a:rPr>
              <a:t>Hypertens</a:t>
            </a:r>
            <a:r>
              <a:rPr lang="en-US" sz="1800" dirty="0">
                <a:latin typeface="Times New Roman" panose="02020603050405020304" pitchFamily="18" charset="0"/>
                <a:cs typeface="Times New Roman" panose="02020603050405020304" pitchFamily="18" charset="0"/>
              </a:rPr>
              <a:t>. 22, 135–141 (2020).</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Tripathy</a:t>
            </a:r>
            <a:r>
              <a:rPr lang="en-US" sz="1800" dirty="0">
                <a:latin typeface="Times New Roman" panose="02020603050405020304" pitchFamily="18" charset="0"/>
                <a:cs typeface="Times New Roman" panose="02020603050405020304" pitchFamily="18" charset="0"/>
              </a:rPr>
              <a:t>, A.K.; Mohapatra, A.G.; Mohanty, S.P.; </a:t>
            </a:r>
            <a:r>
              <a:rPr lang="en-US" sz="1800" dirty="0" err="1">
                <a:latin typeface="Times New Roman" panose="02020603050405020304" pitchFamily="18" charset="0"/>
                <a:cs typeface="Times New Roman" panose="02020603050405020304" pitchFamily="18" charset="0"/>
              </a:rPr>
              <a:t>Kougianos</a:t>
            </a:r>
            <a:r>
              <a:rPr lang="en-US" sz="1800" dirty="0">
                <a:latin typeface="Times New Roman" panose="02020603050405020304" pitchFamily="18" charset="0"/>
                <a:cs typeface="Times New Roman" panose="02020603050405020304" pitchFamily="18" charset="0"/>
              </a:rPr>
              <a:t>, E.; Joshi, A.M.; Das, G. </a:t>
            </a:r>
            <a:r>
              <a:rPr lang="en-US" sz="1800" dirty="0" err="1">
                <a:latin typeface="Times New Roman" panose="02020603050405020304" pitchFamily="18" charset="0"/>
                <a:cs typeface="Times New Roman" panose="02020603050405020304" pitchFamily="18" charset="0"/>
              </a:rPr>
              <a:t>EasyBand</a:t>
            </a:r>
            <a:r>
              <a:rPr lang="en-US" sz="1800" dirty="0">
                <a:latin typeface="Times New Roman" panose="02020603050405020304" pitchFamily="18" charset="0"/>
                <a:cs typeface="Times New Roman" panose="02020603050405020304" pitchFamily="18" charset="0"/>
              </a:rPr>
              <a:t>: A Wearable for Safety-Aware Mobility During Pandemic Outbreak. IEEE </a:t>
            </a:r>
            <a:r>
              <a:rPr lang="en-US" sz="1800" dirty="0" err="1">
                <a:latin typeface="Times New Roman" panose="02020603050405020304" pitchFamily="18" charset="0"/>
                <a:cs typeface="Times New Roman" panose="02020603050405020304" pitchFamily="18" charset="0"/>
              </a:rPr>
              <a:t>Consum</a:t>
            </a:r>
            <a:r>
              <a:rPr lang="en-US" sz="1800" dirty="0">
                <a:latin typeface="Times New Roman" panose="02020603050405020304" pitchFamily="18" charset="0"/>
                <a:cs typeface="Times New Roman" panose="02020603050405020304" pitchFamily="18" charset="0"/>
              </a:rPr>
              <a:t>. Electron. Mag. 2020, 9, 57–61.</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Yamanoor</a:t>
            </a:r>
            <a:r>
              <a:rPr lang="en-US" sz="1800" dirty="0">
                <a:latin typeface="Times New Roman" panose="02020603050405020304" pitchFamily="18" charset="0"/>
                <a:cs typeface="Times New Roman" panose="02020603050405020304" pitchFamily="18" charset="0"/>
              </a:rPr>
              <a:t>, N.S.; </a:t>
            </a:r>
            <a:r>
              <a:rPr lang="en-US" sz="1800" dirty="0" err="1">
                <a:latin typeface="Times New Roman" panose="02020603050405020304" pitchFamily="18" charset="0"/>
                <a:cs typeface="Times New Roman" panose="02020603050405020304" pitchFamily="18" charset="0"/>
              </a:rPr>
              <a:t>Yamanoor</a:t>
            </a:r>
            <a:r>
              <a:rPr lang="en-US" sz="1800" dirty="0">
                <a:latin typeface="Times New Roman" panose="02020603050405020304" pitchFamily="18" charset="0"/>
                <a:cs typeface="Times New Roman" panose="02020603050405020304" pitchFamily="18" charset="0"/>
              </a:rPr>
              <a:t>, S. Low-Cost Contact Thermometry for Screening and Monitoring during the COVID-19 Pandemic. In Proceedings of the 2020 IEEE International IOT, Electronics and Mechatronics Conference (IEMTRONICS), Vancouver, BC, Canada, 9–12 September 2020; pp. 1–6.</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Zhu, Y.; Chen, L.; Ji, H.; Xi, M.; Fang, Y.; Li, Y. The risk and prevention of novel coronavirus pneumonia infections among inpatients in psychiatric hospitals. </a:t>
            </a:r>
            <a:r>
              <a:rPr lang="en-US" sz="1800" dirty="0" err="1">
                <a:latin typeface="Times New Roman" panose="02020603050405020304" pitchFamily="18" charset="0"/>
                <a:cs typeface="Times New Roman" panose="02020603050405020304" pitchFamily="18" charset="0"/>
              </a:rPr>
              <a:t>Neurosci</a:t>
            </a:r>
            <a:r>
              <a:rPr lang="en-US" sz="1800" dirty="0">
                <a:latin typeface="Times New Roman" panose="02020603050405020304" pitchFamily="18" charset="0"/>
                <a:cs typeface="Times New Roman" panose="02020603050405020304" pitchFamily="18" charset="0"/>
              </a:rPr>
              <a:t>. Bull. 2020, 36, 299–302.</a:t>
            </a:r>
          </a:p>
          <a:p>
            <a:pPr marL="285750" indent="-285750">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Tahamtan</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Ardebili</a:t>
            </a:r>
            <a:r>
              <a:rPr lang="en-US" sz="1800" dirty="0">
                <a:latin typeface="Times New Roman" panose="02020603050405020304" pitchFamily="18" charset="0"/>
                <a:cs typeface="Times New Roman" panose="02020603050405020304" pitchFamily="18" charset="0"/>
              </a:rPr>
              <a:t>, A. Real-time RT-PCR in COVID-19 detection: Issues affecting the results. Expert Rev. Mol. Diagn. 2020, 20, 453–454.</a:t>
            </a:r>
          </a:p>
          <a:p>
            <a:pPr lvl="0">
              <a:lnSpc>
                <a:spcPct val="93000"/>
              </a:lnSpc>
              <a:buClr>
                <a:schemeClr val="dk1"/>
              </a:buClr>
              <a:buSzPts val="2400"/>
            </a:pPr>
            <a:endParaRPr lang="en-US" sz="1800" dirty="0">
              <a:solidFill>
                <a:schemeClr val="dk1"/>
              </a:solidFill>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5A131064-1C99-4B7B-9BE6-B5FFFDEFAB47}"/>
              </a:ext>
            </a:extLst>
          </p:cNvPr>
          <p:cNvSpPr/>
          <p:nvPr/>
        </p:nvSpPr>
        <p:spPr>
          <a:xfrm>
            <a:off x="503237" y="251930"/>
            <a:ext cx="2800767" cy="607539"/>
          </a:xfrm>
          <a:prstGeom prst="rect">
            <a:avLst/>
          </a:prstGeom>
        </p:spPr>
        <p:txBody>
          <a:bodyPr wrap="none">
            <a:spAutoFit/>
          </a:bodyPr>
          <a:lstStyle/>
          <a:p>
            <a:pPr lvl="0">
              <a:lnSpc>
                <a:spcPct val="93000"/>
              </a:lnSpc>
              <a:buSzPts val="3600"/>
            </a:pPr>
            <a:r>
              <a:rPr lang="en-US" sz="3600" b="1" dirty="0">
                <a:effectLst>
                  <a:outerShdw blurRad="38100" dist="38100" dir="2700000" algn="tl">
                    <a:srgbClr val="C0C0C0"/>
                  </a:outerShdw>
                </a:effectLst>
                <a:latin typeface="Times New Roman"/>
                <a:ea typeface="Times New Roman"/>
                <a:cs typeface="Times New Roman"/>
                <a:sym typeface="Times New Roman"/>
              </a:rPr>
              <a:t>9. References</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9"/>
        <p:cNvGrpSpPr/>
        <p:nvPr/>
      </p:nvGrpSpPr>
      <p:grpSpPr>
        <a:xfrm>
          <a:off x="0" y="0"/>
          <a:ext cx="0" cy="0"/>
          <a:chOff x="0" y="0"/>
          <a:chExt cx="0" cy="0"/>
        </a:xfrm>
      </p:grpSpPr>
      <p:sp>
        <p:nvSpPr>
          <p:cNvPr id="290" name="Google Shape;290;p34"/>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p:nvPr/>
        </p:nvSpPr>
        <p:spPr>
          <a:xfrm>
            <a:off x="504825" y="144462"/>
            <a:ext cx="9071100" cy="10572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220" name="Google Shape;220;p24"/>
          <p:cNvSpPr txBox="1"/>
          <p:nvPr/>
        </p:nvSpPr>
        <p:spPr>
          <a:xfrm>
            <a:off x="534987" y="1081087"/>
            <a:ext cx="9323400" cy="5578500"/>
          </a:xfrm>
          <a:prstGeom prst="rect">
            <a:avLst/>
          </a:prstGeom>
          <a:noFill/>
          <a:ln>
            <a:noFill/>
          </a:ln>
        </p:spPr>
        <p:txBody>
          <a:bodyPr spcFirstLastPara="1" wrap="square" lIns="0" tIns="21225" rIns="0" bIns="0" anchor="t" anchorCtr="0">
            <a:noAutofit/>
          </a:bodyPr>
          <a:lstStyle/>
          <a:p>
            <a:pPr marL="430212" marR="0" lvl="0" indent="-322262" algn="l" rtl="0">
              <a:lnSpc>
                <a:spcPct val="100000"/>
              </a:lnSpc>
              <a:spcBef>
                <a:spcPts val="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Abstract</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Introduction</a:t>
            </a:r>
            <a:endParaRPr dirty="0"/>
          </a:p>
          <a:p>
            <a:pPr marL="1079500" marR="0" lvl="1" indent="-514350" algn="l" rtl="0">
              <a:lnSpc>
                <a:spcPct val="100000"/>
              </a:lnSpc>
              <a:spcBef>
                <a:spcPts val="1400"/>
              </a:spcBef>
              <a:spcAft>
                <a:spcPts val="0"/>
              </a:spcAft>
              <a:buClr>
                <a:srgbClr val="000000"/>
              </a:buClr>
              <a:buSzPts val="1080"/>
              <a:buFont typeface="Trebuchet MS"/>
              <a:buAutoNum type="romanUcPeriod"/>
            </a:pPr>
            <a:r>
              <a:rPr lang="en-US" sz="2400" b="0" i="0" u="none" strike="noStrike" cap="none" dirty="0">
                <a:solidFill>
                  <a:srgbClr val="000000"/>
                </a:solidFill>
                <a:latin typeface="Times New Roman"/>
                <a:ea typeface="Times New Roman"/>
                <a:cs typeface="Times New Roman"/>
                <a:sym typeface="Times New Roman"/>
              </a:rPr>
              <a:t>Problem Identified </a:t>
            </a:r>
            <a:endParaRPr dirty="0"/>
          </a:p>
          <a:p>
            <a:pPr marL="1079500" marR="0" lvl="1" indent="-514350" algn="l" rtl="0">
              <a:lnSpc>
                <a:spcPct val="100000"/>
              </a:lnSpc>
              <a:spcBef>
                <a:spcPts val="1400"/>
              </a:spcBef>
              <a:spcAft>
                <a:spcPts val="0"/>
              </a:spcAft>
              <a:buClr>
                <a:srgbClr val="000000"/>
              </a:buClr>
              <a:buSzPts val="1080"/>
              <a:buFont typeface="Trebuchet MS"/>
              <a:buAutoNum type="romanUcPeriod"/>
            </a:pPr>
            <a:r>
              <a:rPr lang="en-US" sz="2400" b="0" i="0" u="none" strike="noStrike" cap="none" dirty="0">
                <a:solidFill>
                  <a:srgbClr val="000000"/>
                </a:solidFill>
                <a:latin typeface="Times New Roman"/>
                <a:ea typeface="Times New Roman"/>
                <a:cs typeface="Times New Roman"/>
                <a:sym typeface="Times New Roman"/>
              </a:rPr>
              <a:t>Solutions Proposed</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Objective</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Scope</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Functionality</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Technology Stack</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State Diagram/Workflow</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Conclusion</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5"/>
        <p:cNvGrpSpPr/>
        <p:nvPr/>
      </p:nvGrpSpPr>
      <p:grpSpPr>
        <a:xfrm>
          <a:off x="0" y="0"/>
          <a:ext cx="0" cy="0"/>
          <a:chOff x="0" y="0"/>
          <a:chExt cx="0" cy="0"/>
        </a:xfrm>
      </p:grpSpPr>
      <p:sp>
        <p:nvSpPr>
          <p:cNvPr id="226" name="Google Shape;226;p25"/>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1. Abstract</a:t>
            </a:r>
            <a:endParaRPr dirty="0"/>
          </a:p>
        </p:txBody>
      </p:sp>
      <p:sp>
        <p:nvSpPr>
          <p:cNvPr id="227" name="Google Shape;227;p25"/>
          <p:cNvSpPr txBox="1"/>
          <p:nvPr/>
        </p:nvSpPr>
        <p:spPr>
          <a:xfrm>
            <a:off x="504825" y="1474787"/>
            <a:ext cx="9071100" cy="4991100"/>
          </a:xfrm>
          <a:prstGeom prst="rect">
            <a:avLst/>
          </a:prstGeom>
          <a:noFill/>
          <a:ln>
            <a:noFill/>
          </a:ln>
        </p:spPr>
        <p:txBody>
          <a:bodyPr spcFirstLastPara="1" wrap="square" lIns="0" tIns="21225" rIns="0" bIns="0" anchor="t" anchorCtr="0">
            <a:noAutofit/>
          </a:bodyPr>
          <a:lstStyle/>
          <a:p>
            <a:pPr lvl="0" algn="just">
              <a:buClr>
                <a:schemeClr val="dk1"/>
              </a:buClr>
              <a:buSzPts val="2200"/>
            </a:pPr>
            <a:r>
              <a:rPr lang="en-US" sz="2000" b="0" i="0" u="none" dirty="0">
                <a:solidFill>
                  <a:schemeClr val="dk1"/>
                </a:solidFill>
                <a:latin typeface="Times New Roman"/>
                <a:ea typeface="Times New Roman"/>
                <a:cs typeface="Times New Roman"/>
                <a:sym typeface="Times New Roman"/>
              </a:rPr>
              <a:t>One of the most Terrifying outbreaks in recent times has been the outbreak of COVID-19. The extent of this disease can be understood by the fatality rate of this disease." precaution is better than cure" is a quote that everyone has heard at least once in their lifetime and is prevalent in the case of preventing the spread of coronavirus. </a:t>
            </a:r>
            <a:r>
              <a:rPr lang="en-US" sz="2000" i="0" u="none" dirty="0">
                <a:solidFill>
                  <a:schemeClr val="dk1"/>
                </a:solidFill>
                <a:latin typeface="Times New Roman"/>
                <a:ea typeface="Times New Roman"/>
                <a:cs typeface="Times New Roman"/>
                <a:sym typeface="Times New Roman"/>
              </a:rPr>
              <a:t>Also </a:t>
            </a:r>
            <a:r>
              <a:rPr lang="en-US" sz="2000" dirty="0">
                <a:latin typeface="Times New Roman" panose="02020603050405020304" pitchFamily="18" charset="0"/>
                <a:cs typeface="Times New Roman" panose="02020603050405020304" pitchFamily="18" charset="0"/>
              </a:rPr>
              <a:t>Many countries are hiring or staying at home Blockade guidelines to control its spread. However, you can stay at home longer Causes adverse effects such as economic crisis, unemployment, food shortages and mental health problems Personal health problems</a:t>
            </a:r>
            <a:r>
              <a:rPr lang="en-US" sz="2000" i="0" u="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i="0" u="none" dirty="0">
                <a:solidFill>
                  <a:schemeClr val="dk1"/>
                </a:solidFill>
                <a:latin typeface="Times New Roman"/>
                <a:ea typeface="Times New Roman"/>
                <a:cs typeface="Times New Roman"/>
                <a:sym typeface="Times New Roman"/>
              </a:rPr>
              <a:t>There must be a question in mind how we can take extra preca</a:t>
            </a:r>
            <a:r>
              <a:rPr lang="en-US" sz="2000" b="0" i="0" u="none" dirty="0">
                <a:solidFill>
                  <a:schemeClr val="dk1"/>
                </a:solidFill>
                <a:latin typeface="Times New Roman"/>
                <a:ea typeface="Times New Roman"/>
                <a:cs typeface="Times New Roman"/>
                <a:sym typeface="Times New Roman"/>
              </a:rPr>
              <a:t>utions from Covid? Simple answer is following the rules given by government and continuously monitoring the factors which indicates the symptoms. This project is basically of designing an İOT framework which will be having a temperature sensor LM35 for check body temperature, pulse sensor to detect pulse rate and a SpO2 for oxygen rate detection.</a:t>
            </a:r>
          </a:p>
          <a:p>
            <a:pPr marL="0" marR="0" lvl="0" indent="0" algn="just" rtl="0">
              <a:lnSpc>
                <a:spcPct val="100000"/>
              </a:lnSpc>
              <a:spcBef>
                <a:spcPts val="0"/>
              </a:spcBef>
              <a:spcAft>
                <a:spcPts val="0"/>
              </a:spcAft>
              <a:buClr>
                <a:schemeClr val="dk1"/>
              </a:buClr>
              <a:buSzPts val="2200"/>
              <a:buFont typeface="Times New Roman"/>
              <a:buNone/>
            </a:pPr>
            <a:r>
              <a:rPr lang="en-US" sz="2000" b="0" i="0" u="none" dirty="0">
                <a:solidFill>
                  <a:schemeClr val="dk1"/>
                </a:solidFill>
                <a:latin typeface="Times New Roman"/>
                <a:ea typeface="Times New Roman"/>
                <a:cs typeface="Times New Roman"/>
                <a:sym typeface="Times New Roman"/>
              </a:rPr>
              <a:t>A low-power wireless respiratory monitoring system with cough detection is proposed to detect various parameters that are required for the overall detection of this disease. Further, this data via an Arduino will be processed on cloud where Support Vector Machine algorithm will be performed and send the diseases prediction on the application as a conclusion. The proposed system will always used when person comes outside from house as a precaution and it can be used for actual patient monitoring and thus can be used for effective analysis and detection of this disease.</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249671"/>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2. Introduction</a:t>
            </a:r>
            <a:endParaRPr/>
          </a:p>
        </p:txBody>
      </p:sp>
      <p:sp>
        <p:nvSpPr>
          <p:cNvPr id="234" name="Google Shape;234;p26"/>
          <p:cNvSpPr txBox="1"/>
          <p:nvPr/>
        </p:nvSpPr>
        <p:spPr>
          <a:xfrm>
            <a:off x="347961" y="1994848"/>
            <a:ext cx="9071100" cy="4989600"/>
          </a:xfrm>
          <a:prstGeom prst="rect">
            <a:avLst/>
          </a:prstGeom>
          <a:noFill/>
          <a:ln>
            <a:noFill/>
          </a:ln>
        </p:spPr>
        <p:txBody>
          <a:bodyPr spcFirstLastPara="1" wrap="square" lIns="0" tIns="0" rIns="0" bIns="0" anchor="ctr" anchorCtr="1">
            <a:noAutofit/>
          </a:bodyPr>
          <a:lstStyle/>
          <a:p>
            <a:pPr marL="1106487" marR="0" lvl="2" indent="-514350" algn="l" rtl="0">
              <a:lnSpc>
                <a:spcPct val="93000"/>
              </a:lnSpc>
              <a:spcBef>
                <a:spcPts val="0"/>
              </a:spcBef>
              <a:spcAft>
                <a:spcPts val="0"/>
              </a:spcAft>
              <a:buClr>
                <a:srgbClr val="000000"/>
              </a:buClr>
              <a:buSzPts val="2200"/>
              <a:buFont typeface="+mj-lt"/>
              <a:buAutoNum type="romanUcPeriod"/>
            </a:pPr>
            <a:r>
              <a:rPr lang="en-US" sz="2400" b="0" i="0" u="none" strike="noStrike" cap="none" dirty="0">
                <a:solidFill>
                  <a:srgbClr val="000000"/>
                </a:solidFill>
                <a:latin typeface="Times New Roman"/>
                <a:ea typeface="Times New Roman"/>
                <a:cs typeface="Times New Roman"/>
                <a:sym typeface="Times New Roman"/>
              </a:rPr>
              <a:t>Problems Identified:</a:t>
            </a:r>
            <a:endParaRPr sz="2400" dirty="0"/>
          </a:p>
          <a:p>
            <a:pPr marL="1085850" marR="0" lvl="1" indent="-342900" algn="l" rtl="0">
              <a:lnSpc>
                <a:spcPct val="100000"/>
              </a:lnSpc>
              <a:spcBef>
                <a:spcPts val="1400"/>
              </a:spcBef>
              <a:spcAft>
                <a:spcPts val="0"/>
              </a:spcAft>
              <a:buClr>
                <a:schemeClr val="dk1"/>
              </a:buClr>
              <a:buSzPts val="2000"/>
              <a:buFont typeface="Trebuchet MS"/>
              <a:buAutoNum type="arabicPeriod"/>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Testing results take time</a:t>
            </a:r>
            <a:endParaRPr lang="en-US" sz="2400" dirty="0">
              <a:latin typeface="Times New Roman" panose="02020603050405020304" pitchFamily="18" charset="0"/>
              <a:cs typeface="Times New Roman" panose="02020603050405020304" pitchFamily="18" charset="0"/>
            </a:endParaRPr>
          </a:p>
          <a:p>
            <a:pPr marL="1085850" marR="0" lvl="1" indent="-342900" algn="l" rtl="0">
              <a:lnSpc>
                <a:spcPct val="100000"/>
              </a:lnSpc>
              <a:spcBef>
                <a:spcPts val="0"/>
              </a:spcBef>
              <a:spcAft>
                <a:spcPts val="0"/>
              </a:spcAft>
              <a:buClr>
                <a:schemeClr val="dk1"/>
              </a:buClr>
              <a:buSzPts val="2000"/>
              <a:buFont typeface="Trebuchet MS"/>
              <a:buAutoNum type="arabicPeriod"/>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Some tests are not that accurate </a:t>
            </a:r>
            <a:endParaRPr lang="en-US" sz="2400" dirty="0">
              <a:latin typeface="Times New Roman" panose="02020603050405020304" pitchFamily="18" charset="0"/>
              <a:cs typeface="Times New Roman" panose="02020603050405020304" pitchFamily="18" charset="0"/>
            </a:endParaRPr>
          </a:p>
          <a:p>
            <a:pPr marL="1085850" marR="0" lvl="1" indent="-342900" algn="l" rtl="0">
              <a:lnSpc>
                <a:spcPct val="100000"/>
              </a:lnSpc>
              <a:spcBef>
                <a:spcPts val="0"/>
              </a:spcBef>
              <a:spcAft>
                <a:spcPts val="0"/>
              </a:spcAft>
              <a:buClr>
                <a:schemeClr val="dk1"/>
              </a:buClr>
              <a:buSzPts val="2000"/>
              <a:buFont typeface="Trebuchet MS"/>
              <a:buAutoNum type="arabicPeriod"/>
            </a:pPr>
            <a:r>
              <a:rPr lang="en-US"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It is not possible that everyone has taken the vaccine</a:t>
            </a:r>
            <a:endParaRPr lang="en-US" sz="2400" dirty="0">
              <a:latin typeface="Times New Roman" panose="02020603050405020304" pitchFamily="18" charset="0"/>
              <a:cs typeface="Times New Roman" panose="02020603050405020304" pitchFamily="18" charset="0"/>
            </a:endParaRPr>
          </a:p>
          <a:p>
            <a:pPr marL="1085850" marR="0" lvl="1" indent="-342900" algn="l" rtl="0">
              <a:lnSpc>
                <a:spcPct val="100000"/>
              </a:lnSpc>
              <a:spcBef>
                <a:spcPts val="0"/>
              </a:spcBef>
              <a:spcAft>
                <a:spcPts val="0"/>
              </a:spcAft>
              <a:buClr>
                <a:schemeClr val="dk1"/>
              </a:buClr>
              <a:buSzPts val="1800"/>
              <a:buFont typeface="Trebuchet MS"/>
              <a:buNone/>
            </a:pPr>
            <a:endParaRPr sz="2400" b="0" i="0" u="none" strike="noStrike" cap="none" dirty="0">
              <a:solidFill>
                <a:schemeClr val="dk1"/>
              </a:solidFill>
              <a:latin typeface="Trebuchet MS"/>
              <a:ea typeface="Trebuchet MS"/>
              <a:cs typeface="Trebuchet MS"/>
              <a:sym typeface="Trebuchet MS"/>
            </a:endParaRPr>
          </a:p>
          <a:p>
            <a:pPr marL="592137" marR="0" lvl="2" algn="l" rtl="0">
              <a:lnSpc>
                <a:spcPct val="93000"/>
              </a:lnSpc>
              <a:spcBef>
                <a:spcPts val="0"/>
              </a:spcBef>
              <a:spcAft>
                <a:spcPts val="0"/>
              </a:spcAft>
              <a:buClr>
                <a:srgbClr val="000000"/>
              </a:buClr>
              <a:buSzPts val="2200"/>
            </a:pPr>
            <a:r>
              <a:rPr lang="en-US" sz="2400" b="0" i="0" u="none" strike="noStrike" cap="none" dirty="0">
                <a:solidFill>
                  <a:srgbClr val="000000"/>
                </a:solidFill>
                <a:latin typeface="Times New Roman"/>
                <a:ea typeface="Times New Roman"/>
                <a:cs typeface="Times New Roman"/>
                <a:sym typeface="Times New Roman"/>
              </a:rPr>
              <a:t>II.   Proposed Solution:</a:t>
            </a:r>
            <a:endParaRPr sz="2400" dirty="0"/>
          </a:p>
          <a:p>
            <a:pPr lvl="8" algn="just"/>
            <a:r>
              <a:rPr lang="en-US" sz="2000" dirty="0">
                <a:solidFill>
                  <a:schemeClr val="dk1"/>
                </a:solidFill>
                <a:latin typeface="Trebuchet MS"/>
                <a:cs typeface="Times New Roman" panose="02020603050405020304" pitchFamily="18" charset="0"/>
                <a:sym typeface="Trebuchet MS"/>
              </a:rPr>
              <a:t>            </a:t>
            </a:r>
            <a:r>
              <a:rPr lang="en-US" sz="2000" dirty="0">
                <a:latin typeface="Times New Roman" panose="02020603050405020304" pitchFamily="18" charset="0"/>
                <a:cs typeface="Times New Roman" panose="02020603050405020304" pitchFamily="18" charset="0"/>
              </a:rPr>
              <a:t>The goal of this project is to create an IoT framework that can be used to measure parameters such as blood pressure, pulse rate, cough detection, and oxygen rate. This data will then be sent to a cloud where it will be analyzed. The output of the ML model, which is based on the SVM Algorithm on the cloud, will be displayed on the GUI of the Mobile Application on the individual’s phone. This will provide us with a prediction result so that the person can take the necessary actions in a timely manner. Aside from that, in order to aid in the study of other researchers, this project is expected to generate this data and place it on a website where geeks can obtain the data in the required format.</a:t>
            </a:r>
          </a:p>
          <a:p>
            <a:pPr algn="just"/>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27"/>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3. Objectives</a:t>
            </a:r>
            <a:endParaRPr/>
          </a:p>
        </p:txBody>
      </p:sp>
      <p:sp>
        <p:nvSpPr>
          <p:cNvPr id="241" name="Google Shape;241;p27"/>
          <p:cNvSpPr txBox="1"/>
          <p:nvPr/>
        </p:nvSpPr>
        <p:spPr>
          <a:xfrm>
            <a:off x="503237" y="1474787"/>
            <a:ext cx="9071100" cy="4991100"/>
          </a:xfrm>
          <a:prstGeom prst="rect">
            <a:avLst/>
          </a:prstGeom>
          <a:noFill/>
          <a:ln>
            <a:noFill/>
          </a:ln>
        </p:spPr>
        <p:txBody>
          <a:bodyPr spcFirstLastPara="1" wrap="square" lIns="0" tIns="21225" rIns="0" bIns="0" anchor="t" anchorCtr="0">
            <a:no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measure Oxygen Rate, Pulse Rate, Cough and Body </a:t>
            </a:r>
            <a:r>
              <a:rPr lang="en-IN" sz="2400" dirty="0">
                <a:latin typeface="Times New Roman" panose="02020603050405020304" pitchFamily="18" charset="0"/>
                <a:cs typeface="Times New Roman" panose="02020603050405020304" pitchFamily="18" charset="0"/>
              </a:rPr>
              <a:t>Temperature using Framework.</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Collect the measured data and performing SVM Algorithm on Cloud to predict the diseases.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Display the predicted output on the Android Application also get some basic detail to complete the sort of data which can be used further for studying.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Display the complete data on the website from where it can be accessed for studying in different formats.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28"/>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4. Scope</a:t>
            </a:r>
            <a:endParaRPr/>
          </a:p>
        </p:txBody>
      </p:sp>
      <p:sp>
        <p:nvSpPr>
          <p:cNvPr id="248" name="Google Shape;248;p28"/>
          <p:cNvSpPr txBox="1"/>
          <p:nvPr/>
        </p:nvSpPr>
        <p:spPr>
          <a:xfrm>
            <a:off x="503237" y="1563725"/>
            <a:ext cx="9071100" cy="4989600"/>
          </a:xfrm>
          <a:prstGeom prst="rect">
            <a:avLst/>
          </a:prstGeom>
          <a:noFill/>
          <a:ln>
            <a:noFill/>
          </a:ln>
        </p:spPr>
        <p:txBody>
          <a:bodyPr spcFirstLastPara="1" wrap="square" lIns="0" tIns="21225" rIns="0" bIns="0" anchor="t" anchorCtr="0">
            <a:noAutofit/>
          </a:bodyPr>
          <a:lstStyle/>
          <a:p>
            <a:pPr marL="45085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US" sz="2400" dirty="0">
                <a:latin typeface="Times New Roman"/>
                <a:ea typeface="Times New Roman"/>
                <a:cs typeface="Times New Roman"/>
                <a:sym typeface="Times New Roman"/>
              </a:rPr>
              <a:t>Can be integrated with the smart watches to make it cost effective and too convenient for the user.</a:t>
            </a:r>
          </a:p>
          <a:p>
            <a:pPr marL="45085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US" sz="2400" dirty="0">
                <a:latin typeface="Times New Roman"/>
                <a:ea typeface="Times New Roman"/>
                <a:cs typeface="Times New Roman"/>
                <a:sym typeface="Times New Roman"/>
              </a:rPr>
              <a:t>Can be implemented in hospital reduces the use of multiple devices and can get all patients data at one place.  </a:t>
            </a:r>
          </a:p>
          <a:p>
            <a:pPr marL="45085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US" sz="2400" dirty="0">
                <a:latin typeface="Times New Roman"/>
                <a:ea typeface="Times New Roman"/>
                <a:cs typeface="Times New Roman"/>
                <a:sym typeface="Times New Roman"/>
              </a:rPr>
              <a:t>C</a:t>
            </a:r>
            <a:r>
              <a:rPr lang="en-US" sz="2400" b="0" i="0" u="none" dirty="0">
                <a:solidFill>
                  <a:srgbClr val="000000"/>
                </a:solidFill>
                <a:latin typeface="Times New Roman"/>
                <a:ea typeface="Times New Roman"/>
                <a:cs typeface="Times New Roman"/>
                <a:sym typeface="Times New Roman"/>
              </a:rPr>
              <a:t>an help the researchers for analysis of Covid-19 data.</a:t>
            </a:r>
            <a:endParaRPr sz="2400" dirty="0"/>
          </a:p>
          <a:p>
            <a:pPr marL="450850" marR="0" lvl="0" indent="-342900" algn="just" rtl="0">
              <a:lnSpc>
                <a:spcPct val="150000"/>
              </a:lnSpc>
              <a:spcBef>
                <a:spcPts val="0"/>
              </a:spcBef>
              <a:spcAft>
                <a:spcPts val="0"/>
              </a:spcAft>
              <a:buClr>
                <a:srgbClr val="000000"/>
              </a:buClr>
              <a:buSzPts val="2400"/>
              <a:buFont typeface="Arial" panose="020B0604020202020204" pitchFamily="34" charset="0"/>
              <a:buChar char="•"/>
            </a:pPr>
            <a:r>
              <a:rPr lang="en-US" sz="2400" dirty="0">
                <a:latin typeface="Times New Roman"/>
                <a:ea typeface="Times New Roman"/>
                <a:cs typeface="Times New Roman"/>
                <a:sym typeface="Times New Roman"/>
              </a:rPr>
              <a:t>C</a:t>
            </a:r>
            <a:r>
              <a:rPr lang="en-US" sz="2400" b="0" i="0" u="none" dirty="0">
                <a:solidFill>
                  <a:srgbClr val="000000"/>
                </a:solidFill>
                <a:latin typeface="Times New Roman"/>
                <a:ea typeface="Times New Roman"/>
                <a:cs typeface="Times New Roman"/>
                <a:sym typeface="Times New Roman"/>
              </a:rPr>
              <a:t>an be used at any shop or even at entrance a house.</a:t>
            </a:r>
            <a:endParaRPr sz="24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8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title"/>
          </p:nvPr>
        </p:nvSpPr>
        <p:spPr>
          <a:xfrm>
            <a:off x="398189" y="974194"/>
            <a:ext cx="9013418" cy="5547164"/>
          </a:xfrm>
          <a:prstGeom prst="rect">
            <a:avLst/>
          </a:prstGeom>
          <a:noFill/>
          <a:ln>
            <a:noFill/>
          </a:ln>
        </p:spPr>
        <p:txBody>
          <a:bodyPr spcFirstLastPara="1" wrap="square" lIns="91425" tIns="45700" rIns="91425" bIns="45700" anchor="t" anchorCtr="0">
            <a:noAutofit/>
          </a:bodyPr>
          <a:lstStyle/>
          <a:p>
            <a:r>
              <a:rPr lang="en-US" sz="1900" dirty="0">
                <a:solidFill>
                  <a:schemeClr val="tx1"/>
                </a:solidFill>
                <a:latin typeface="Times New Roman" panose="02020603050405020304" pitchFamily="18" charset="0"/>
                <a:cs typeface="Times New Roman" panose="02020603050405020304" pitchFamily="18" charset="0"/>
              </a:rPr>
              <a:t>1. The Hardware Framework will be used to collect the information on vitals and the data generated will be stored in a cloud where the details of the user will be stored along with their device number which will be an ID as identification for the user. A table will be created storing results all the results and a link will be generated to see in detail the result which will be shown on the website. </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2. This data will have to be processed via ML algorithm (SVM algorithm) where the result will be shown on an app. Simple interface mobile application is presented after applying the algorithm on the data. After the user logs in this page will direct the user to further pages depending upon whether the user is a first-time user or registered user. Here, registered user will have his/her history of the previous test results if user has conducted any previous test, Current/Latest generated data will be displayed in the form of animated meters stuff and a message with a questionnaire that user has to fill and all this data clubbed together will be displayed in the webpage. </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3. The webpage will have a support page which will show his her the information of the result along with a link to show in depth test results. The website will have four buttons to download the data in different formats like CSV, XLS, PDF etc. for personal use or further research study. Email will be used as a communication medium if anyone needs to contact regarding datasets. The website where are all the details are shown will be in a very understandable format to help people study the data with the least trouble.</a:t>
            </a:r>
            <a:br>
              <a:rPr lang="en-US" sz="1900" dirty="0">
                <a:solidFill>
                  <a:schemeClr val="tx1"/>
                </a:solidFill>
                <a:latin typeface="Times New Roman" panose="02020603050405020304" pitchFamily="18" charset="0"/>
                <a:cs typeface="Times New Roman" panose="02020603050405020304" pitchFamily="18" charset="0"/>
              </a:rPr>
            </a:br>
            <a:r>
              <a:rPr lang="en-US" sz="1900" dirty="0">
                <a:solidFill>
                  <a:schemeClr val="tx1"/>
                </a:solidFill>
                <a:latin typeface="Times New Roman" panose="02020603050405020304" pitchFamily="18" charset="0"/>
                <a:cs typeface="Times New Roman" panose="02020603050405020304" pitchFamily="18" charset="0"/>
              </a:rPr>
              <a:t>4. The Webpage/Website is not a process for normal user/user. This website will just be having the data which can be used </a:t>
            </a:r>
            <a:r>
              <a:rPr lang="en-IN" sz="1900" dirty="0">
                <a:solidFill>
                  <a:schemeClr val="tx1"/>
                </a:solidFill>
                <a:latin typeface="Times New Roman" panose="02020603050405020304" pitchFamily="18" charset="0"/>
                <a:cs typeface="Times New Roman" panose="02020603050405020304" pitchFamily="18" charset="0"/>
              </a:rPr>
              <a:t>only for research purposes.</a:t>
            </a:r>
            <a:endParaRPr sz="19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C3BE1B49-1FA4-46F6-A518-70DA659D6D5E}"/>
              </a:ext>
            </a:extLst>
          </p:cNvPr>
          <p:cNvSpPr txBox="1"/>
          <p:nvPr/>
        </p:nvSpPr>
        <p:spPr>
          <a:xfrm>
            <a:off x="488373" y="270163"/>
            <a:ext cx="7086600" cy="646331"/>
          </a:xfrm>
          <a:prstGeom prst="rect">
            <a:avLst/>
          </a:prstGeom>
          <a:noFill/>
          <a:ln>
            <a:noFill/>
          </a:ln>
        </p:spPr>
        <p:txBody>
          <a:bodyPr wrap="square" rtlCol="0">
            <a:spAutoFit/>
          </a:bodyPr>
          <a:lstStyle/>
          <a:p>
            <a:r>
              <a:rPr lang="en-US" sz="3600" b="1" i="0" u="none" dirty="0">
                <a:solidFill>
                  <a:schemeClr val="dk1"/>
                </a:solidFill>
                <a:latin typeface="Times New Roman"/>
                <a:ea typeface="Times New Roman"/>
                <a:cs typeface="Times New Roman"/>
                <a:sym typeface="Times New Roman"/>
              </a:rPr>
              <a:t>5. FUNCTIONALITY</a:t>
            </a:r>
            <a:r>
              <a:rPr lang="en-US" sz="3600" b="1" dirty="0">
                <a:solidFill>
                  <a:schemeClr val="dk1"/>
                </a:solidFill>
                <a:latin typeface="Times New Roman"/>
                <a:ea typeface="Times New Roman"/>
                <a:cs typeface="Times New Roman"/>
                <a:sym typeface="Times New Roman"/>
              </a:rPr>
              <a:t>.</a:t>
            </a:r>
            <a:endParaRPr lang="en-IN"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8"/>
        <p:cNvGrpSpPr/>
        <p:nvPr/>
      </p:nvGrpSpPr>
      <p:grpSpPr>
        <a:xfrm>
          <a:off x="0" y="0"/>
          <a:ext cx="0" cy="0"/>
          <a:chOff x="0" y="0"/>
          <a:chExt cx="0" cy="0"/>
        </a:xfrm>
      </p:grpSpPr>
      <p:sp>
        <p:nvSpPr>
          <p:cNvPr id="259" name="Google Shape;259;p30"/>
          <p:cNvSpPr txBox="1"/>
          <p:nvPr/>
        </p:nvSpPr>
        <p:spPr>
          <a:xfrm>
            <a:off x="503237" y="1563687"/>
            <a:ext cx="9071100" cy="5194200"/>
          </a:xfrm>
          <a:prstGeom prst="rect">
            <a:avLst/>
          </a:prstGeom>
          <a:noFill/>
          <a:ln>
            <a:noFill/>
          </a:ln>
        </p:spPr>
        <p:txBody>
          <a:bodyPr spcFirstLastPara="1" wrap="square" lIns="0" tIns="21225" rIns="0" bIns="0" numCol="2"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0" name="Google Shape;260;p3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effectLst>
                  <a:outerShdw blurRad="38100" dist="38100" dir="2700000" algn="tl">
                    <a:srgbClr val="C0C0C0"/>
                  </a:outerShdw>
                </a:effectLst>
                <a:latin typeface="Times New Roman"/>
                <a:ea typeface="Times New Roman"/>
                <a:cs typeface="Times New Roman"/>
                <a:sym typeface="Times New Roman"/>
              </a:rPr>
              <a:t>6. TECHNOLOGY STACK</a:t>
            </a:r>
            <a:endParaRPr dirty="0"/>
          </a:p>
        </p:txBody>
      </p:sp>
      <p:sp>
        <p:nvSpPr>
          <p:cNvPr id="261" name="Google Shape;261;p30"/>
          <p:cNvSpPr txBox="1"/>
          <p:nvPr/>
        </p:nvSpPr>
        <p:spPr>
          <a:xfrm>
            <a:off x="759125" y="1608316"/>
            <a:ext cx="8798943" cy="4893607"/>
          </a:xfrm>
          <a:prstGeom prst="rect">
            <a:avLst/>
          </a:prstGeom>
          <a:noFill/>
          <a:ln>
            <a:noFill/>
          </a:ln>
        </p:spPr>
        <p:txBody>
          <a:bodyPr spcFirstLastPara="1" wrap="square" lIns="91425" tIns="45700" rIns="91425" bIns="45700" numCol="2" anchor="t" anchorCtr="0">
            <a:spAutoFit/>
          </a:bodyPr>
          <a:lstStyle/>
          <a:p>
            <a:pPr marR="0" lvl="0" algn="l" rtl="0">
              <a:lnSpc>
                <a:spcPct val="100000"/>
              </a:lnSpc>
              <a:spcBef>
                <a:spcPts val="0"/>
              </a:spcBef>
              <a:spcAft>
                <a:spcPts val="0"/>
              </a:spcAft>
              <a:buClr>
                <a:schemeClr val="dk1"/>
              </a:buClr>
              <a:buSzPts val="2400"/>
            </a:pPr>
            <a:r>
              <a:rPr lang="en-US" sz="2400" b="1" i="0" u="none" dirty="0">
                <a:solidFill>
                  <a:schemeClr val="dk1"/>
                </a:solidFill>
                <a:latin typeface="Times New Roman"/>
                <a:ea typeface="Times New Roman"/>
                <a:cs typeface="Times New Roman"/>
                <a:sym typeface="Times New Roman"/>
              </a:rPr>
              <a:t>Hardware Module</a:t>
            </a:r>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Raspberry Pi Model 3B+</a:t>
            </a:r>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dirty="0">
                <a:solidFill>
                  <a:schemeClr val="dk1"/>
                </a:solidFill>
                <a:latin typeface="Times New Roman"/>
                <a:cs typeface="Times New Roman"/>
                <a:sym typeface="Times New Roman"/>
              </a:rPr>
              <a:t>Memory Card 32GB</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LM35 temperature sensor</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MAX30100 Pulse, Oximeter, Heart Rate Sensor</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Push button10k Resistor</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Male-female wires</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Breadboard</a:t>
            </a:r>
          </a:p>
          <a:p>
            <a:pPr marR="0" lvl="0" algn="l" rtl="0">
              <a:lnSpc>
                <a:spcPct val="100000"/>
              </a:lnSpc>
              <a:spcBef>
                <a:spcPts val="0"/>
              </a:spcBef>
              <a:spcAft>
                <a:spcPts val="0"/>
              </a:spcAft>
              <a:buClr>
                <a:schemeClr val="dk1"/>
              </a:buClr>
              <a:buSzPts val="2400"/>
            </a:pPr>
            <a:endParaRPr lang="en-US" sz="2400" dirty="0">
              <a:solidFill>
                <a:schemeClr val="dk1"/>
              </a:solidFill>
              <a:latin typeface="Times New Roman"/>
              <a:cs typeface="Times New Roman"/>
              <a:sym typeface="Times New Roman"/>
            </a:endParaRPr>
          </a:p>
          <a:p>
            <a:pPr marR="0" lvl="0" algn="l" rtl="0">
              <a:lnSpc>
                <a:spcPct val="100000"/>
              </a:lnSpc>
              <a:spcBef>
                <a:spcPts val="0"/>
              </a:spcBef>
              <a:spcAft>
                <a:spcPts val="0"/>
              </a:spcAft>
              <a:buClr>
                <a:schemeClr val="dk1"/>
              </a:buClr>
              <a:buSzPts val="2400"/>
            </a:pPr>
            <a:r>
              <a:rPr lang="en-US" sz="2400" b="1" dirty="0">
                <a:solidFill>
                  <a:schemeClr val="dk1"/>
                </a:solidFill>
                <a:latin typeface="Times New Roman"/>
                <a:cs typeface="Times New Roman"/>
                <a:sym typeface="Times New Roman"/>
              </a:rPr>
              <a:t>Mobile Application</a:t>
            </a:r>
            <a:endParaRPr b="1"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SQL Database</a:t>
            </a:r>
            <a:endParaRPr lang="en-US" dirty="0">
              <a:ea typeface="Times New Roman"/>
            </a:endParaRPr>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Android Studio</a:t>
            </a:r>
            <a:endParaRPr dirty="0"/>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b="0" i="0" u="none" dirty="0">
                <a:solidFill>
                  <a:schemeClr val="dk1"/>
                </a:solidFill>
                <a:latin typeface="Times New Roman"/>
                <a:ea typeface="Times New Roman"/>
                <a:cs typeface="Times New Roman"/>
                <a:sym typeface="Times New Roman"/>
              </a:rPr>
              <a:t>Android IDE</a:t>
            </a:r>
          </a:p>
          <a:p>
            <a:pPr marL="342900" marR="0" lvl="0" indent="-342900" algn="l" rtl="0">
              <a:lnSpc>
                <a:spcPct val="100000"/>
              </a:lnSpc>
              <a:spcBef>
                <a:spcPts val="0"/>
              </a:spcBef>
              <a:spcAft>
                <a:spcPts val="0"/>
              </a:spcAft>
              <a:buClr>
                <a:schemeClr val="dk1"/>
              </a:buClr>
              <a:buSzPts val="2400"/>
              <a:buFont typeface="Trebuchet MS"/>
              <a:buAutoNum type="arabicPeriod"/>
            </a:pPr>
            <a:r>
              <a:rPr lang="en-US" sz="2400" dirty="0">
                <a:solidFill>
                  <a:schemeClr val="dk1"/>
                </a:solidFill>
                <a:latin typeface="Times New Roman"/>
                <a:ea typeface="Times New Roman"/>
                <a:cs typeface="Times New Roman"/>
                <a:sym typeface="Times New Roman"/>
              </a:rPr>
              <a:t>Flask Framework</a:t>
            </a:r>
            <a:endParaRPr lang="en-US" sz="2400" b="0" i="0" u="none" dirty="0">
              <a:solidFill>
                <a:schemeClr val="dk1"/>
              </a:solidFill>
              <a:latin typeface="Times New Roman"/>
              <a:ea typeface="Times New Roman"/>
              <a:cs typeface="Times New Roman"/>
              <a:sym typeface="Times New Roman"/>
            </a:endParaRPr>
          </a:p>
          <a:p>
            <a:pPr marR="0" lvl="0" algn="l" rtl="0">
              <a:lnSpc>
                <a:spcPct val="100000"/>
              </a:lnSpc>
              <a:spcBef>
                <a:spcPts val="0"/>
              </a:spcBef>
              <a:spcAft>
                <a:spcPts val="0"/>
              </a:spcAft>
              <a:buClr>
                <a:schemeClr val="dk1"/>
              </a:buClr>
              <a:buSzPts val="2400"/>
            </a:pPr>
            <a:r>
              <a:rPr lang="en-US" sz="2400" b="1" i="0" u="none" dirty="0">
                <a:solidFill>
                  <a:schemeClr val="dk1"/>
                </a:solidFill>
                <a:latin typeface="Times New Roman"/>
                <a:ea typeface="Times New Roman"/>
                <a:cs typeface="Times New Roman"/>
                <a:sym typeface="Times New Roman"/>
              </a:rPr>
              <a:t>Website</a:t>
            </a:r>
          </a:p>
          <a:p>
            <a:pPr marL="457200" marR="0" lvl="0" indent="-457200" algn="l" rtl="0">
              <a:lnSpc>
                <a:spcPct val="100000"/>
              </a:lnSpc>
              <a:spcBef>
                <a:spcPts val="0"/>
              </a:spcBef>
              <a:spcAft>
                <a:spcPts val="0"/>
              </a:spcAft>
              <a:buClr>
                <a:schemeClr val="dk1"/>
              </a:buClr>
              <a:buSzPts val="2400"/>
              <a:buFont typeface="+mj-lt"/>
              <a:buAutoNum type="arabicPeriod"/>
            </a:pPr>
            <a:r>
              <a:rPr lang="en-US" sz="2400" dirty="0">
                <a:solidFill>
                  <a:schemeClr val="dk1"/>
                </a:solidFill>
                <a:latin typeface="Times New Roman"/>
                <a:ea typeface="Times New Roman"/>
                <a:cs typeface="Times New Roman"/>
                <a:sym typeface="Times New Roman"/>
              </a:rPr>
              <a:t>HTML</a:t>
            </a:r>
          </a:p>
          <a:p>
            <a:pPr marL="457200" marR="0" lvl="0" indent="-457200" algn="l" rtl="0">
              <a:lnSpc>
                <a:spcPct val="100000"/>
              </a:lnSpc>
              <a:spcBef>
                <a:spcPts val="0"/>
              </a:spcBef>
              <a:spcAft>
                <a:spcPts val="0"/>
              </a:spcAft>
              <a:buClr>
                <a:schemeClr val="dk1"/>
              </a:buClr>
              <a:buSzPts val="2400"/>
              <a:buFont typeface="+mj-lt"/>
              <a:buAutoNum type="arabicPeriod"/>
            </a:pPr>
            <a:r>
              <a:rPr lang="en-US" sz="2400" b="0" i="0" u="none" dirty="0">
                <a:solidFill>
                  <a:schemeClr val="dk1"/>
                </a:solidFill>
                <a:latin typeface="Times New Roman"/>
                <a:ea typeface="Times New Roman"/>
                <a:cs typeface="Times New Roman"/>
                <a:sym typeface="Times New Roman"/>
              </a:rPr>
              <a:t>CSS </a:t>
            </a:r>
          </a:p>
          <a:p>
            <a:pPr marL="457200" marR="0" lvl="0" indent="-457200" algn="l" rtl="0">
              <a:lnSpc>
                <a:spcPct val="100000"/>
              </a:lnSpc>
              <a:spcBef>
                <a:spcPts val="0"/>
              </a:spcBef>
              <a:spcAft>
                <a:spcPts val="0"/>
              </a:spcAft>
              <a:buClr>
                <a:schemeClr val="dk1"/>
              </a:buClr>
              <a:buSzPts val="2400"/>
              <a:buFont typeface="+mj-lt"/>
              <a:buAutoNum type="arabicPeriod"/>
            </a:pPr>
            <a:r>
              <a:rPr lang="en-US" sz="2400" b="0" i="0" u="none" dirty="0">
                <a:solidFill>
                  <a:schemeClr val="dk1"/>
                </a:solidFill>
                <a:latin typeface="Times New Roman"/>
                <a:ea typeface="Times New Roman"/>
                <a:cs typeface="Times New Roman"/>
                <a:sym typeface="Times New Roman"/>
              </a:rPr>
              <a:t>REACT JS</a:t>
            </a:r>
          </a:p>
          <a:p>
            <a:pPr marL="457200" marR="0" lvl="0" indent="-457200" algn="l" rtl="0">
              <a:lnSpc>
                <a:spcPct val="100000"/>
              </a:lnSpc>
              <a:spcBef>
                <a:spcPts val="0"/>
              </a:spcBef>
              <a:spcAft>
                <a:spcPts val="0"/>
              </a:spcAft>
              <a:buClr>
                <a:schemeClr val="dk1"/>
              </a:buClr>
              <a:buSzPts val="2400"/>
              <a:buFont typeface="+mj-lt"/>
              <a:buAutoNum type="arabicPeriod"/>
            </a:pPr>
            <a:r>
              <a:rPr lang="en-US" sz="2400" dirty="0">
                <a:solidFill>
                  <a:schemeClr val="dk1"/>
                </a:solidFill>
                <a:latin typeface="Times New Roman"/>
                <a:ea typeface="Times New Roman"/>
                <a:cs typeface="Times New Roman"/>
                <a:sym typeface="Times New Roman"/>
              </a:rPr>
              <a:t>SQL Database</a:t>
            </a:r>
            <a:br>
              <a:rPr lang="en-US" sz="2400" b="0" i="0" u="none" dirty="0">
                <a:solidFill>
                  <a:schemeClr val="dk1"/>
                </a:solidFill>
                <a:latin typeface="Times New Roman"/>
                <a:ea typeface="Times New Roman"/>
                <a:cs typeface="Times New Roman"/>
                <a:sym typeface="Times New Roman"/>
              </a:rPr>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6"/>
        <p:cNvGrpSpPr/>
        <p:nvPr/>
      </p:nvGrpSpPr>
      <p:grpSpPr>
        <a:xfrm>
          <a:off x="0" y="0"/>
          <a:ext cx="0" cy="0"/>
          <a:chOff x="0" y="0"/>
          <a:chExt cx="0" cy="0"/>
        </a:xfrm>
      </p:grpSpPr>
      <p:sp>
        <p:nvSpPr>
          <p:cNvPr id="267" name="Google Shape;267;p31"/>
          <p:cNvSpPr txBox="1"/>
          <p:nvPr/>
        </p:nvSpPr>
        <p:spPr>
          <a:xfrm>
            <a:off x="503237" y="15636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68" name="Google Shape;268;p31"/>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effectLst>
                  <a:outerShdw blurRad="38100" dist="38100" dir="2700000" algn="tl">
                    <a:srgbClr val="C0C0C0"/>
                  </a:outerShdw>
                </a:effectLst>
                <a:latin typeface="Times New Roman"/>
                <a:ea typeface="Times New Roman"/>
                <a:cs typeface="Times New Roman"/>
                <a:sym typeface="Times New Roman"/>
              </a:rPr>
              <a:t>7. State Diagram/Workflow</a:t>
            </a:r>
            <a:endParaRPr/>
          </a:p>
        </p:txBody>
      </p:sp>
      <p:pic>
        <p:nvPicPr>
          <p:cNvPr id="4" name="Picture 3">
            <a:extLst>
              <a:ext uri="{FF2B5EF4-FFF2-40B4-BE49-F238E27FC236}">
                <a16:creationId xmlns:a16="http://schemas.microsoft.com/office/drawing/2014/main" id="{D14E8CCB-9770-44BF-8ED1-81C67612865D}"/>
              </a:ext>
            </a:extLst>
          </p:cNvPr>
          <p:cNvPicPr>
            <a:picLocks noChangeAspect="1"/>
          </p:cNvPicPr>
          <p:nvPr/>
        </p:nvPicPr>
        <p:blipFill>
          <a:blip r:embed="rId3"/>
          <a:stretch>
            <a:fillRect/>
          </a:stretch>
        </p:blipFill>
        <p:spPr>
          <a:xfrm>
            <a:off x="1881654" y="1226429"/>
            <a:ext cx="5591005" cy="5641299"/>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1324</Words>
  <Application>Microsoft Office PowerPoint</Application>
  <PresentationFormat>Custom</PresentationFormat>
  <Paragraphs>95</Paragraphs>
  <Slides>13</Slides>
  <Notes>12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13</vt:i4>
      </vt:variant>
    </vt:vector>
  </HeadingPairs>
  <TitlesOfParts>
    <vt:vector size="22" baseType="lpstr">
      <vt:lpstr>Arial</vt:lpstr>
      <vt:lpstr>Noto Sans Symbols</vt:lpstr>
      <vt:lpstr>Times New Roman</vt:lpstr>
      <vt:lpstr>Trebuchet MS</vt:lpstr>
      <vt:lpstr>Facet</vt:lpstr>
      <vt:lpstr>Facet</vt:lpstr>
      <vt:lpstr>1_Facet</vt:lpstr>
      <vt:lpstr>2_Facet</vt:lpstr>
      <vt:lpstr>3_Facet</vt:lpstr>
      <vt:lpstr>PowerPoint Presentation</vt:lpstr>
      <vt:lpstr>PowerPoint Presentation</vt:lpstr>
      <vt:lpstr>PowerPoint Presentation</vt:lpstr>
      <vt:lpstr>PowerPoint Presentation</vt:lpstr>
      <vt:lpstr>PowerPoint Presentation</vt:lpstr>
      <vt:lpstr>PowerPoint Presentation</vt:lpstr>
      <vt:lpstr>1. The Hardware Framework will be used to collect the information on vitals and the data generated will be stored in a cloud where the details of the user will be stored along with their device number which will be an ID as identification for the user. A table will be created storing results all the results and a link will be generated to see in detail the result which will be shown on the website.  2. This data will have to be processed via ML algorithm (SVM algorithm) where the result will be shown on an app. Simple interface mobile application is presented after applying the algorithm on the data. After the user logs in this page will direct the user to further pages depending upon whether the user is a first-time user or registered user. Here, registered user will have his/her history of the previous test results if user has conducted any previous test, Current/Latest generated data will be displayed in the form of animated meters stuff and a message with a questionnaire that user has to fill and all this data clubbed together will be displayed in the webpage.  3. The webpage will have a support page which will show his her the information of the result along with a link to show in depth test results. The website will have four buttons to download the data in different formats like CSV, XLS, PDF etc. for personal use or further research study. Email will be used as a communication medium if anyone needs to contact regarding datasets. The website where are all the details are shown will be in a very understandable format to help people study the data with the least trouble. 4. The Webpage/Website is not a process for normal user/user. This website will just be having the data which can be used only for research purposes.</vt:lpstr>
      <vt:lpstr>PowerPoint Presentation</vt:lpstr>
      <vt:lpstr>PowerPoint Presentation</vt:lpstr>
      <vt:lpstr>PowerPoint Presentation</vt:lpstr>
      <vt:lpstr>9. Suggestion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Pratik Gholap</cp:lastModifiedBy>
  <cp:revision>23</cp:revision>
  <dcterms:modified xsi:type="dcterms:W3CDTF">2022-02-11T09:32:00Z</dcterms:modified>
</cp:coreProperties>
</file>