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45"/>
  </p:notesMasterIdLst>
  <p:sldIdLst>
    <p:sldId id="256" r:id="rId3"/>
    <p:sldId id="257" r:id="rId4"/>
    <p:sldId id="258" r:id="rId5"/>
    <p:sldId id="259" r:id="rId6"/>
    <p:sldId id="286" r:id="rId7"/>
    <p:sldId id="260" r:id="rId8"/>
    <p:sldId id="261" r:id="rId9"/>
    <p:sldId id="284" r:id="rId10"/>
    <p:sldId id="285" r:id="rId11"/>
    <p:sldId id="262" r:id="rId12"/>
    <p:sldId id="263" r:id="rId13"/>
    <p:sldId id="264" r:id="rId14"/>
    <p:sldId id="279" r:id="rId15"/>
    <p:sldId id="265" r:id="rId16"/>
    <p:sldId id="266" r:id="rId17"/>
    <p:sldId id="267" r:id="rId18"/>
    <p:sldId id="268" r:id="rId19"/>
    <p:sldId id="269" r:id="rId20"/>
    <p:sldId id="271" r:id="rId21"/>
    <p:sldId id="272" r:id="rId22"/>
    <p:sldId id="307" r:id="rId23"/>
    <p:sldId id="310" r:id="rId24"/>
    <p:sldId id="311" r:id="rId25"/>
    <p:sldId id="273" r:id="rId26"/>
    <p:sldId id="305" r:id="rId27"/>
    <p:sldId id="306" r:id="rId28"/>
    <p:sldId id="274" r:id="rId29"/>
    <p:sldId id="290" r:id="rId30"/>
    <p:sldId id="301" r:id="rId31"/>
    <p:sldId id="302" r:id="rId32"/>
    <p:sldId id="303" r:id="rId33"/>
    <p:sldId id="304" r:id="rId34"/>
    <p:sldId id="309" r:id="rId35"/>
    <p:sldId id="308" r:id="rId36"/>
    <p:sldId id="275" r:id="rId37"/>
    <p:sldId id="280" r:id="rId38"/>
    <p:sldId id="283" r:id="rId39"/>
    <p:sldId id="276" r:id="rId40"/>
    <p:sldId id="281" r:id="rId41"/>
    <p:sldId id="282" r:id="rId42"/>
    <p:sldId id="277" r:id="rId43"/>
    <p:sldId id="278" r:id="rId44"/>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437" y="9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275A6F62-497A-4CD0-BD69-8C4BABB01615}" type="datetimeFigureOut">
              <a:rPr lang="en-IN" smtClean="0"/>
              <a:t>24-04-2022</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6717F115-AE59-4CAA-8EB3-EC2024834DA6}" type="slidenum">
              <a:rPr lang="en-IN" smtClean="0"/>
              <a:t>‹#›</a:t>
            </a:fld>
            <a:endParaRPr lang="en-IN"/>
          </a:p>
        </p:txBody>
      </p:sp>
    </p:spTree>
    <p:extLst>
      <p:ext uri="{BB962C8B-B14F-4D97-AF65-F5344CB8AC3E}">
        <p14:creationId xmlns:p14="http://schemas.microsoft.com/office/powerpoint/2010/main" val="1253549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717F115-AE59-4CAA-8EB3-EC2024834DA6}" type="slidenum">
              <a:rPr lang="en-IN" smtClean="0"/>
              <a:t>2</a:t>
            </a:fld>
            <a:endParaRPr lang="en-IN"/>
          </a:p>
        </p:txBody>
      </p:sp>
    </p:spTree>
    <p:extLst>
      <p:ext uri="{BB962C8B-B14F-4D97-AF65-F5344CB8AC3E}">
        <p14:creationId xmlns:p14="http://schemas.microsoft.com/office/powerpoint/2010/main" val="2457486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717F115-AE59-4CAA-8EB3-EC2024834DA6}" type="slidenum">
              <a:rPr lang="en-IN" smtClean="0"/>
              <a:t>7</a:t>
            </a:fld>
            <a:endParaRPr lang="en-IN"/>
          </a:p>
        </p:txBody>
      </p:sp>
    </p:spTree>
    <p:extLst>
      <p:ext uri="{BB962C8B-B14F-4D97-AF65-F5344CB8AC3E}">
        <p14:creationId xmlns:p14="http://schemas.microsoft.com/office/powerpoint/2010/main" val="3356139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717F115-AE59-4CAA-8EB3-EC2024834DA6}" type="slidenum">
              <a:rPr lang="en-IN" smtClean="0"/>
              <a:t>8</a:t>
            </a:fld>
            <a:endParaRPr lang="en-IN"/>
          </a:p>
        </p:txBody>
      </p:sp>
    </p:spTree>
    <p:extLst>
      <p:ext uri="{BB962C8B-B14F-4D97-AF65-F5344CB8AC3E}">
        <p14:creationId xmlns:p14="http://schemas.microsoft.com/office/powerpoint/2010/main" val="2580145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717F115-AE59-4CAA-8EB3-EC2024834DA6}" type="slidenum">
              <a:rPr lang="en-IN" smtClean="0"/>
              <a:t>9</a:t>
            </a:fld>
            <a:endParaRPr lang="en-IN"/>
          </a:p>
        </p:txBody>
      </p:sp>
    </p:spTree>
    <p:extLst>
      <p:ext uri="{BB962C8B-B14F-4D97-AF65-F5344CB8AC3E}">
        <p14:creationId xmlns:p14="http://schemas.microsoft.com/office/powerpoint/2010/main" val="4027088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2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3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3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3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3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3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3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3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3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4"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4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12640" y="1893240"/>
            <a:ext cx="8118000" cy="70567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5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5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5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5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6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7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7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7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7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7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7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7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7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12640" y="1893240"/>
            <a:ext cx="8118000" cy="70567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1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 name="CustomShape 1"/>
          <p:cNvSpPr/>
          <p:nvPr/>
        </p:nvSpPr>
        <p:spPr>
          <a:xfrm>
            <a:off x="0" y="0"/>
            <a:ext cx="9143280" cy="171108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5" name="CustomShape 2"/>
          <p:cNvSpPr/>
          <p:nvPr/>
        </p:nvSpPr>
        <p:spPr>
          <a:xfrm>
            <a:off x="641880" y="3597480"/>
            <a:ext cx="389520" cy="360"/>
          </a:xfrm>
          <a:custGeom>
            <a:avLst/>
            <a:gdLst/>
            <a:ahLst/>
            <a:cxnLst/>
            <a:rect l="l" t="t" r="r" b="b"/>
            <a:pathLst>
              <a:path w="21600" h="21600">
                <a:moveTo>
                  <a:pt x="0" y="0"/>
                </a:moveTo>
                <a:lnTo>
                  <a:pt x="21600" y="21600"/>
                </a:lnTo>
              </a:path>
            </a:pathLst>
          </a:custGeom>
          <a:noFill/>
          <a:ln w="28440">
            <a:solidFill>
              <a:schemeClr val="accent1"/>
            </a:solidFill>
            <a:round/>
          </a:ln>
        </p:spPr>
        <p:style>
          <a:lnRef idx="0">
            <a:scrgbClr r="0" g="0" b="0"/>
          </a:lnRef>
          <a:fillRef idx="0">
            <a:scrgbClr r="0" g="0" b="0"/>
          </a:fillRef>
          <a:effectRef idx="0">
            <a:scrgbClr r="0" g="0" b="0"/>
          </a:effectRef>
          <a:fontRef idx="minor"/>
        </p:style>
      </p:sp>
      <p:sp>
        <p:nvSpPr>
          <p:cNvPr id="2" name="PlaceHolder 3"/>
          <p:cNvSpPr>
            <a:spLocks noGrp="1"/>
          </p:cNvSpPr>
          <p:nvPr>
            <p:ph type="title"/>
          </p:nvPr>
        </p:nvSpPr>
        <p:spPr>
          <a:xfrm>
            <a:off x="512640" y="1893240"/>
            <a:ext cx="8118000" cy="1522080"/>
          </a:xfrm>
          <a:prstGeom prst="rect">
            <a:avLst/>
          </a:prstGeom>
        </p:spPr>
        <p:txBody>
          <a:bodyPr lIns="0" tIns="0" rIns="0" bIns="0" anchor="ctr"/>
          <a:lstStyle/>
          <a:p>
            <a:r>
              <a:rPr lang="en-IN" sz="1800" b="0" strike="noStrike" spc="-1">
                <a:latin typeface="Arial"/>
              </a:rPr>
              <a:t>Click to edit the title text format</a:t>
            </a:r>
          </a:p>
        </p:txBody>
      </p:sp>
      <p:sp>
        <p:nvSpPr>
          <p:cNvPr id="3" name="PlaceHolder 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IN" sz="2800" b="0" strike="noStrike" spc="-1">
                <a:latin typeface="Arial"/>
              </a:rPr>
              <a:t>Second Outline Level</a:t>
            </a:r>
          </a:p>
          <a:p>
            <a:pPr marL="1296000" lvl="2" indent="-288000">
              <a:spcBef>
                <a:spcPts val="850"/>
              </a:spcBef>
              <a:buClr>
                <a:srgbClr val="FFFFFF"/>
              </a:buClr>
              <a:buSzPct val="45000"/>
              <a:buFont typeface="Wingdings" charset="2"/>
              <a:buChar char=""/>
            </a:pPr>
            <a:r>
              <a:rPr lang="en-IN" sz="2400" b="0" strike="noStrike" spc="-1">
                <a:latin typeface="Arial"/>
              </a:rPr>
              <a:t>Third Outline Level</a:t>
            </a:r>
          </a:p>
          <a:p>
            <a:pPr marL="1728000" lvl="3" indent="-216000">
              <a:spcBef>
                <a:spcPts val="567"/>
              </a:spcBef>
              <a:buClr>
                <a:srgbClr val="FFFFFF"/>
              </a:buClr>
              <a:buSzPct val="75000"/>
              <a:buFont typeface="Symbol" charset="2"/>
              <a:buChar char=""/>
            </a:pPr>
            <a:r>
              <a:rPr lang="en-IN" sz="2000" b="0" strike="noStrike" spc="-1">
                <a:latin typeface="Arial"/>
              </a:rPr>
              <a:t>Fourth Outline Level</a:t>
            </a:r>
          </a:p>
          <a:p>
            <a:pPr marL="2160000" lvl="4" indent="-216000">
              <a:spcBef>
                <a:spcPts val="283"/>
              </a:spcBef>
              <a:buClr>
                <a:srgbClr val="FFFFFF"/>
              </a:buClr>
              <a:buSzPct val="45000"/>
              <a:buFont typeface="Wingdings" charset="2"/>
              <a:buChar char=""/>
            </a:pPr>
            <a:r>
              <a:rPr lang="en-IN" sz="2000" b="0" strike="noStrike" spc="-1">
                <a:latin typeface="Arial"/>
              </a:rPr>
              <a:t>Fifth Outline Level</a:t>
            </a:r>
          </a:p>
          <a:p>
            <a:pPr marL="2592000" lvl="5" indent="-216000">
              <a:spcBef>
                <a:spcPts val="283"/>
              </a:spcBef>
              <a:buClr>
                <a:srgbClr val="FFFFFF"/>
              </a:buClr>
              <a:buSzPct val="45000"/>
              <a:buFont typeface="Wingdings" charset="2"/>
              <a:buChar char=""/>
            </a:pPr>
            <a:r>
              <a:rPr lang="en-IN" sz="2000" b="0" strike="noStrike" spc="-1">
                <a:latin typeface="Arial"/>
              </a:rPr>
              <a:t>Sixth Outline Level</a:t>
            </a:r>
          </a:p>
          <a:p>
            <a:pPr marL="3024000" lvl="6" indent="-216000">
              <a:spcBef>
                <a:spcPts val="283"/>
              </a:spcBef>
              <a:buClr>
                <a:srgbClr val="FFFFFF"/>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40" name="CustomShape 1"/>
          <p:cNvSpPr/>
          <p:nvPr/>
        </p:nvSpPr>
        <p:spPr>
          <a:xfrm>
            <a:off x="0" y="5045760"/>
            <a:ext cx="9143280" cy="9720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41" name="PlaceHolder 2"/>
          <p:cNvSpPr>
            <a:spLocks noGrp="1"/>
          </p:cNvSpPr>
          <p:nvPr>
            <p:ph type="title"/>
          </p:nvPr>
        </p:nvSpPr>
        <p:spPr>
          <a:xfrm>
            <a:off x="512640" y="1893240"/>
            <a:ext cx="8118000" cy="1522080"/>
          </a:xfrm>
          <a:prstGeom prst="rect">
            <a:avLst/>
          </a:prstGeom>
        </p:spPr>
        <p:txBody>
          <a:bodyPr lIns="0" tIns="0" rIns="0" bIns="0" anchor="ctr"/>
          <a:lstStyle/>
          <a:p>
            <a:r>
              <a:rPr lang="en-IN" sz="1800" b="0" strike="noStrike" spc="-1">
                <a:latin typeface="Arial"/>
              </a:rPr>
              <a:t>Click to edit the title text format</a:t>
            </a:r>
          </a:p>
        </p:txBody>
      </p:sp>
      <p:sp>
        <p:nvSpPr>
          <p:cNvPr id="42" name="PlaceHolder 3"/>
          <p:cNvSpPr>
            <a:spLocks noGrp="1"/>
          </p:cNvSpPr>
          <p:nvPr>
            <p:ph type="body"/>
          </p:nvPr>
        </p:nvSpPr>
        <p:spPr>
          <a:xfrm>
            <a:off x="457200" y="1203480"/>
            <a:ext cx="8228880" cy="2982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hyperlink" Target="https://doi.org/10.1007/s42979-020-00335-4"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Google Shape;59;p13"/>
          <p:cNvPicPr/>
          <p:nvPr/>
        </p:nvPicPr>
        <p:blipFill>
          <a:blip r:embed="rId2"/>
          <a:stretch/>
        </p:blipFill>
        <p:spPr>
          <a:xfrm>
            <a:off x="3071880" y="170640"/>
            <a:ext cx="2999160" cy="1993320"/>
          </a:xfrm>
          <a:prstGeom prst="rect">
            <a:avLst/>
          </a:prstGeom>
          <a:ln>
            <a:noFill/>
          </a:ln>
        </p:spPr>
      </p:pic>
      <p:sp>
        <p:nvSpPr>
          <p:cNvPr id="80" name="CustomShape 1"/>
          <p:cNvSpPr/>
          <p:nvPr/>
        </p:nvSpPr>
        <p:spPr>
          <a:xfrm>
            <a:off x="512640" y="2230200"/>
            <a:ext cx="8118000" cy="23475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3000" b="1" strike="noStrike" spc="-1" dirty="0">
                <a:solidFill>
                  <a:srgbClr val="FFFBF0"/>
                </a:solidFill>
                <a:latin typeface="Times New Roman"/>
                <a:ea typeface="Times New Roman"/>
              </a:rPr>
              <a:t>Department of Information Technology</a:t>
            </a:r>
            <a:endParaRPr lang="en-IN" sz="3000" b="0" strike="noStrike" spc="-1" dirty="0">
              <a:latin typeface="Arial"/>
            </a:endParaRPr>
          </a:p>
          <a:p>
            <a:pPr algn="ctr">
              <a:lnSpc>
                <a:spcPct val="100000"/>
              </a:lnSpc>
            </a:pPr>
            <a:r>
              <a:rPr lang="en-IN" sz="3000" b="1" strike="noStrike" spc="-1" dirty="0">
                <a:solidFill>
                  <a:srgbClr val="FFFBF0"/>
                </a:solidFill>
                <a:latin typeface="Times New Roman"/>
                <a:ea typeface="Times New Roman"/>
              </a:rPr>
              <a:t>NBA Accredited</a:t>
            </a:r>
            <a:br>
              <a:rPr dirty="0"/>
            </a:br>
            <a:r>
              <a:rPr lang="en-IN" sz="2400" b="0" strike="noStrike" spc="-1" dirty="0">
                <a:solidFill>
                  <a:srgbClr val="FFFBF0"/>
                </a:solidFill>
                <a:latin typeface="Times New Roman"/>
                <a:ea typeface="Times New Roman"/>
              </a:rPr>
              <a:t>A.P. Shah Institute of Technology</a:t>
            </a:r>
            <a:br>
              <a:rPr dirty="0"/>
            </a:br>
            <a:r>
              <a:rPr lang="en-IN" sz="2400" b="0" strike="noStrike" spc="-1" dirty="0">
                <a:solidFill>
                  <a:srgbClr val="FFFBF0"/>
                </a:solidFill>
                <a:latin typeface="Times New Roman"/>
                <a:ea typeface="Times New Roman"/>
              </a:rPr>
              <a:t>G. B. Road, </a:t>
            </a:r>
            <a:r>
              <a:rPr lang="en-IN" sz="2400" b="0" strike="noStrike" spc="-1" dirty="0" err="1">
                <a:solidFill>
                  <a:srgbClr val="FFFBF0"/>
                </a:solidFill>
                <a:latin typeface="Times New Roman"/>
                <a:ea typeface="Times New Roman"/>
              </a:rPr>
              <a:t>Kasarvadavli</a:t>
            </a:r>
            <a:r>
              <a:rPr lang="en-IN" sz="2400" b="0" strike="noStrike" spc="-1" dirty="0">
                <a:solidFill>
                  <a:srgbClr val="FFFBF0"/>
                </a:solidFill>
                <a:latin typeface="Times New Roman"/>
                <a:ea typeface="Times New Roman"/>
              </a:rPr>
              <a:t>, Thane(W), Mumbai-400615</a:t>
            </a:r>
            <a:br>
              <a:rPr dirty="0"/>
            </a:br>
            <a:r>
              <a:rPr lang="en-IN" sz="2400" b="0" strike="noStrike" spc="-1" dirty="0">
                <a:solidFill>
                  <a:srgbClr val="FFFBF0"/>
                </a:solidFill>
                <a:latin typeface="Times New Roman"/>
                <a:ea typeface="Times New Roman"/>
              </a:rPr>
              <a:t>UNIVERSITY OF MUMBAI</a:t>
            </a:r>
            <a:br>
              <a:rPr dirty="0"/>
            </a:br>
            <a:r>
              <a:rPr lang="en-IN" sz="2400" b="0" strike="noStrike" spc="-1" dirty="0">
                <a:solidFill>
                  <a:srgbClr val="FFFBF0"/>
                </a:solidFill>
                <a:latin typeface="Times New Roman"/>
                <a:ea typeface="Times New Roman"/>
              </a:rPr>
              <a:t>Academic Year 2021-2022</a:t>
            </a:r>
            <a:endParaRPr lang="en-IN"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1.4 Problem Definition</a:t>
            </a:r>
            <a:endParaRPr lang="en-IN" sz="3000" b="0" strike="noStrike" spc="-1">
              <a:latin typeface="Arial"/>
            </a:endParaRPr>
          </a:p>
        </p:txBody>
      </p:sp>
      <p:sp>
        <p:nvSpPr>
          <p:cNvPr id="91"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15000"/>
              </a:lnSpc>
              <a:buClr>
                <a:srgbClr val="000000"/>
              </a:buClr>
              <a:buFont typeface="Old Standard TT"/>
              <a:buChar char="●"/>
            </a:pPr>
            <a:r>
              <a:rPr lang="en-US" sz="1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Problem Identified </a:t>
            </a:r>
          </a:p>
          <a:p>
            <a:pPr marL="914400" lvl="1" indent="-342360">
              <a:lnSpc>
                <a:spcPct val="115000"/>
              </a:lnSpc>
              <a:buClr>
                <a:srgbClr val="000000"/>
              </a:buClr>
              <a:buFont typeface="Old Standard TT"/>
              <a:buChar char="●"/>
            </a:pPr>
            <a:r>
              <a:rPr lang="en-US"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Testing results take time</a:t>
            </a:r>
            <a:endParaRPr lang="en-US" dirty="0">
              <a:latin typeface="Times New Roman" panose="02020603050405020304" pitchFamily="18" charset="0"/>
              <a:cs typeface="Times New Roman" panose="02020603050405020304" pitchFamily="18" charset="0"/>
            </a:endParaRPr>
          </a:p>
          <a:p>
            <a:pPr marL="914400" lvl="1" indent="-342360">
              <a:lnSpc>
                <a:spcPct val="115000"/>
              </a:lnSpc>
              <a:buClr>
                <a:srgbClr val="000000"/>
              </a:buClr>
              <a:buFont typeface="Old Standard TT"/>
              <a:buChar char="●"/>
            </a:pPr>
            <a:r>
              <a:rPr lang="en-US"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Some tests are not that accurate </a:t>
            </a:r>
            <a:endParaRPr lang="en-US" dirty="0">
              <a:latin typeface="Times New Roman" panose="02020603050405020304" pitchFamily="18" charset="0"/>
              <a:cs typeface="Times New Roman" panose="02020603050405020304" pitchFamily="18" charset="0"/>
            </a:endParaRPr>
          </a:p>
          <a:p>
            <a:pPr marL="914400" lvl="1" indent="-342360">
              <a:lnSpc>
                <a:spcPct val="115000"/>
              </a:lnSpc>
              <a:buClr>
                <a:srgbClr val="000000"/>
              </a:buClr>
              <a:buFont typeface="Old Standard TT"/>
              <a:buChar char="●"/>
            </a:pPr>
            <a:r>
              <a:rPr lang="en-US"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It is not possible that everyone has taken the vaccine</a:t>
            </a:r>
          </a:p>
          <a:p>
            <a:pPr marL="572040" lvl="1">
              <a:lnSpc>
                <a:spcPct val="115000"/>
              </a:lnSpc>
              <a:buClr>
                <a:srgbClr val="000000"/>
              </a:buClr>
            </a:pPr>
            <a:endParaRPr lang="en-US"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indent="-342360">
              <a:lnSpc>
                <a:spcPct val="115000"/>
              </a:lnSpc>
              <a:buClr>
                <a:srgbClr val="000000"/>
              </a:buClr>
              <a:buFont typeface="Old Standard TT"/>
              <a:buChar char="●"/>
            </a:pP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Proposed Solution</a:t>
            </a:r>
            <a:endParaRPr lang="en-US" sz="1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914400" lvl="1" indent="-342360">
              <a:lnSpc>
                <a:spcPct val="115000"/>
              </a:lnSpc>
              <a:buClr>
                <a:srgbClr val="000000"/>
              </a:buClr>
              <a:buFont typeface="Old Standard TT"/>
              <a:buChar char="●"/>
            </a:pPr>
            <a:r>
              <a:rPr lang="en-US" sz="1800" b="0"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The aim is to develop an screening of patients with various 	sensors like LM35 and pulse rate sensor to make a statistical data of that patient and predict whether he/she has covid-19 or not that is faster and more accurate than RT-PCR test</a:t>
            </a:r>
            <a:endParaRPr lang="en-US" dirty="0">
              <a:solidFill>
                <a:schemeClr val="dk1"/>
              </a:solidFill>
              <a:latin typeface="Times New Roman" panose="02020603050405020304" pitchFamily="18" charset="0"/>
              <a:cs typeface="Times New Roman" panose="02020603050405020304" pitchFamily="18" charset="0"/>
              <a:sym typeface="Times New Roman"/>
            </a:endParaRPr>
          </a:p>
          <a:p>
            <a:pPr marL="572040" lvl="1">
              <a:lnSpc>
                <a:spcPct val="115000"/>
              </a:lnSpc>
              <a:buClr>
                <a:srgbClr val="000000"/>
              </a:buClr>
            </a:pPr>
            <a:endParaRPr lang="en-US" dirty="0">
              <a:latin typeface="Times New Roman" panose="02020603050405020304" pitchFamily="18" charset="0"/>
              <a:cs typeface="Times New Roman" panose="02020603050405020304" pitchFamily="18" charset="0"/>
            </a:endParaRP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1.5 Scope</a:t>
            </a:r>
            <a:endParaRPr lang="en-IN" sz="3000" b="0" strike="noStrike" spc="-1">
              <a:latin typeface="Arial"/>
            </a:endParaRPr>
          </a:p>
        </p:txBody>
      </p:sp>
      <p:sp>
        <p:nvSpPr>
          <p:cNvPr id="93"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15000"/>
              </a:lnSpc>
              <a:buClr>
                <a:srgbClr val="000000"/>
              </a:buClr>
              <a:buFont typeface="Old Standard TT"/>
              <a:buChar char="●"/>
            </a:pPr>
            <a:r>
              <a:rPr lang="en-US" dirty="0"/>
              <a:t>Dataset which are generated are helpful for further studies.</a:t>
            </a:r>
          </a:p>
          <a:p>
            <a:pPr marL="457200" indent="-342360">
              <a:lnSpc>
                <a:spcPct val="115000"/>
              </a:lnSpc>
              <a:buClr>
                <a:srgbClr val="000000"/>
              </a:buClr>
              <a:buFont typeface="Old Standard TT"/>
              <a:buChar char="●"/>
            </a:pPr>
            <a:r>
              <a:rPr lang="en-US" sz="1800" b="0" strike="noStrike" spc="-1" dirty="0">
                <a:latin typeface="Arial"/>
              </a:rPr>
              <a:t>Use of this c</a:t>
            </a:r>
            <a:r>
              <a:rPr lang="en-US" spc="-1" dirty="0">
                <a:latin typeface="Arial"/>
              </a:rPr>
              <a:t>ompact device is preferrable instead of using individual machine.</a:t>
            </a:r>
          </a:p>
          <a:p>
            <a:pPr marL="457200" indent="-342360">
              <a:lnSpc>
                <a:spcPct val="115000"/>
              </a:lnSpc>
              <a:buClr>
                <a:srgbClr val="000000"/>
              </a:buClr>
              <a:buFont typeface="Old Standard TT"/>
              <a:buChar char="●"/>
            </a:pPr>
            <a:r>
              <a:rPr lang="en-US" sz="1800" b="0" strike="noStrike" spc="-1" dirty="0">
                <a:latin typeface="Arial"/>
              </a:rPr>
              <a:t>Different disease can be </a:t>
            </a:r>
            <a:r>
              <a:rPr lang="en-US" spc="-1" dirty="0">
                <a:latin typeface="Arial"/>
              </a:rPr>
              <a:t>develop other than Covid-19 detection.</a:t>
            </a: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1.6 Technology Stack</a:t>
            </a:r>
            <a:endParaRPr lang="en-IN" sz="3000" b="0" strike="noStrike" spc="-1" dirty="0">
              <a:latin typeface="Arial"/>
            </a:endParaRPr>
          </a:p>
        </p:txBody>
      </p:sp>
      <p:sp>
        <p:nvSpPr>
          <p:cNvPr id="95"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15000"/>
              </a:lnSpc>
              <a:buClr>
                <a:srgbClr val="000000"/>
              </a:buClr>
              <a:buFont typeface="Old Standard TT"/>
              <a:buChar char="●"/>
            </a:pPr>
            <a:r>
              <a:rPr lang="en-IN" spc="-1" dirty="0">
                <a:solidFill>
                  <a:srgbClr val="000000"/>
                </a:solidFill>
                <a:latin typeface="Old Standard TT"/>
              </a:rPr>
              <a:t>Hardware Module</a:t>
            </a:r>
          </a:p>
          <a:p>
            <a:pPr marL="914400" lvl="1" indent="-342360">
              <a:lnSpc>
                <a:spcPct val="115000"/>
              </a:lnSpc>
              <a:buClr>
                <a:srgbClr val="000000"/>
              </a:buClr>
              <a:buFont typeface="Old Standard TT"/>
              <a:buChar char="●"/>
            </a:pPr>
            <a:r>
              <a:rPr lang="en-IN" spc="-1" dirty="0">
                <a:solidFill>
                  <a:srgbClr val="000000"/>
                </a:solidFill>
              </a:rPr>
              <a:t>Arduino Uno</a:t>
            </a:r>
          </a:p>
          <a:p>
            <a:pPr marL="914400" lvl="1" indent="-342360">
              <a:lnSpc>
                <a:spcPct val="115000"/>
              </a:lnSpc>
              <a:buClr>
                <a:srgbClr val="000000"/>
              </a:buClr>
              <a:buFont typeface="Old Standard TT"/>
              <a:buChar char="●"/>
            </a:pPr>
            <a:r>
              <a:rPr lang="en-IN"/>
              <a:t>LM35 </a:t>
            </a:r>
            <a:r>
              <a:rPr lang="en-IN" dirty="0"/>
              <a:t>temperature sensor</a:t>
            </a:r>
            <a:endParaRPr lang="en-IN" spc="-1" dirty="0">
              <a:solidFill>
                <a:srgbClr val="000000"/>
              </a:solidFill>
              <a:latin typeface="Old Standard TT"/>
            </a:endParaRPr>
          </a:p>
          <a:p>
            <a:pPr marL="914400" lvl="1" indent="-342360">
              <a:lnSpc>
                <a:spcPct val="115000"/>
              </a:lnSpc>
              <a:buClr>
                <a:srgbClr val="000000"/>
              </a:buClr>
              <a:buFont typeface="Old Standard TT"/>
              <a:buChar char="●"/>
            </a:pPr>
            <a:r>
              <a:rPr lang="en-US" dirty="0"/>
              <a:t>Oximeter, Heart Rate Sensor(HBTV2)</a:t>
            </a:r>
          </a:p>
          <a:p>
            <a:pPr marL="914400" lvl="1" indent="-342360">
              <a:lnSpc>
                <a:spcPct val="115000"/>
              </a:lnSpc>
              <a:buClr>
                <a:srgbClr val="000000"/>
              </a:buClr>
              <a:buFont typeface="Old Standard TT"/>
              <a:buChar char="●"/>
            </a:pPr>
            <a:r>
              <a:rPr lang="en-IN" dirty="0"/>
              <a:t>Push button10k Resistor</a:t>
            </a:r>
            <a:endParaRPr lang="en-US" dirty="0"/>
          </a:p>
          <a:p>
            <a:pPr marL="914400" lvl="1" indent="-342360">
              <a:lnSpc>
                <a:spcPct val="115000"/>
              </a:lnSpc>
              <a:buClr>
                <a:srgbClr val="000000"/>
              </a:buClr>
              <a:buFont typeface="Old Standard TT"/>
              <a:buChar char="●"/>
            </a:pPr>
            <a:r>
              <a:rPr lang="en-IN" dirty="0"/>
              <a:t>Male-female wires</a:t>
            </a:r>
            <a:endParaRPr lang="en-US" dirty="0"/>
          </a:p>
          <a:p>
            <a:pPr marL="914400" lvl="1" indent="-342360">
              <a:lnSpc>
                <a:spcPct val="115000"/>
              </a:lnSpc>
              <a:buClr>
                <a:srgbClr val="000000"/>
              </a:buClr>
              <a:buFont typeface="Old Standard TT"/>
              <a:buChar char="●"/>
            </a:pPr>
            <a:r>
              <a:rPr lang="en-IN" dirty="0"/>
              <a:t>Breadboard</a:t>
            </a:r>
            <a:endParaRPr lang="en-IN" b="0" strike="noStrike" spc="-1" dirty="0">
              <a:latin typeface="Arial"/>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1.6 Technology Stack</a:t>
            </a:r>
            <a:endParaRPr lang="en-IN" sz="3000" b="0" strike="noStrike" spc="-1" dirty="0">
              <a:latin typeface="Arial"/>
            </a:endParaRPr>
          </a:p>
        </p:txBody>
      </p:sp>
      <p:sp>
        <p:nvSpPr>
          <p:cNvPr id="95"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15000"/>
              </a:lnSpc>
              <a:buClr>
                <a:srgbClr val="000000"/>
              </a:buClr>
              <a:buFont typeface="Old Standard TT"/>
              <a:buChar char="●"/>
            </a:pPr>
            <a:r>
              <a:rPr lang="en-IN" spc="-1" dirty="0">
                <a:solidFill>
                  <a:srgbClr val="000000"/>
                </a:solidFill>
                <a:latin typeface="Old Standard TT"/>
              </a:rPr>
              <a:t>Mobile Application</a:t>
            </a:r>
          </a:p>
          <a:p>
            <a:pPr marL="914400" lvl="1" indent="-342360">
              <a:lnSpc>
                <a:spcPct val="115000"/>
              </a:lnSpc>
              <a:buClr>
                <a:srgbClr val="000000"/>
              </a:buClr>
              <a:buFont typeface="Old Standard TT"/>
              <a:buChar char="●"/>
            </a:pPr>
            <a:r>
              <a:rPr lang="en-IN" dirty="0"/>
              <a:t>SQL Database</a:t>
            </a:r>
            <a:endParaRPr lang="en-IN" spc="-1" dirty="0">
              <a:solidFill>
                <a:srgbClr val="000000"/>
              </a:solidFill>
              <a:latin typeface="Old Standard TT"/>
            </a:endParaRPr>
          </a:p>
          <a:p>
            <a:pPr marL="914400" lvl="1" indent="-342360">
              <a:lnSpc>
                <a:spcPct val="115000"/>
              </a:lnSpc>
              <a:buClr>
                <a:srgbClr val="000000"/>
              </a:buClr>
              <a:buFont typeface="Old Standard TT"/>
              <a:buChar char="●"/>
            </a:pPr>
            <a:r>
              <a:rPr lang="en-IN" dirty="0"/>
              <a:t>Android Studio</a:t>
            </a:r>
            <a:endParaRPr lang="en-IN" spc="-1" dirty="0">
              <a:solidFill>
                <a:srgbClr val="000000"/>
              </a:solidFill>
              <a:latin typeface="Old Standard TT"/>
            </a:endParaRPr>
          </a:p>
          <a:p>
            <a:pPr marL="914400" lvl="1" indent="-342360">
              <a:lnSpc>
                <a:spcPct val="115000"/>
              </a:lnSpc>
              <a:buClr>
                <a:srgbClr val="000000"/>
              </a:buClr>
              <a:buFont typeface="Old Standard TT"/>
              <a:buChar char="●"/>
            </a:pPr>
            <a:r>
              <a:rPr lang="en-IN" dirty="0"/>
              <a:t>Flask Framework</a:t>
            </a:r>
            <a:endParaRPr lang="en-IN" b="0" strike="noStrike" spc="-1" dirty="0">
              <a:latin typeface="Arial"/>
            </a:endParaRPr>
          </a:p>
          <a:p>
            <a:pPr marL="457200" indent="-342360">
              <a:lnSpc>
                <a:spcPct val="115000"/>
              </a:lnSpc>
              <a:buClr>
                <a:srgbClr val="000000"/>
              </a:buClr>
              <a:buFont typeface="Old Standard TT"/>
              <a:buChar char="●"/>
            </a:pPr>
            <a:r>
              <a:rPr lang="en-IN" sz="1800" b="0" strike="noStrike" spc="-1" dirty="0">
                <a:solidFill>
                  <a:srgbClr val="000000"/>
                </a:solidFill>
                <a:latin typeface="Old Standard TT"/>
                <a:ea typeface="Old Standard TT"/>
              </a:rPr>
              <a:t> Website</a:t>
            </a:r>
            <a:endParaRPr lang="en-IN" sz="1800" b="0" strike="noStrike" spc="-1" dirty="0">
              <a:solidFill>
                <a:srgbClr val="000000"/>
              </a:solidFill>
              <a:latin typeface="Arial"/>
              <a:ea typeface="Old Standard TT"/>
            </a:endParaRPr>
          </a:p>
          <a:p>
            <a:pPr marL="914400" lvl="1" indent="-342360">
              <a:lnSpc>
                <a:spcPct val="115000"/>
              </a:lnSpc>
              <a:buClr>
                <a:srgbClr val="000000"/>
              </a:buClr>
              <a:buFont typeface="Old Standard TT"/>
              <a:buChar char="●"/>
            </a:pPr>
            <a:r>
              <a:rPr lang="en-IN" dirty="0"/>
              <a:t>HTML</a:t>
            </a:r>
            <a:endParaRPr lang="en-IN" spc="-1" dirty="0">
              <a:solidFill>
                <a:srgbClr val="000000"/>
              </a:solidFill>
              <a:latin typeface="Arial"/>
            </a:endParaRPr>
          </a:p>
          <a:p>
            <a:pPr marL="914400" lvl="1" indent="-342360">
              <a:lnSpc>
                <a:spcPct val="115000"/>
              </a:lnSpc>
              <a:buClr>
                <a:srgbClr val="000000"/>
              </a:buClr>
              <a:buFont typeface="Old Standard TT"/>
              <a:buChar char="●"/>
            </a:pPr>
            <a:r>
              <a:rPr lang="en-IN" b="0" strike="noStrike" spc="-1" dirty="0">
                <a:solidFill>
                  <a:srgbClr val="000000"/>
                </a:solidFill>
                <a:latin typeface="Arial"/>
              </a:rPr>
              <a:t>CSS</a:t>
            </a:r>
          </a:p>
          <a:p>
            <a:pPr marL="914400" lvl="1" indent="-342360">
              <a:lnSpc>
                <a:spcPct val="115000"/>
              </a:lnSpc>
              <a:buClr>
                <a:srgbClr val="000000"/>
              </a:buClr>
              <a:buFont typeface="Old Standard TT"/>
              <a:buChar char="●"/>
            </a:pPr>
            <a:r>
              <a:rPr lang="en-IN" spc="-1" dirty="0">
                <a:solidFill>
                  <a:srgbClr val="000000"/>
                </a:solidFill>
                <a:latin typeface="Arial"/>
              </a:rPr>
              <a:t>Python Flask</a:t>
            </a:r>
          </a:p>
          <a:p>
            <a:pPr marL="914400" lvl="1" indent="-342360">
              <a:lnSpc>
                <a:spcPct val="115000"/>
              </a:lnSpc>
              <a:buClr>
                <a:srgbClr val="000000"/>
              </a:buClr>
              <a:buFont typeface="Old Standard TT"/>
              <a:buChar char="●"/>
            </a:pPr>
            <a:r>
              <a:rPr lang="en-IN" b="0" strike="noStrike" spc="-1" dirty="0">
                <a:solidFill>
                  <a:srgbClr val="000000"/>
                </a:solidFill>
                <a:latin typeface="Arial"/>
              </a:rPr>
              <a:t>SQL </a:t>
            </a:r>
            <a:r>
              <a:rPr lang="en-IN" spc="-1" dirty="0">
                <a:solidFill>
                  <a:srgbClr val="000000"/>
                </a:solidFill>
                <a:latin typeface="Arial"/>
              </a:rPr>
              <a:t>Database</a:t>
            </a:r>
            <a:endParaRPr lang="en-IN" b="0" strike="noStrike" spc="-1" dirty="0">
              <a:latin typeface="Arial"/>
            </a:endParaRPr>
          </a:p>
        </p:txBody>
      </p:sp>
    </p:spTree>
    <p:extLst>
      <p:ext uri="{BB962C8B-B14F-4D97-AF65-F5344CB8AC3E}">
        <p14:creationId xmlns:p14="http://schemas.microsoft.com/office/powerpoint/2010/main" val="38264855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1.7 Benefits for Environment &amp; Society</a:t>
            </a:r>
            <a:endParaRPr lang="en-IN" sz="3000" b="0" strike="noStrike" spc="-1" dirty="0">
              <a:latin typeface="Arial"/>
            </a:endParaRPr>
          </a:p>
        </p:txBody>
      </p:sp>
      <p:sp>
        <p:nvSpPr>
          <p:cNvPr id="97"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15000"/>
              </a:lnSpc>
              <a:buClr>
                <a:srgbClr val="000000"/>
              </a:buClr>
              <a:buFont typeface="Old Standard TT"/>
              <a:buChar char="●"/>
            </a:pPr>
            <a:r>
              <a:rPr lang="en-IN" spc="-1" dirty="0">
                <a:latin typeface="Arial"/>
              </a:rPr>
              <a:t>It will help common people to test the vitals and keep check on it regularly.                                   </a:t>
            </a:r>
          </a:p>
          <a:p>
            <a:pPr marL="457200" indent="-342360">
              <a:lnSpc>
                <a:spcPct val="115000"/>
              </a:lnSpc>
              <a:buClr>
                <a:srgbClr val="000000"/>
              </a:buClr>
              <a:buFont typeface="Old Standard TT"/>
              <a:buChar char="●"/>
            </a:pPr>
            <a:r>
              <a:rPr lang="en-IN" spc="-1" dirty="0">
                <a:latin typeface="Arial"/>
              </a:rPr>
              <a:t>It will help hospitals to measure this factors using compact device, and getting the data in place.</a:t>
            </a:r>
          </a:p>
          <a:p>
            <a:pPr marL="457200" indent="-342360">
              <a:lnSpc>
                <a:spcPct val="115000"/>
              </a:lnSpc>
              <a:buClr>
                <a:srgbClr val="000000"/>
              </a:buClr>
              <a:buFont typeface="Old Standard TT"/>
              <a:buChar char="●"/>
            </a:pPr>
            <a:r>
              <a:rPr lang="en-IN" sz="1800" b="0" strike="noStrike" spc="-1" dirty="0">
                <a:latin typeface="Arial"/>
              </a:rPr>
              <a:t>It will help us to generate mass data</a:t>
            </a:r>
            <a:r>
              <a:rPr lang="en-IN" spc="-1" dirty="0">
                <a:latin typeface="Arial"/>
              </a:rPr>
              <a:t>.</a:t>
            </a:r>
            <a:endParaRPr lang="en-IN" sz="1800" b="0" strike="noStrike" spc="-1" dirty="0">
              <a:latin typeface="Arial"/>
            </a:endParaRPr>
          </a:p>
          <a:p>
            <a:pPr marL="457200" indent="-342360">
              <a:lnSpc>
                <a:spcPct val="115000"/>
              </a:lnSpc>
              <a:buClr>
                <a:srgbClr val="000000"/>
              </a:buClr>
              <a:buFont typeface="Old Standard TT"/>
              <a:buChar char="●"/>
            </a:pPr>
            <a:r>
              <a:rPr lang="en-IN" sz="1800" b="0" strike="noStrike" spc="-1" dirty="0">
                <a:latin typeface="Arial"/>
              </a:rPr>
              <a:t>The dataset can help in further studies of different diagnostics.</a:t>
            </a: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512640" y="1893240"/>
            <a:ext cx="416736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200" b="1" strike="noStrike" spc="-1">
                <a:solidFill>
                  <a:srgbClr val="FFFBF0"/>
                </a:solidFill>
                <a:latin typeface="Times New Roman"/>
                <a:ea typeface="Times New Roman"/>
              </a:rPr>
              <a:t>2. Project Design</a:t>
            </a:r>
            <a:endParaRPr lang="en-IN" sz="4200" b="0" strike="noStrike" spc="-1">
              <a:latin typeface="Arial"/>
            </a:endParaRPr>
          </a:p>
        </p:txBody>
      </p:sp>
      <p:sp>
        <p:nvSpPr>
          <p:cNvPr id="99"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311760" y="73482"/>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2.1 Proposed System</a:t>
            </a:r>
            <a:endParaRPr lang="en-IN" sz="3000" b="0" strike="noStrike" spc="-1" dirty="0">
              <a:latin typeface="Arial"/>
            </a:endParaRPr>
          </a:p>
        </p:txBody>
      </p:sp>
      <p:sp>
        <p:nvSpPr>
          <p:cNvPr id="101"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pic>
        <p:nvPicPr>
          <p:cNvPr id="3" name="Picture 2">
            <a:extLst>
              <a:ext uri="{FF2B5EF4-FFF2-40B4-BE49-F238E27FC236}">
                <a16:creationId xmlns:a16="http://schemas.microsoft.com/office/drawing/2014/main" id="{F0EC3881-5857-406E-A71A-D6D52D080A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563" y="1495032"/>
            <a:ext cx="7558153" cy="2749416"/>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11760" y="71281"/>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2.2 Design(Flow Of Modules)</a:t>
            </a:r>
            <a:endParaRPr lang="en-IN" sz="3000" b="0" strike="noStrike" spc="-1" dirty="0">
              <a:latin typeface="Arial"/>
            </a:endParaRPr>
          </a:p>
        </p:txBody>
      </p:sp>
      <p:sp>
        <p:nvSpPr>
          <p:cNvPr id="103"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840">
              <a:lnSpc>
                <a:spcPct val="115000"/>
              </a:lnSpc>
              <a:buClr>
                <a:srgbClr val="000000"/>
              </a:buClr>
            </a:pPr>
            <a:endParaRPr lang="en-IN" sz="1800" b="0" strike="noStrike" spc="-1" dirty="0">
              <a:latin typeface="Arial"/>
            </a:endParaRPr>
          </a:p>
        </p:txBody>
      </p:sp>
      <p:pic>
        <p:nvPicPr>
          <p:cNvPr id="4" name="Picture 3">
            <a:extLst>
              <a:ext uri="{FF2B5EF4-FFF2-40B4-BE49-F238E27FC236}">
                <a16:creationId xmlns:a16="http://schemas.microsoft.com/office/drawing/2014/main" id="{8B75D16E-32AD-4ABC-B9B9-82003ECA04C9}"/>
              </a:ext>
            </a:extLst>
          </p:cNvPr>
          <p:cNvPicPr>
            <a:picLocks noChangeAspect="1"/>
          </p:cNvPicPr>
          <p:nvPr/>
        </p:nvPicPr>
        <p:blipFill>
          <a:blip r:embed="rId2"/>
          <a:stretch>
            <a:fillRect/>
          </a:stretch>
        </p:blipFill>
        <p:spPr>
          <a:xfrm>
            <a:off x="2150268" y="808201"/>
            <a:ext cx="4719116" cy="4139460"/>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11760" y="8172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2.3 Use Case</a:t>
            </a:r>
            <a:endParaRPr lang="en-IN" sz="3000" b="0" strike="noStrike" spc="-1" dirty="0">
              <a:latin typeface="Arial"/>
            </a:endParaRPr>
          </a:p>
        </p:txBody>
      </p:sp>
      <p:sp>
        <p:nvSpPr>
          <p:cNvPr id="105"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pic>
        <p:nvPicPr>
          <p:cNvPr id="3" name="Picture 2">
            <a:extLst>
              <a:ext uri="{FF2B5EF4-FFF2-40B4-BE49-F238E27FC236}">
                <a16:creationId xmlns:a16="http://schemas.microsoft.com/office/drawing/2014/main" id="{5E388EE0-90A7-40AA-B315-3A7400334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6988" y="694080"/>
            <a:ext cx="3110023" cy="4206394"/>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311760" y="5781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2.4 Class Diagram</a:t>
            </a:r>
            <a:endParaRPr lang="en-IN" sz="3000" b="0" strike="noStrike" spc="-1" dirty="0">
              <a:latin typeface="Arial"/>
            </a:endParaRPr>
          </a:p>
        </p:txBody>
      </p:sp>
      <p:sp>
        <p:nvSpPr>
          <p:cNvPr id="10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pic>
        <p:nvPicPr>
          <p:cNvPr id="3" name="Picture 2">
            <a:extLst>
              <a:ext uri="{FF2B5EF4-FFF2-40B4-BE49-F238E27FC236}">
                <a16:creationId xmlns:a16="http://schemas.microsoft.com/office/drawing/2014/main" id="{5C4FE962-9C38-44B4-8945-A1169F2227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7658" y="1171440"/>
            <a:ext cx="3608070" cy="3608070"/>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513000" y="275400"/>
            <a:ext cx="8118000" cy="4761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IN" sz="1800" b="0" strike="noStrike" spc="-1" dirty="0">
                <a:solidFill>
                  <a:srgbClr val="FFFBF0"/>
                </a:solidFill>
                <a:latin typeface="Times New Roman"/>
                <a:ea typeface="Times New Roman"/>
              </a:rPr>
              <a:t>                                                    </a:t>
            </a:r>
            <a:r>
              <a:rPr lang="en-IN" b="0" strike="noStrike" spc="-1" dirty="0">
                <a:latin typeface="Times New Roman"/>
                <a:ea typeface="Times New Roman"/>
              </a:rPr>
              <a:t>A Project Report on</a:t>
            </a:r>
            <a:br>
              <a:rPr dirty="0"/>
            </a:br>
            <a:r>
              <a:rPr lang="en-US" sz="2400" b="1" dirty="0">
                <a:effectLst>
                  <a:outerShdw blurRad="38100" dist="38100" dir="2700000" algn="tl">
                    <a:srgbClr val="C0C0C0"/>
                  </a:outerShdw>
                </a:effectLst>
                <a:latin typeface="Times New Roman"/>
                <a:ea typeface="Times New Roman"/>
                <a:cs typeface="Times New Roman"/>
                <a:sym typeface="Times New Roman"/>
              </a:rPr>
              <a:t>An IOT based framework for Statistical Analysis and Screening of Covid-19</a:t>
            </a:r>
          </a:p>
          <a:p>
            <a:pPr>
              <a:lnSpc>
                <a:spcPct val="100000"/>
              </a:lnSpc>
            </a:pPr>
            <a:br>
              <a:rPr lang="en-US" dirty="0"/>
            </a:br>
            <a:r>
              <a:rPr lang="en-US" sz="1600" b="0" strike="noStrike" spc="-1" dirty="0">
                <a:solidFill>
                  <a:srgbClr val="FFFBF0"/>
                </a:solidFill>
                <a:latin typeface="Times New Roman"/>
                <a:ea typeface="Times New Roman"/>
              </a:rPr>
              <a:t>Submitted in partial fulfillment of the degree of</a:t>
            </a:r>
            <a:br>
              <a:rPr lang="en-US" sz="1600" dirty="0"/>
            </a:br>
            <a:r>
              <a:rPr lang="en-US" sz="1600" dirty="0"/>
              <a:t>	</a:t>
            </a:r>
            <a:r>
              <a:rPr lang="en-US" sz="1600" b="0" strike="noStrike" spc="-1" dirty="0">
                <a:solidFill>
                  <a:srgbClr val="FFFBF0"/>
                </a:solidFill>
                <a:latin typeface="Times New Roman"/>
                <a:ea typeface="Times New Roman"/>
              </a:rPr>
              <a:t>Bachelor of Engineering(Sem-8)</a:t>
            </a:r>
            <a:br>
              <a:rPr lang="en-US" sz="1600" dirty="0"/>
            </a:br>
            <a:r>
              <a:rPr lang="en-US" sz="1600" dirty="0"/>
              <a:t>	</a:t>
            </a:r>
            <a:r>
              <a:rPr lang="en-US" sz="1600" b="0" strike="noStrike" spc="-1" dirty="0">
                <a:solidFill>
                  <a:srgbClr val="FFFBF0"/>
                </a:solidFill>
                <a:latin typeface="Times New Roman"/>
                <a:ea typeface="Times New Roman"/>
              </a:rPr>
              <a:t>in</a:t>
            </a:r>
            <a:br>
              <a:rPr lang="en-US" sz="1600" dirty="0"/>
            </a:br>
            <a:r>
              <a:rPr lang="en-US" sz="1600" dirty="0"/>
              <a:t>	</a:t>
            </a:r>
            <a:r>
              <a:rPr lang="en-US" sz="1600" b="1" strike="noStrike" spc="-1" dirty="0">
                <a:solidFill>
                  <a:srgbClr val="FFFBF0"/>
                </a:solidFill>
                <a:latin typeface="Times New Roman"/>
                <a:ea typeface="Times New Roman"/>
              </a:rPr>
              <a:t>INFORMATION TECHNOLOGY</a:t>
            </a:r>
            <a:br>
              <a:rPr lang="en-US" sz="1600" dirty="0"/>
            </a:br>
            <a:r>
              <a:rPr lang="en-US" sz="1600" dirty="0"/>
              <a:t>	</a:t>
            </a:r>
            <a:r>
              <a:rPr lang="en-US" sz="1600" b="0" strike="noStrike" spc="-1" dirty="0">
                <a:solidFill>
                  <a:srgbClr val="FFFBF0"/>
                </a:solidFill>
                <a:latin typeface="Times New Roman"/>
                <a:ea typeface="Times New Roman"/>
              </a:rPr>
              <a:t>By</a:t>
            </a:r>
            <a:br>
              <a:rPr lang="en-US" sz="1600" dirty="0"/>
            </a:br>
            <a:r>
              <a:rPr lang="en-US" sz="1600" dirty="0"/>
              <a:t>	</a:t>
            </a:r>
            <a:r>
              <a:rPr lang="en-US" sz="1600" b="0" strike="noStrike" spc="-1" dirty="0">
                <a:solidFill>
                  <a:srgbClr val="FFFBF0"/>
                </a:solidFill>
                <a:latin typeface="Times New Roman"/>
                <a:ea typeface="Times New Roman"/>
              </a:rPr>
              <a:t>Pratik Gholap (18104070)</a:t>
            </a:r>
            <a:br>
              <a:rPr lang="en-US" sz="1600" dirty="0"/>
            </a:br>
            <a:r>
              <a:rPr lang="en-US" sz="1600" dirty="0"/>
              <a:t>	</a:t>
            </a:r>
            <a:r>
              <a:rPr lang="en-US" sz="1600" b="0" strike="noStrike" spc="-1" dirty="0">
                <a:solidFill>
                  <a:srgbClr val="FFFBF0"/>
                </a:solidFill>
                <a:latin typeface="Times New Roman"/>
                <a:ea typeface="Times New Roman"/>
              </a:rPr>
              <a:t>Apoorva Gadkari (18104043)</a:t>
            </a:r>
            <a:br>
              <a:rPr lang="en-US" sz="1600" dirty="0"/>
            </a:br>
            <a:r>
              <a:rPr lang="en-US" sz="1600" dirty="0"/>
              <a:t>	</a:t>
            </a:r>
            <a:r>
              <a:rPr lang="en-US" sz="1600" spc="-1" dirty="0">
                <a:solidFill>
                  <a:srgbClr val="FFFBF0"/>
                </a:solidFill>
                <a:latin typeface="Times New Roman"/>
              </a:rPr>
              <a:t>Priyanka Walekar </a:t>
            </a:r>
            <a:r>
              <a:rPr lang="en-US" sz="1600" b="0" strike="noStrike" spc="-1" dirty="0">
                <a:solidFill>
                  <a:srgbClr val="FFFBF0"/>
                </a:solidFill>
                <a:latin typeface="Times New Roman"/>
                <a:ea typeface="Times New Roman"/>
              </a:rPr>
              <a:t>(19204008)</a:t>
            </a:r>
            <a:br>
              <a:rPr lang="en-US" sz="1600" dirty="0"/>
            </a:br>
            <a:br>
              <a:rPr lang="en-US" sz="1600" dirty="0"/>
            </a:br>
            <a:r>
              <a:rPr lang="en-US" sz="1600" b="0" strike="noStrike" spc="-1" dirty="0">
                <a:solidFill>
                  <a:srgbClr val="FFFBF0"/>
                </a:solidFill>
                <a:latin typeface="Times New Roman"/>
                <a:ea typeface="Times New Roman"/>
              </a:rPr>
              <a:t>Under the Guidance of</a:t>
            </a:r>
            <a:br>
              <a:rPr lang="en-US" sz="1600" dirty="0"/>
            </a:br>
            <a:r>
              <a:rPr lang="en-US" sz="1600" dirty="0"/>
              <a:t>	</a:t>
            </a:r>
            <a:r>
              <a:rPr lang="en-US" sz="1600" spc="-1" dirty="0">
                <a:solidFill>
                  <a:srgbClr val="FFFBF0"/>
                </a:solidFill>
                <a:latin typeface="Times New Roman"/>
              </a:rPr>
              <a:t>Dr. </a:t>
            </a:r>
            <a:r>
              <a:rPr lang="en-US" sz="1600" spc="-1" dirty="0" err="1">
                <a:solidFill>
                  <a:srgbClr val="FFFBF0"/>
                </a:solidFill>
                <a:latin typeface="Times New Roman"/>
              </a:rPr>
              <a:t>Utttam</a:t>
            </a:r>
            <a:r>
              <a:rPr lang="en-US" sz="1600" spc="-1" dirty="0">
                <a:solidFill>
                  <a:srgbClr val="FFFBF0"/>
                </a:solidFill>
                <a:latin typeface="Times New Roman"/>
              </a:rPr>
              <a:t> </a:t>
            </a:r>
            <a:r>
              <a:rPr lang="en-US" sz="1600" spc="-1" dirty="0" err="1">
                <a:solidFill>
                  <a:srgbClr val="FFFBF0"/>
                </a:solidFill>
                <a:latin typeface="Times New Roman"/>
              </a:rPr>
              <a:t>Kolekar</a:t>
            </a:r>
            <a:endParaRPr lang="en-US" sz="1600" spc="-1" dirty="0">
              <a:solidFill>
                <a:srgbClr val="FFFBF0"/>
              </a:solidFill>
              <a:latin typeface="Times New Roman"/>
            </a:endParaRPr>
          </a:p>
          <a:p>
            <a:pPr>
              <a:lnSpc>
                <a:spcPct val="100000"/>
              </a:lnSpc>
            </a:pPr>
            <a:endParaRPr lang="en-US" sz="1600" spc="-1" dirty="0">
              <a:solidFill>
                <a:srgbClr val="FFFBF0"/>
              </a:solidFill>
              <a:latin typeface="Times New Roman"/>
            </a:endParaRPr>
          </a:p>
          <a:p>
            <a:pPr>
              <a:lnSpc>
                <a:spcPct val="100000"/>
              </a:lnSpc>
            </a:pPr>
            <a:r>
              <a:rPr lang="en-US" sz="1600" spc="-1" dirty="0">
                <a:solidFill>
                  <a:srgbClr val="FFFBF0"/>
                </a:solidFill>
                <a:latin typeface="Times New Roman"/>
              </a:rPr>
              <a:t>Co-Guide</a:t>
            </a:r>
          </a:p>
          <a:p>
            <a:pPr>
              <a:lnSpc>
                <a:spcPct val="100000"/>
              </a:lnSpc>
            </a:pPr>
            <a:r>
              <a:rPr lang="en-US" sz="1600" spc="-1" dirty="0">
                <a:solidFill>
                  <a:srgbClr val="FFFBF0"/>
                </a:solidFill>
                <a:latin typeface="Times New Roman"/>
              </a:rPr>
              <a:t>	</a:t>
            </a:r>
            <a:r>
              <a:rPr lang="en-US" sz="1600" spc="-1" dirty="0" err="1">
                <a:solidFill>
                  <a:srgbClr val="FFFBF0"/>
                </a:solidFill>
                <a:latin typeface="Times New Roman"/>
              </a:rPr>
              <a:t>Asst.Prof</a:t>
            </a:r>
            <a:r>
              <a:rPr lang="en-US" sz="1600" spc="-1" dirty="0">
                <a:solidFill>
                  <a:srgbClr val="FFFBF0"/>
                </a:solidFill>
                <a:latin typeface="Times New Roman"/>
              </a:rPr>
              <a:t>. </a:t>
            </a:r>
            <a:r>
              <a:rPr lang="en-US" sz="1600" spc="-1" dirty="0" err="1">
                <a:solidFill>
                  <a:srgbClr val="FFFBF0"/>
                </a:solidFill>
                <a:latin typeface="Times New Roman"/>
              </a:rPr>
              <a:t>Sonal</a:t>
            </a:r>
            <a:r>
              <a:rPr lang="en-US" sz="1600" spc="-1" dirty="0">
                <a:solidFill>
                  <a:srgbClr val="FFFBF0"/>
                </a:solidFill>
                <a:latin typeface="Times New Roman"/>
              </a:rPr>
              <a:t> Jain</a:t>
            </a:r>
            <a:br>
              <a:rPr lang="en-US" dirty="0"/>
            </a:br>
            <a:br>
              <a:rPr lang="en-US" dirty="0"/>
            </a:br>
            <a:br>
              <a:rPr lang="en-US" dirty="0"/>
            </a:br>
            <a:br>
              <a:rPr lang="en-US" dirty="0"/>
            </a:br>
            <a:br>
              <a:rPr lang="en-US" dirty="0"/>
            </a:br>
            <a:endParaRPr lang="en-US"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369360" y="2762640"/>
            <a:ext cx="5534640" cy="6213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IN" sz="4200" b="1" strike="noStrike" spc="-1">
                <a:solidFill>
                  <a:srgbClr val="FFFBF0"/>
                </a:solidFill>
                <a:latin typeface="Old Standard TT"/>
              </a:rPr>
              <a:t>3. Implementation</a:t>
            </a:r>
            <a:endParaRPr lang="en-IN" sz="4200" b="1" strike="noStrike" spc="-1">
              <a:solidFill>
                <a:srgbClr val="FFFBF0"/>
              </a:solidFill>
              <a:latin typeface="Old Standard TT"/>
              <a:ea typeface="Old Standard TT"/>
            </a:endParaRPr>
          </a:p>
        </p:txBody>
      </p:sp>
      <p:sp>
        <p:nvSpPr>
          <p:cNvPr id="111"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311760" y="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pc="-1" dirty="0">
                <a:solidFill>
                  <a:srgbClr val="000000"/>
                </a:solidFill>
                <a:latin typeface="Times New Roman"/>
                <a:ea typeface="Times New Roman"/>
              </a:rPr>
              <a:t>3.1 Application History and Delete Test feature</a:t>
            </a:r>
            <a:endParaRPr lang="en-IN" sz="3000" b="0" strike="noStrike" spc="-1" dirty="0">
              <a:latin typeface="Arial"/>
            </a:endParaRPr>
          </a:p>
        </p:txBody>
      </p:sp>
      <p:sp>
        <p:nvSpPr>
          <p:cNvPr id="107"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pic>
        <p:nvPicPr>
          <p:cNvPr id="3" name="Picture 2">
            <a:extLst>
              <a:ext uri="{FF2B5EF4-FFF2-40B4-BE49-F238E27FC236}">
                <a16:creationId xmlns:a16="http://schemas.microsoft.com/office/drawing/2014/main" id="{9AA5828C-A5BB-4733-BF16-05374F15B0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0243" y="575460"/>
            <a:ext cx="4022793" cy="4412124"/>
          </a:xfrm>
          <a:prstGeom prst="rect">
            <a:avLst/>
          </a:prstGeom>
        </p:spPr>
      </p:pic>
    </p:spTree>
    <p:extLst>
      <p:ext uri="{BB962C8B-B14F-4D97-AF65-F5344CB8AC3E}">
        <p14:creationId xmlns:p14="http://schemas.microsoft.com/office/powerpoint/2010/main" val="285568363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311760" y="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pc="-1" dirty="0">
                <a:solidFill>
                  <a:srgbClr val="000000"/>
                </a:solidFill>
                <a:latin typeface="Times New Roman"/>
                <a:ea typeface="Times New Roman"/>
              </a:rPr>
              <a:t> 3.2 Vitals Capturing</a:t>
            </a:r>
            <a:endParaRPr lang="en-IN" sz="3000" b="0" strike="noStrike" spc="-1" dirty="0">
              <a:latin typeface="Arial"/>
            </a:endParaRPr>
          </a:p>
        </p:txBody>
      </p:sp>
      <p:sp>
        <p:nvSpPr>
          <p:cNvPr id="107"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pic>
        <p:nvPicPr>
          <p:cNvPr id="4" name="Picture 3">
            <a:extLst>
              <a:ext uri="{FF2B5EF4-FFF2-40B4-BE49-F238E27FC236}">
                <a16:creationId xmlns:a16="http://schemas.microsoft.com/office/drawing/2014/main" id="{DFF7A658-769D-4A34-80C5-3433202B3293}"/>
              </a:ext>
            </a:extLst>
          </p:cNvPr>
          <p:cNvPicPr>
            <a:picLocks noChangeAspect="1"/>
          </p:cNvPicPr>
          <p:nvPr/>
        </p:nvPicPr>
        <p:blipFill rotWithShape="1">
          <a:blip r:embed="rId2">
            <a:extLst>
              <a:ext uri="{28A0092B-C50C-407E-A947-70E740481C1C}">
                <a14:useLocalDpi xmlns:a14="http://schemas.microsoft.com/office/drawing/2010/main" val="0"/>
              </a:ext>
            </a:extLst>
          </a:blip>
          <a:srcRect r="50000"/>
          <a:stretch/>
        </p:blipFill>
        <p:spPr>
          <a:xfrm>
            <a:off x="2566145" y="759551"/>
            <a:ext cx="4010989" cy="4220377"/>
          </a:xfrm>
          <a:prstGeom prst="rect">
            <a:avLst/>
          </a:prstGeom>
        </p:spPr>
      </p:pic>
    </p:spTree>
    <p:extLst>
      <p:ext uri="{BB962C8B-B14F-4D97-AF65-F5344CB8AC3E}">
        <p14:creationId xmlns:p14="http://schemas.microsoft.com/office/powerpoint/2010/main" val="20643298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311760" y="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pc="-1" dirty="0">
                <a:solidFill>
                  <a:srgbClr val="000000"/>
                </a:solidFill>
                <a:latin typeface="Times New Roman"/>
                <a:ea typeface="Times New Roman"/>
              </a:rPr>
              <a:t>3.3 Website Backend</a:t>
            </a:r>
            <a:endParaRPr lang="en-IN" sz="3000" b="0" strike="noStrike" spc="-1" dirty="0">
              <a:latin typeface="Arial"/>
            </a:endParaRPr>
          </a:p>
        </p:txBody>
      </p:sp>
      <p:sp>
        <p:nvSpPr>
          <p:cNvPr id="107"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pic>
        <p:nvPicPr>
          <p:cNvPr id="3" name="Picture 2">
            <a:extLst>
              <a:ext uri="{FF2B5EF4-FFF2-40B4-BE49-F238E27FC236}">
                <a16:creationId xmlns:a16="http://schemas.microsoft.com/office/drawing/2014/main" id="{B8261177-0576-4552-8E54-6A69CAA5897C}"/>
              </a:ext>
            </a:extLst>
          </p:cNvPr>
          <p:cNvPicPr>
            <a:picLocks noChangeAspect="1"/>
          </p:cNvPicPr>
          <p:nvPr/>
        </p:nvPicPr>
        <p:blipFill rotWithShape="1">
          <a:blip r:embed="rId2">
            <a:extLst>
              <a:ext uri="{28A0092B-C50C-407E-A947-70E740481C1C}">
                <a14:useLocalDpi xmlns:a14="http://schemas.microsoft.com/office/drawing/2010/main" val="0"/>
              </a:ext>
            </a:extLst>
          </a:blip>
          <a:srcRect r="51266"/>
          <a:stretch/>
        </p:blipFill>
        <p:spPr>
          <a:xfrm>
            <a:off x="2482410" y="575460"/>
            <a:ext cx="3999414" cy="4401654"/>
          </a:xfrm>
          <a:prstGeom prst="rect">
            <a:avLst/>
          </a:prstGeom>
        </p:spPr>
      </p:pic>
    </p:spTree>
    <p:extLst>
      <p:ext uri="{BB962C8B-B14F-4D97-AF65-F5344CB8AC3E}">
        <p14:creationId xmlns:p14="http://schemas.microsoft.com/office/powerpoint/2010/main" val="34126944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4200" b="1" strike="noStrike" spc="-1">
                <a:solidFill>
                  <a:srgbClr val="FFFBF0"/>
                </a:solidFill>
                <a:latin typeface="Old Standard TT"/>
                <a:ea typeface="Old Standard TT"/>
              </a:rPr>
              <a:t>4. Testing</a:t>
            </a:r>
            <a:endParaRPr lang="en-IN" sz="4200" b="0" strike="noStrike" spc="-1">
              <a:latin typeface="Arial"/>
            </a:endParaRPr>
          </a:p>
        </p:txBody>
      </p:sp>
      <p:sp>
        <p:nvSpPr>
          <p:cNvPr id="11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311760" y="45144"/>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pc="-1" dirty="0">
                <a:solidFill>
                  <a:srgbClr val="000000"/>
                </a:solidFill>
                <a:latin typeface="Times New Roman"/>
                <a:ea typeface="Times New Roman"/>
              </a:rPr>
              <a:t>4.1 Unit Testing</a:t>
            </a:r>
            <a:endParaRPr lang="en-IN" sz="3000" b="0" strike="noStrike" spc="-1" dirty="0">
              <a:latin typeface="Arial"/>
            </a:endParaRPr>
          </a:p>
        </p:txBody>
      </p:sp>
      <p:sp>
        <p:nvSpPr>
          <p:cNvPr id="107"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sp>
        <p:nvSpPr>
          <p:cNvPr id="5" name="TextBox 4">
            <a:extLst>
              <a:ext uri="{FF2B5EF4-FFF2-40B4-BE49-F238E27FC236}">
                <a16:creationId xmlns:a16="http://schemas.microsoft.com/office/drawing/2014/main" id="{E1E6E52A-71D9-4961-8E58-37977A7681D9}"/>
              </a:ext>
            </a:extLst>
          </p:cNvPr>
          <p:cNvSpPr txBox="1"/>
          <p:nvPr/>
        </p:nvSpPr>
        <p:spPr>
          <a:xfrm>
            <a:off x="311760" y="771730"/>
            <a:ext cx="8392608" cy="2949525"/>
          </a:xfrm>
          <a:prstGeom prst="rect">
            <a:avLst/>
          </a:prstGeom>
          <a:noFill/>
        </p:spPr>
        <p:txBody>
          <a:bodyPr wrap="square">
            <a:spAutoFit/>
          </a:bodyPr>
          <a:lstStyle/>
          <a:p>
            <a:pPr marL="457200" indent="-457200" algn="just" eaLnBrk="1" hangingPunct="1">
              <a:lnSpc>
                <a:spcPct val="150000"/>
              </a:lnSpc>
              <a:buFont typeface="Arial" panose="020B0604020202020204" pitchFamily="34" charset="0"/>
              <a:buChar char="•"/>
              <a:tabLst>
                <a:tab pos="0" algn="l"/>
              </a:tabLst>
              <a:defRPr/>
            </a:pPr>
            <a:r>
              <a:rPr lang="en-IN" altLang="en-US" dirty="0">
                <a:solidFill>
                  <a:srgbClr val="000000"/>
                </a:solidFill>
                <a:latin typeface="+mj-lt"/>
              </a:rPr>
              <a:t>Unit testing is the testing of an individual unit of a software at the code level are functional and work as they were designed.</a:t>
            </a:r>
          </a:p>
          <a:p>
            <a:pPr marL="457200" indent="-457200" algn="just" eaLnBrk="1" hangingPunct="1">
              <a:lnSpc>
                <a:spcPct val="150000"/>
              </a:lnSpc>
              <a:buFont typeface="Arial" panose="020B0604020202020204" pitchFamily="34" charset="0"/>
              <a:buChar char="•"/>
              <a:tabLst>
                <a:tab pos="0" algn="l"/>
              </a:tabLst>
              <a:defRPr/>
            </a:pPr>
            <a:r>
              <a:rPr lang="en-US" dirty="0"/>
              <a:t>Testing of each module separately, like the login page, register page, home page, contacts page, add test page, test result page, etc. </a:t>
            </a:r>
          </a:p>
          <a:p>
            <a:pPr marL="457200" indent="-457200" algn="just" eaLnBrk="1" hangingPunct="1">
              <a:lnSpc>
                <a:spcPct val="150000"/>
              </a:lnSpc>
              <a:buFont typeface="Arial" panose="020B0604020202020204" pitchFamily="34" charset="0"/>
              <a:buChar char="•"/>
              <a:tabLst>
                <a:tab pos="0" algn="l"/>
              </a:tabLst>
              <a:defRPr/>
            </a:pPr>
            <a:r>
              <a:rPr lang="en-US" dirty="0"/>
              <a:t>All these pages are tested and debugged before going for further integration.</a:t>
            </a:r>
          </a:p>
          <a:p>
            <a:pPr marL="457200" indent="-457200" algn="just" eaLnBrk="1" hangingPunct="1">
              <a:lnSpc>
                <a:spcPct val="150000"/>
              </a:lnSpc>
              <a:buFont typeface="Arial" panose="020B0604020202020204" pitchFamily="34" charset="0"/>
              <a:buChar char="•"/>
              <a:tabLst>
                <a:tab pos="0" algn="l"/>
              </a:tabLst>
              <a:defRPr/>
            </a:pPr>
            <a:r>
              <a:rPr lang="en-US" dirty="0"/>
              <a:t>And check whether we are getting the desired output from each module as for the objectives.</a:t>
            </a:r>
            <a:endParaRPr lang="en-IN" altLang="en-US" dirty="0">
              <a:solidFill>
                <a:srgbClr val="000000"/>
              </a:solidFill>
              <a:latin typeface="+mj-lt"/>
            </a:endParaRPr>
          </a:p>
        </p:txBody>
      </p:sp>
    </p:spTree>
    <p:extLst>
      <p:ext uri="{BB962C8B-B14F-4D97-AF65-F5344CB8AC3E}">
        <p14:creationId xmlns:p14="http://schemas.microsoft.com/office/powerpoint/2010/main" val="362830725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311760" y="8172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pc="-1" dirty="0">
                <a:solidFill>
                  <a:srgbClr val="000000"/>
                </a:solidFill>
                <a:latin typeface="Times New Roman"/>
                <a:ea typeface="Times New Roman"/>
              </a:rPr>
              <a:t>4.2 Integration Testing</a:t>
            </a:r>
            <a:endParaRPr lang="en-IN" sz="3000" b="0" strike="noStrike" spc="-1" dirty="0">
              <a:latin typeface="Arial"/>
            </a:endParaRPr>
          </a:p>
        </p:txBody>
      </p:sp>
      <p:sp>
        <p:nvSpPr>
          <p:cNvPr id="107"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sp>
        <p:nvSpPr>
          <p:cNvPr id="5" name="TextBox 4">
            <a:extLst>
              <a:ext uri="{FF2B5EF4-FFF2-40B4-BE49-F238E27FC236}">
                <a16:creationId xmlns:a16="http://schemas.microsoft.com/office/drawing/2014/main" id="{E1E6E52A-71D9-4961-8E58-37977A7681D9}"/>
              </a:ext>
            </a:extLst>
          </p:cNvPr>
          <p:cNvSpPr txBox="1"/>
          <p:nvPr/>
        </p:nvSpPr>
        <p:spPr>
          <a:xfrm>
            <a:off x="311760" y="868720"/>
            <a:ext cx="8519760" cy="2118529"/>
          </a:xfrm>
          <a:prstGeom prst="rect">
            <a:avLst/>
          </a:prstGeom>
          <a:noFill/>
        </p:spPr>
        <p:txBody>
          <a:bodyPr wrap="square">
            <a:spAutoFit/>
          </a:bodyPr>
          <a:lstStyle/>
          <a:p>
            <a:pPr marL="285750" indent="-285750" algn="just" eaLnBrk="1" hangingPunct="1">
              <a:lnSpc>
                <a:spcPct val="150000"/>
              </a:lnSpc>
              <a:buFont typeface="Arial" panose="020B0604020202020204" pitchFamily="34" charset="0"/>
              <a:buChar char="•"/>
              <a:tabLst>
                <a:tab pos="0" algn="l"/>
              </a:tabLst>
              <a:defRPr/>
            </a:pPr>
            <a:r>
              <a:rPr lang="en-US" dirty="0"/>
              <a:t>After each unit is thoroughly tested, it is integrated with other units to create modules or components that are designed to perform specific tasks or activities.</a:t>
            </a:r>
          </a:p>
          <a:p>
            <a:pPr marL="285750" indent="-285750" algn="just" eaLnBrk="1" hangingPunct="1">
              <a:lnSpc>
                <a:spcPct val="150000"/>
              </a:lnSpc>
              <a:buFont typeface="Arial" panose="020B0604020202020204" pitchFamily="34" charset="0"/>
              <a:buChar char="•"/>
              <a:tabLst>
                <a:tab pos="0" algn="l"/>
              </a:tabLst>
              <a:defRPr/>
            </a:pPr>
            <a:r>
              <a:rPr lang="en-US" dirty="0"/>
              <a:t>Modules are integrated and checked whether they behave as for the objectives.</a:t>
            </a:r>
            <a:endParaRPr lang="en-IN" altLang="en-US" dirty="0">
              <a:solidFill>
                <a:srgbClr val="000000"/>
              </a:solidFill>
              <a:latin typeface="+mj-lt"/>
            </a:endParaRPr>
          </a:p>
          <a:p>
            <a:pPr marL="457200" indent="-457200" algn="just" eaLnBrk="1" hangingPunct="1">
              <a:lnSpc>
                <a:spcPct val="150000"/>
              </a:lnSpc>
              <a:buFont typeface="Arial" panose="020B0604020202020204" pitchFamily="34" charset="0"/>
              <a:buChar char="•"/>
              <a:tabLst>
                <a:tab pos="0" algn="l"/>
              </a:tabLst>
              <a:defRPr/>
            </a:pPr>
            <a:endParaRPr lang="en-IN" altLang="en-US" dirty="0">
              <a:solidFill>
                <a:srgbClr val="000000"/>
              </a:solidFill>
              <a:latin typeface="+mj-lt"/>
            </a:endParaRPr>
          </a:p>
        </p:txBody>
      </p:sp>
    </p:spTree>
    <p:extLst>
      <p:ext uri="{BB962C8B-B14F-4D97-AF65-F5344CB8AC3E}">
        <p14:creationId xmlns:p14="http://schemas.microsoft.com/office/powerpoint/2010/main" val="296206428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4200" b="1" strike="noStrike" spc="-1">
                <a:solidFill>
                  <a:srgbClr val="FFFBF0"/>
                </a:solidFill>
                <a:latin typeface="Old Standard TT"/>
                <a:ea typeface="Old Standard TT"/>
              </a:rPr>
              <a:t>5. Result</a:t>
            </a:r>
            <a:endParaRPr lang="en-IN" sz="4200" b="0" strike="noStrike" spc="-1">
              <a:latin typeface="Arial"/>
            </a:endParaRPr>
          </a:p>
        </p:txBody>
      </p:sp>
      <p:sp>
        <p:nvSpPr>
          <p:cNvPr id="115"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311760" y="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pc="-1" dirty="0">
                <a:solidFill>
                  <a:srgbClr val="000000"/>
                </a:solidFill>
                <a:latin typeface="Times New Roman"/>
                <a:ea typeface="Times New Roman"/>
              </a:rPr>
              <a:t>5.1 Login Screen</a:t>
            </a:r>
            <a:endParaRPr lang="en-IN" sz="3000" b="0" strike="noStrike" spc="-1" dirty="0">
              <a:latin typeface="Arial"/>
            </a:endParaRPr>
          </a:p>
        </p:txBody>
      </p:sp>
      <p:sp>
        <p:nvSpPr>
          <p:cNvPr id="107"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pic>
        <p:nvPicPr>
          <p:cNvPr id="4" name="Picture 3">
            <a:extLst>
              <a:ext uri="{FF2B5EF4-FFF2-40B4-BE49-F238E27FC236}">
                <a16:creationId xmlns:a16="http://schemas.microsoft.com/office/drawing/2014/main" id="{3F9098A7-1BB6-4DCC-AA41-EEBD1990D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691" y="612360"/>
            <a:ext cx="2530867" cy="4381500"/>
          </a:xfrm>
          <a:prstGeom prst="rect">
            <a:avLst/>
          </a:prstGeom>
        </p:spPr>
      </p:pic>
      <p:pic>
        <p:nvPicPr>
          <p:cNvPr id="5" name="Picture 4">
            <a:extLst>
              <a:ext uri="{FF2B5EF4-FFF2-40B4-BE49-F238E27FC236}">
                <a16:creationId xmlns:a16="http://schemas.microsoft.com/office/drawing/2014/main" id="{F3744B39-7E4E-441F-99FA-F87EF45E83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6106" y="612360"/>
            <a:ext cx="2547724" cy="4381500"/>
          </a:xfrm>
          <a:prstGeom prst="rect">
            <a:avLst/>
          </a:prstGeom>
        </p:spPr>
      </p:pic>
    </p:spTree>
    <p:extLst>
      <p:ext uri="{BB962C8B-B14F-4D97-AF65-F5344CB8AC3E}">
        <p14:creationId xmlns:p14="http://schemas.microsoft.com/office/powerpoint/2010/main" val="145701950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311760" y="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pc="-1" dirty="0">
                <a:solidFill>
                  <a:srgbClr val="000000"/>
                </a:solidFill>
                <a:latin typeface="Times New Roman"/>
                <a:ea typeface="Times New Roman"/>
              </a:rPr>
              <a:t>5.2 Home Screen</a:t>
            </a:r>
            <a:endParaRPr lang="en-IN" sz="3000" b="0" strike="noStrike" spc="-1" dirty="0">
              <a:latin typeface="Arial"/>
            </a:endParaRPr>
          </a:p>
        </p:txBody>
      </p:sp>
      <p:sp>
        <p:nvSpPr>
          <p:cNvPr id="107"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pic>
        <p:nvPicPr>
          <p:cNvPr id="6" name="Picture 5">
            <a:extLst>
              <a:ext uri="{FF2B5EF4-FFF2-40B4-BE49-F238E27FC236}">
                <a16:creationId xmlns:a16="http://schemas.microsoft.com/office/drawing/2014/main" id="{E0C4396F-CA9D-42F4-BE1F-018B533D3D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0506" y="612360"/>
            <a:ext cx="2502267" cy="4381500"/>
          </a:xfrm>
          <a:prstGeom prst="rect">
            <a:avLst/>
          </a:prstGeom>
        </p:spPr>
      </p:pic>
    </p:spTree>
    <p:extLst>
      <p:ext uri="{BB962C8B-B14F-4D97-AF65-F5344CB8AC3E}">
        <p14:creationId xmlns:p14="http://schemas.microsoft.com/office/powerpoint/2010/main" val="290295508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000" b="1" strike="noStrike" spc="-1">
                <a:solidFill>
                  <a:srgbClr val="FFFBF0"/>
                </a:solidFill>
                <a:latin typeface="Times New Roman"/>
                <a:ea typeface="Times New Roman"/>
              </a:rPr>
              <a:t>1.Project Conception and Initiation</a:t>
            </a:r>
            <a:endParaRPr lang="en-IN" sz="4000" b="0" strike="noStrike" spc="-1">
              <a:latin typeface="Arial"/>
            </a:endParaRPr>
          </a:p>
        </p:txBody>
      </p:sp>
      <p:sp>
        <p:nvSpPr>
          <p:cNvPr id="8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311760" y="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pc="-1" dirty="0">
                <a:solidFill>
                  <a:srgbClr val="000000"/>
                </a:solidFill>
                <a:latin typeface="Times New Roman"/>
                <a:ea typeface="Times New Roman"/>
              </a:rPr>
              <a:t>5.3 Add Test Screen</a:t>
            </a:r>
            <a:endParaRPr lang="en-IN" sz="3000" b="0" strike="noStrike" spc="-1" dirty="0">
              <a:latin typeface="Arial"/>
            </a:endParaRPr>
          </a:p>
        </p:txBody>
      </p:sp>
      <p:sp>
        <p:nvSpPr>
          <p:cNvPr id="107"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pic>
        <p:nvPicPr>
          <p:cNvPr id="3" name="Picture 2">
            <a:extLst>
              <a:ext uri="{FF2B5EF4-FFF2-40B4-BE49-F238E27FC236}">
                <a16:creationId xmlns:a16="http://schemas.microsoft.com/office/drawing/2014/main" id="{493B6F02-7A51-4AF5-9C9D-0B86BC99D7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993" y="575460"/>
            <a:ext cx="2589293" cy="4381500"/>
          </a:xfrm>
          <a:prstGeom prst="rect">
            <a:avLst/>
          </a:prstGeom>
        </p:spPr>
      </p:pic>
    </p:spTree>
    <p:extLst>
      <p:ext uri="{BB962C8B-B14F-4D97-AF65-F5344CB8AC3E}">
        <p14:creationId xmlns:p14="http://schemas.microsoft.com/office/powerpoint/2010/main" val="57323258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311760" y="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pc="-1" dirty="0">
                <a:solidFill>
                  <a:srgbClr val="000000"/>
                </a:solidFill>
                <a:latin typeface="Times New Roman"/>
                <a:ea typeface="Times New Roman"/>
              </a:rPr>
              <a:t>5.4 Test History Screen</a:t>
            </a:r>
            <a:endParaRPr lang="en-IN" sz="3000" b="0" strike="noStrike" spc="-1" dirty="0">
              <a:latin typeface="Arial"/>
            </a:endParaRPr>
          </a:p>
        </p:txBody>
      </p:sp>
      <p:sp>
        <p:nvSpPr>
          <p:cNvPr id="107"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pic>
        <p:nvPicPr>
          <p:cNvPr id="3" name="Picture 2">
            <a:extLst>
              <a:ext uri="{FF2B5EF4-FFF2-40B4-BE49-F238E27FC236}">
                <a16:creationId xmlns:a16="http://schemas.microsoft.com/office/drawing/2014/main" id="{AD741F39-0CE4-4F09-88B4-6ED35742C6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7840" y="575460"/>
            <a:ext cx="2527599" cy="4381500"/>
          </a:xfrm>
          <a:prstGeom prst="rect">
            <a:avLst/>
          </a:prstGeom>
        </p:spPr>
      </p:pic>
    </p:spTree>
    <p:extLst>
      <p:ext uri="{BB962C8B-B14F-4D97-AF65-F5344CB8AC3E}">
        <p14:creationId xmlns:p14="http://schemas.microsoft.com/office/powerpoint/2010/main" val="380291201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311760" y="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pc="-1" dirty="0">
                <a:solidFill>
                  <a:srgbClr val="000000"/>
                </a:solidFill>
                <a:latin typeface="Times New Roman"/>
                <a:ea typeface="Times New Roman"/>
              </a:rPr>
              <a:t>5.5 Contact Screen</a:t>
            </a:r>
            <a:endParaRPr lang="en-IN" sz="3000" b="0" strike="noStrike" spc="-1" dirty="0">
              <a:latin typeface="Arial"/>
            </a:endParaRPr>
          </a:p>
        </p:txBody>
      </p:sp>
      <p:sp>
        <p:nvSpPr>
          <p:cNvPr id="107"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pic>
        <p:nvPicPr>
          <p:cNvPr id="4" name="Picture 3">
            <a:extLst>
              <a:ext uri="{FF2B5EF4-FFF2-40B4-BE49-F238E27FC236}">
                <a16:creationId xmlns:a16="http://schemas.microsoft.com/office/drawing/2014/main" id="{0576DE28-C0A2-432F-B3F7-19C7A2F5F9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0900" y="612360"/>
            <a:ext cx="2501479" cy="4378848"/>
          </a:xfrm>
          <a:prstGeom prst="rect">
            <a:avLst/>
          </a:prstGeom>
        </p:spPr>
      </p:pic>
    </p:spTree>
    <p:extLst>
      <p:ext uri="{BB962C8B-B14F-4D97-AF65-F5344CB8AC3E}">
        <p14:creationId xmlns:p14="http://schemas.microsoft.com/office/powerpoint/2010/main" val="250757374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311760" y="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pc="-1" dirty="0">
                <a:solidFill>
                  <a:srgbClr val="000000"/>
                </a:solidFill>
                <a:latin typeface="Times New Roman"/>
                <a:ea typeface="Times New Roman"/>
              </a:rPr>
              <a:t>5.6 Vitals Capturing Site</a:t>
            </a:r>
            <a:endParaRPr lang="en-IN" sz="3000" b="0" strike="noStrike" spc="-1" dirty="0">
              <a:latin typeface="Arial"/>
            </a:endParaRPr>
          </a:p>
        </p:txBody>
      </p:sp>
      <p:sp>
        <p:nvSpPr>
          <p:cNvPr id="107"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pic>
        <p:nvPicPr>
          <p:cNvPr id="5" name="Picture 4">
            <a:extLst>
              <a:ext uri="{FF2B5EF4-FFF2-40B4-BE49-F238E27FC236}">
                <a16:creationId xmlns:a16="http://schemas.microsoft.com/office/drawing/2014/main" id="{9B37F6E8-1018-40A6-A170-4F51527686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9608" y="773934"/>
            <a:ext cx="5084064" cy="4191612"/>
          </a:xfrm>
          <a:prstGeom prst="rect">
            <a:avLst/>
          </a:prstGeom>
        </p:spPr>
      </p:pic>
    </p:spTree>
    <p:extLst>
      <p:ext uri="{BB962C8B-B14F-4D97-AF65-F5344CB8AC3E}">
        <p14:creationId xmlns:p14="http://schemas.microsoft.com/office/powerpoint/2010/main" val="75581295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311760" y="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pc="-1" dirty="0">
                <a:solidFill>
                  <a:srgbClr val="000000"/>
                </a:solidFill>
                <a:latin typeface="Times New Roman"/>
                <a:ea typeface="Times New Roman"/>
              </a:rPr>
              <a:t>5.7 Hardware Device</a:t>
            </a:r>
            <a:endParaRPr lang="en-IN" sz="3000" b="0" strike="noStrike" spc="-1" dirty="0">
              <a:latin typeface="Arial"/>
            </a:endParaRPr>
          </a:p>
        </p:txBody>
      </p:sp>
      <p:sp>
        <p:nvSpPr>
          <p:cNvPr id="107"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pic>
        <p:nvPicPr>
          <p:cNvPr id="3" name="Picture 2">
            <a:extLst>
              <a:ext uri="{FF2B5EF4-FFF2-40B4-BE49-F238E27FC236}">
                <a16:creationId xmlns:a16="http://schemas.microsoft.com/office/drawing/2014/main" id="{A72112ED-2970-4488-8FCD-AA75FE0A35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2827" y="541644"/>
            <a:ext cx="3857625" cy="4433928"/>
          </a:xfrm>
          <a:prstGeom prst="rect">
            <a:avLst/>
          </a:prstGeom>
        </p:spPr>
      </p:pic>
    </p:spTree>
    <p:extLst>
      <p:ext uri="{BB962C8B-B14F-4D97-AF65-F5344CB8AC3E}">
        <p14:creationId xmlns:p14="http://schemas.microsoft.com/office/powerpoint/2010/main" val="317900208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4200" b="1" strike="noStrike" spc="-1">
                <a:solidFill>
                  <a:srgbClr val="FFFBF0"/>
                </a:solidFill>
                <a:latin typeface="Old Standard TT"/>
                <a:ea typeface="Old Standard TT"/>
              </a:rPr>
              <a:t>6. Conclusion and Future Scope</a:t>
            </a:r>
            <a:endParaRPr lang="en-IN" sz="4200" b="0" strike="noStrike" spc="-1">
              <a:latin typeface="Arial"/>
            </a:endParaRPr>
          </a:p>
        </p:txBody>
      </p:sp>
      <p:sp>
        <p:nvSpPr>
          <p:cNvPr id="117"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6.1 Conclusion</a:t>
            </a:r>
            <a:endParaRPr lang="en-IN" sz="3000" b="0" strike="noStrike" spc="-1" dirty="0">
              <a:latin typeface="Arial"/>
            </a:endParaRPr>
          </a:p>
        </p:txBody>
      </p:sp>
      <p:sp>
        <p:nvSpPr>
          <p:cNvPr id="93"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342900" marR="0" lvl="0" indent="-342900" algn="just" rtl="0">
              <a:lnSpc>
                <a:spcPct val="100000"/>
              </a:lnSpc>
              <a:spcBef>
                <a:spcPts val="0"/>
              </a:spcBef>
              <a:spcAft>
                <a:spcPts val="0"/>
              </a:spcAft>
              <a:buClr>
                <a:schemeClr val="dk1"/>
              </a:buClr>
              <a:buSzPts val="2000"/>
              <a:buFont typeface="Arial"/>
              <a:buChar char="•"/>
            </a:pPr>
            <a:r>
              <a:rPr lang="en-US" sz="1800" dirty="0">
                <a:latin typeface="Times New Roman" panose="02020603050405020304" pitchFamily="18" charset="0"/>
                <a:cs typeface="Times New Roman" panose="02020603050405020304" pitchFamily="18" charset="0"/>
              </a:rPr>
              <a:t>As there are many difficulties and dangers associated with its diagnosis of COVID 19, it is preferable to be able to detect the disease using portable devices. </a:t>
            </a:r>
          </a:p>
          <a:p>
            <a:pPr marL="342900" marR="0" lvl="0" indent="-342900" algn="just" rtl="0">
              <a:lnSpc>
                <a:spcPct val="100000"/>
              </a:lnSpc>
              <a:spcBef>
                <a:spcPts val="0"/>
              </a:spcBef>
              <a:spcAft>
                <a:spcPts val="0"/>
              </a:spcAft>
              <a:buClr>
                <a:schemeClr val="dk1"/>
              </a:buClr>
              <a:buSzPts val="2000"/>
              <a:buFont typeface="Arial"/>
              <a:buChar char="•"/>
            </a:pPr>
            <a:r>
              <a:rPr lang="en-US" sz="1800" dirty="0">
                <a:latin typeface="Times New Roman" panose="02020603050405020304" pitchFamily="18" charset="0"/>
                <a:cs typeface="Times New Roman" panose="02020603050405020304" pitchFamily="18" charset="0"/>
              </a:rPr>
              <a:t>This article has proposed a framework for the remote screening of the virus using the standard practice identified in the literature. </a:t>
            </a:r>
          </a:p>
          <a:p>
            <a:pPr marL="342900" marR="0" lvl="0" indent="-342900" algn="just" rtl="0">
              <a:lnSpc>
                <a:spcPct val="100000"/>
              </a:lnSpc>
              <a:spcBef>
                <a:spcPts val="0"/>
              </a:spcBef>
              <a:spcAft>
                <a:spcPts val="0"/>
              </a:spcAft>
              <a:buClr>
                <a:schemeClr val="dk1"/>
              </a:buClr>
              <a:buSzPts val="2000"/>
              <a:buFont typeface="Arial"/>
              <a:buChar char="•"/>
            </a:pPr>
            <a:r>
              <a:rPr lang="en-US" sz="1800" dirty="0">
                <a:latin typeface="Times New Roman" panose="02020603050405020304" pitchFamily="18" charset="0"/>
                <a:cs typeface="Times New Roman" panose="02020603050405020304" pitchFamily="18" charset="0"/>
              </a:rPr>
              <a:t>The framework uses sensors made in the form of a wearable device that can be worn by any individual to know in seconds whether the person is healthy or whether they are in doubt to be affected by the disease. </a:t>
            </a:r>
          </a:p>
          <a:p>
            <a:pPr marL="342900" marR="0" lvl="0" indent="-342900" algn="just" rtl="0">
              <a:lnSpc>
                <a:spcPct val="100000"/>
              </a:lnSpc>
              <a:spcBef>
                <a:spcPts val="0"/>
              </a:spcBef>
              <a:spcAft>
                <a:spcPts val="0"/>
              </a:spcAft>
              <a:buClr>
                <a:schemeClr val="dk1"/>
              </a:buClr>
              <a:buSzPts val="2000"/>
              <a:buFont typeface="Arial"/>
              <a:buChar char="•"/>
            </a:pPr>
            <a:r>
              <a:rPr lang="en-US" sz="1800" dirty="0">
                <a:latin typeface="Times New Roman" panose="02020603050405020304" pitchFamily="18" charset="0"/>
                <a:cs typeface="Times New Roman" panose="02020603050405020304" pitchFamily="18" charset="0"/>
              </a:rPr>
              <a:t>The framework requires testing on a large population and, at the same time, the data obtained from the tests can be used for advanced analyzes such as epidemic forecasting and prevention, population segmentation, as well as to assist the government and policymakers to take appropriate action. </a:t>
            </a:r>
          </a:p>
          <a:p>
            <a:pPr marL="457200" indent="-227880">
              <a:lnSpc>
                <a:spcPct val="115000"/>
              </a:lnSpc>
            </a:pPr>
            <a:endParaRPr lang="en-IN" sz="1800" b="0" strike="noStrike" spc="-1" dirty="0">
              <a:latin typeface="Arial"/>
            </a:endParaRPr>
          </a:p>
        </p:txBody>
      </p:sp>
    </p:spTree>
    <p:extLst>
      <p:ext uri="{BB962C8B-B14F-4D97-AF65-F5344CB8AC3E}">
        <p14:creationId xmlns:p14="http://schemas.microsoft.com/office/powerpoint/2010/main" val="10762267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6.2 Future Scope</a:t>
            </a:r>
            <a:endParaRPr lang="en-IN" sz="3000" b="0" strike="noStrike" spc="-1" dirty="0">
              <a:latin typeface="Arial"/>
            </a:endParaRPr>
          </a:p>
        </p:txBody>
      </p:sp>
      <p:sp>
        <p:nvSpPr>
          <p:cNvPr id="93"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342900" marR="0" lvl="0" indent="-342900" algn="just" rtl="0">
              <a:lnSpc>
                <a:spcPct val="100000"/>
              </a:lnSpc>
              <a:spcBef>
                <a:spcPts val="0"/>
              </a:spcBef>
              <a:spcAft>
                <a:spcPts val="0"/>
              </a:spcAft>
              <a:buClr>
                <a:schemeClr val="dk1"/>
              </a:buClr>
              <a:buSzPts val="2000"/>
              <a:buFont typeface="Arial"/>
              <a:buChar char="•"/>
            </a:pPr>
            <a:r>
              <a:rPr lang="en-US" dirty="0">
                <a:latin typeface="Times New Roman" panose="02020603050405020304" pitchFamily="18" charset="0"/>
                <a:cs typeface="Times New Roman" panose="02020603050405020304" pitchFamily="18" charset="0"/>
              </a:rPr>
              <a:t>This project aims to deliver data to the Government and Researchers so that it can take suitable actions according to the analyses done in our project.</a:t>
            </a:r>
          </a:p>
          <a:p>
            <a:pPr marL="342900" marR="0" lvl="0" indent="-342900" algn="just" rtl="0">
              <a:lnSpc>
                <a:spcPct val="100000"/>
              </a:lnSpc>
              <a:spcBef>
                <a:spcPts val="0"/>
              </a:spcBef>
              <a:spcAft>
                <a:spcPts val="0"/>
              </a:spcAft>
              <a:buClr>
                <a:schemeClr val="dk1"/>
              </a:buClr>
              <a:buSzPts val="2000"/>
              <a:buFont typeface="Arial"/>
              <a:buChar char="•"/>
            </a:pPr>
            <a:r>
              <a:rPr lang="en-US" dirty="0">
                <a:latin typeface="Times New Roman" panose="02020603050405020304" pitchFamily="18" charset="0"/>
                <a:cs typeface="Times New Roman" panose="02020603050405020304" pitchFamily="18" charset="0"/>
              </a:rPr>
              <a:t>We can switch the entire module/setup into a mobile application with the help of IR(InfraRed).</a:t>
            </a:r>
          </a:p>
          <a:p>
            <a:pPr marL="342900" marR="0" lvl="0" indent="-342900" algn="just" rtl="0">
              <a:lnSpc>
                <a:spcPct val="100000"/>
              </a:lnSpc>
              <a:spcBef>
                <a:spcPts val="0"/>
              </a:spcBef>
              <a:spcAft>
                <a:spcPts val="0"/>
              </a:spcAft>
              <a:buClr>
                <a:schemeClr val="dk1"/>
              </a:buClr>
              <a:buSzPts val="2000"/>
              <a:buFont typeface="Arial"/>
              <a:buChar char="•"/>
            </a:pPr>
            <a:r>
              <a:rPr lang="en-US" dirty="0">
                <a:latin typeface="Times New Roman" panose="02020603050405020304" pitchFamily="18" charset="0"/>
                <a:cs typeface="Times New Roman" panose="02020603050405020304" pitchFamily="18" charset="0"/>
              </a:rPr>
              <a:t>By analyzing the data more , we will come to more accurate results.</a:t>
            </a:r>
            <a:endParaRPr lang="en-IN" sz="1800" b="0" strike="noStrike" spc="-1" dirty="0">
              <a:latin typeface="Arial"/>
            </a:endParaRPr>
          </a:p>
        </p:txBody>
      </p:sp>
    </p:spTree>
    <p:extLst>
      <p:ext uri="{BB962C8B-B14F-4D97-AF65-F5344CB8AC3E}">
        <p14:creationId xmlns:p14="http://schemas.microsoft.com/office/powerpoint/2010/main" val="99638299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 References</a:t>
            </a:r>
            <a:endParaRPr lang="en-IN" sz="3000" b="0" strike="noStrike" spc="-1" dirty="0">
              <a:latin typeface="Arial"/>
            </a:endParaRPr>
          </a:p>
        </p:txBody>
      </p:sp>
      <p:sp>
        <p:nvSpPr>
          <p:cNvPr id="11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285750" lvl="1" indent="-285750">
              <a:lnSpc>
                <a:spcPct val="93000"/>
              </a:lnSpc>
              <a:buSzPts val="2400"/>
              <a:buFont typeface="Arial" panose="020B0604020202020204" pitchFamily="34" charset="0"/>
              <a:buChar char="•"/>
            </a:pPr>
            <a:r>
              <a:rPr lang="en-IN" sz="1600" b="0" strike="noStrike" spc="-1" dirty="0">
                <a:solidFill>
                  <a:srgbClr val="000000"/>
                </a:solidFill>
                <a:latin typeface="Old Standard TT"/>
                <a:ea typeface="Old Standard TT"/>
              </a:rPr>
              <a:t> </a:t>
            </a:r>
            <a:r>
              <a:rPr lang="en-US" sz="1600" dirty="0">
                <a:latin typeface="Times New Roman" panose="02020603050405020304" pitchFamily="18" charset="0"/>
                <a:cs typeface="Times New Roman" panose="02020603050405020304" pitchFamily="18" charset="0"/>
              </a:rPr>
              <a:t>X. Ding et al., ”Wearable Sensing and Telehealth Technology with Potential Applications in the Coronavirus Pandemic,” in IEEE Reviews in Biomedical Engineering, vol. 14, pp. 48-70, 2021,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10.1109/RBME.2020.2992838.</a:t>
            </a:r>
          </a:p>
          <a:p>
            <a:pPr marL="285750" lvl="1" indent="-285750">
              <a:lnSpc>
                <a:spcPct val="93000"/>
              </a:lnSpc>
              <a:buSzPts val="240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Ding, </a:t>
            </a:r>
            <a:r>
              <a:rPr lang="en-IN" sz="1600" dirty="0" err="1">
                <a:latin typeface="Times New Roman" panose="02020603050405020304" pitchFamily="18" charset="0"/>
                <a:cs typeface="Times New Roman" panose="02020603050405020304" pitchFamily="18" charset="0"/>
              </a:rPr>
              <a:t>Xiaorong</a:t>
            </a:r>
            <a:r>
              <a:rPr lang="en-IN" sz="1600" dirty="0">
                <a:latin typeface="Times New Roman" panose="02020603050405020304" pitchFamily="18" charset="0"/>
                <a:cs typeface="Times New Roman" panose="02020603050405020304" pitchFamily="18" charset="0"/>
              </a:rPr>
              <a:t> and Clifton, David and Ji, Nan and Lovell, Nigel and </a:t>
            </a:r>
            <a:r>
              <a:rPr lang="en-IN" sz="1600" dirty="0" err="1">
                <a:latin typeface="Times New Roman" panose="02020603050405020304" pitchFamily="18" charset="0"/>
                <a:cs typeface="Times New Roman" panose="02020603050405020304" pitchFamily="18" charset="0"/>
              </a:rPr>
              <a:t>Bonato</a:t>
            </a:r>
            <a:r>
              <a:rPr lang="en-IN" sz="1600" dirty="0">
                <a:latin typeface="Times New Roman" panose="02020603050405020304" pitchFamily="18" charset="0"/>
                <a:cs typeface="Times New Roman" panose="02020603050405020304" pitchFamily="18" charset="0"/>
              </a:rPr>
              <a:t>, Paolo and Chen, Wei and Yu, </a:t>
            </a:r>
            <a:r>
              <a:rPr lang="en-IN" sz="1600" dirty="0" err="1">
                <a:latin typeface="Times New Roman" panose="02020603050405020304" pitchFamily="18" charset="0"/>
                <a:cs typeface="Times New Roman" panose="02020603050405020304" pitchFamily="18" charset="0"/>
              </a:rPr>
              <a:t>Xinge</a:t>
            </a:r>
            <a:r>
              <a:rPr lang="en-IN" sz="1600" dirty="0">
                <a:latin typeface="Times New Roman" panose="02020603050405020304" pitchFamily="18" charset="0"/>
                <a:cs typeface="Times New Roman" panose="02020603050405020304" pitchFamily="18" charset="0"/>
              </a:rPr>
              <a:t> and </a:t>
            </a:r>
            <a:r>
              <a:rPr lang="en-IN" sz="1600" dirty="0" err="1">
                <a:latin typeface="Times New Roman" panose="02020603050405020304" pitchFamily="18" charset="0"/>
                <a:cs typeface="Times New Roman" panose="02020603050405020304" pitchFamily="18" charset="0"/>
              </a:rPr>
              <a:t>Xue</a:t>
            </a:r>
            <a:r>
              <a:rPr lang="en-IN" sz="1600" dirty="0">
                <a:latin typeface="Times New Roman" panose="02020603050405020304" pitchFamily="18" charset="0"/>
                <a:cs typeface="Times New Roman" panose="02020603050405020304" pitchFamily="18" charset="0"/>
              </a:rPr>
              <a:t>, Jon and Xiang, Ting and Long, Xi and Xu, </a:t>
            </a:r>
            <a:r>
              <a:rPr lang="en-IN" sz="1600" dirty="0" err="1">
                <a:latin typeface="Times New Roman" panose="02020603050405020304" pitchFamily="18" charset="0"/>
                <a:cs typeface="Times New Roman" panose="02020603050405020304" pitchFamily="18" charset="0"/>
              </a:rPr>
              <a:t>Ke</a:t>
            </a:r>
            <a:r>
              <a:rPr lang="en-IN" sz="1600" dirty="0">
                <a:latin typeface="Times New Roman" panose="02020603050405020304" pitchFamily="18" charset="0"/>
                <a:cs typeface="Times New Roman" panose="02020603050405020304" pitchFamily="18" charset="0"/>
              </a:rPr>
              <a:t> and Jiang, </a:t>
            </a:r>
            <a:r>
              <a:rPr lang="en-IN" sz="1600" dirty="0" err="1">
                <a:latin typeface="Times New Roman" panose="02020603050405020304" pitchFamily="18" charset="0"/>
                <a:cs typeface="Times New Roman" panose="02020603050405020304" pitchFamily="18" charset="0"/>
              </a:rPr>
              <a:t>Xinyu</a:t>
            </a:r>
            <a:r>
              <a:rPr lang="en-IN" sz="1600" dirty="0">
                <a:latin typeface="Times New Roman" panose="02020603050405020304" pitchFamily="18" charset="0"/>
                <a:cs typeface="Times New Roman" panose="02020603050405020304" pitchFamily="18" charset="0"/>
              </a:rPr>
              <a:t> and Wang, Qi and Yin, Bin and Feng, </a:t>
            </a:r>
            <a:r>
              <a:rPr lang="en-IN" sz="1600" dirty="0" err="1">
                <a:latin typeface="Times New Roman" panose="02020603050405020304" pitchFamily="18" charset="0"/>
                <a:cs typeface="Times New Roman" panose="02020603050405020304" pitchFamily="18" charset="0"/>
              </a:rPr>
              <a:t>Guodong</a:t>
            </a:r>
            <a:r>
              <a:rPr lang="en-IN" sz="1600" dirty="0">
                <a:latin typeface="Times New Roman" panose="02020603050405020304" pitchFamily="18" charset="0"/>
                <a:cs typeface="Times New Roman" panose="02020603050405020304" pitchFamily="18" charset="0"/>
              </a:rPr>
              <a:t> and Zhang, </a:t>
            </a:r>
            <a:r>
              <a:rPr lang="en-IN" sz="1600" dirty="0" err="1">
                <a:latin typeface="Times New Roman" panose="02020603050405020304" pitchFamily="18" charset="0"/>
                <a:cs typeface="Times New Roman" panose="02020603050405020304" pitchFamily="18" charset="0"/>
              </a:rPr>
              <a:t>Yuanting</a:t>
            </a:r>
            <a:r>
              <a:rPr lang="en-IN" sz="1600" dirty="0">
                <a:latin typeface="Times New Roman" panose="02020603050405020304" pitchFamily="18" charset="0"/>
                <a:cs typeface="Times New Roman" panose="02020603050405020304" pitchFamily="18" charset="0"/>
              </a:rPr>
              <a:t>. (2020). Wearable Sensing and Telehealth Technology with Potential Applications in the Coronavirus Pandemic. IEEE Reviews in Biomedical Engineering. PP. 1-1. 10.1109/RBME.2020.2992838.</a:t>
            </a:r>
            <a:endParaRPr lang="en-US" sz="1600" dirty="0">
              <a:latin typeface="Times New Roman" panose="02020603050405020304" pitchFamily="18" charset="0"/>
              <a:cs typeface="Times New Roman" panose="02020603050405020304" pitchFamily="18" charset="0"/>
            </a:endParaRPr>
          </a:p>
          <a:p>
            <a:pPr marL="285750" lvl="1" indent="-285750">
              <a:lnSpc>
                <a:spcPct val="93000"/>
              </a:lnSpc>
              <a:buSzPts val="240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Ding, </a:t>
            </a:r>
            <a:r>
              <a:rPr lang="en-IN" sz="1600" dirty="0" err="1">
                <a:latin typeface="Times New Roman" panose="02020603050405020304" pitchFamily="18" charset="0"/>
                <a:cs typeface="Times New Roman" panose="02020603050405020304" pitchFamily="18" charset="0"/>
              </a:rPr>
              <a:t>Xiaorong</a:t>
            </a:r>
            <a:r>
              <a:rPr lang="en-IN" sz="1600" dirty="0">
                <a:latin typeface="Times New Roman" panose="02020603050405020304" pitchFamily="18" charset="0"/>
                <a:cs typeface="Times New Roman" panose="02020603050405020304" pitchFamily="18" charset="0"/>
              </a:rPr>
              <a:t> and Clifton, David and Ji, Nan and Lovell, Nigel and </a:t>
            </a:r>
            <a:r>
              <a:rPr lang="en-IN" sz="1600" dirty="0" err="1">
                <a:latin typeface="Times New Roman" panose="02020603050405020304" pitchFamily="18" charset="0"/>
                <a:cs typeface="Times New Roman" panose="02020603050405020304" pitchFamily="18" charset="0"/>
              </a:rPr>
              <a:t>Bonato</a:t>
            </a:r>
            <a:r>
              <a:rPr lang="en-IN" sz="1600" dirty="0">
                <a:latin typeface="Times New Roman" panose="02020603050405020304" pitchFamily="18" charset="0"/>
                <a:cs typeface="Times New Roman" panose="02020603050405020304" pitchFamily="18" charset="0"/>
              </a:rPr>
              <a:t>, Paolo and Chen, Wei and Yu, </a:t>
            </a:r>
            <a:r>
              <a:rPr lang="en-IN" sz="1600" dirty="0" err="1">
                <a:latin typeface="Times New Roman" panose="02020603050405020304" pitchFamily="18" charset="0"/>
                <a:cs typeface="Times New Roman" panose="02020603050405020304" pitchFamily="18" charset="0"/>
              </a:rPr>
              <a:t>Xinge</a:t>
            </a:r>
            <a:r>
              <a:rPr lang="en-IN" sz="1600" dirty="0">
                <a:latin typeface="Times New Roman" panose="02020603050405020304" pitchFamily="18" charset="0"/>
                <a:cs typeface="Times New Roman" panose="02020603050405020304" pitchFamily="18" charset="0"/>
              </a:rPr>
              <a:t> and </a:t>
            </a:r>
            <a:r>
              <a:rPr lang="en-IN" sz="1600" dirty="0" err="1">
                <a:latin typeface="Times New Roman" panose="02020603050405020304" pitchFamily="18" charset="0"/>
                <a:cs typeface="Times New Roman" panose="02020603050405020304" pitchFamily="18" charset="0"/>
              </a:rPr>
              <a:t>Xue</a:t>
            </a:r>
            <a:r>
              <a:rPr lang="en-IN" sz="1600" dirty="0">
                <a:latin typeface="Times New Roman" panose="02020603050405020304" pitchFamily="18" charset="0"/>
                <a:cs typeface="Times New Roman" panose="02020603050405020304" pitchFamily="18" charset="0"/>
              </a:rPr>
              <a:t>, Jon and Xiang, Ting and Long, Xi and Xu, </a:t>
            </a:r>
            <a:r>
              <a:rPr lang="en-IN" sz="1600" dirty="0" err="1">
                <a:latin typeface="Times New Roman" panose="02020603050405020304" pitchFamily="18" charset="0"/>
                <a:cs typeface="Times New Roman" panose="02020603050405020304" pitchFamily="18" charset="0"/>
              </a:rPr>
              <a:t>Ke</a:t>
            </a:r>
            <a:r>
              <a:rPr lang="en-IN" sz="1600" dirty="0">
                <a:latin typeface="Times New Roman" panose="02020603050405020304" pitchFamily="18" charset="0"/>
                <a:cs typeface="Times New Roman" panose="02020603050405020304" pitchFamily="18" charset="0"/>
              </a:rPr>
              <a:t> and Jiang, </a:t>
            </a:r>
            <a:r>
              <a:rPr lang="en-IN" sz="1600" dirty="0" err="1">
                <a:latin typeface="Times New Roman" panose="02020603050405020304" pitchFamily="18" charset="0"/>
                <a:cs typeface="Times New Roman" panose="02020603050405020304" pitchFamily="18" charset="0"/>
              </a:rPr>
              <a:t>Xinyu</a:t>
            </a:r>
            <a:r>
              <a:rPr lang="en-IN" sz="1600" dirty="0">
                <a:latin typeface="Times New Roman" panose="02020603050405020304" pitchFamily="18" charset="0"/>
                <a:cs typeface="Times New Roman" panose="02020603050405020304" pitchFamily="18" charset="0"/>
              </a:rPr>
              <a:t> and Wang, Qi and Yin, Bin and Feng, </a:t>
            </a:r>
            <a:r>
              <a:rPr lang="en-IN" sz="1600" dirty="0" err="1">
                <a:latin typeface="Times New Roman" panose="02020603050405020304" pitchFamily="18" charset="0"/>
                <a:cs typeface="Times New Roman" panose="02020603050405020304" pitchFamily="18" charset="0"/>
              </a:rPr>
              <a:t>Guodong</a:t>
            </a:r>
            <a:r>
              <a:rPr lang="en-IN" sz="1600" dirty="0">
                <a:latin typeface="Times New Roman" panose="02020603050405020304" pitchFamily="18" charset="0"/>
                <a:cs typeface="Times New Roman" panose="02020603050405020304" pitchFamily="18" charset="0"/>
              </a:rPr>
              <a:t> and Zhang, </a:t>
            </a:r>
            <a:r>
              <a:rPr lang="en-IN" sz="1600" dirty="0" err="1">
                <a:latin typeface="Times New Roman" panose="02020603050405020304" pitchFamily="18" charset="0"/>
                <a:cs typeface="Times New Roman" panose="02020603050405020304" pitchFamily="18" charset="0"/>
              </a:rPr>
              <a:t>Yuanting</a:t>
            </a:r>
            <a:r>
              <a:rPr lang="en-IN" sz="1600" dirty="0">
                <a:latin typeface="Times New Roman" panose="02020603050405020304" pitchFamily="18" charset="0"/>
                <a:cs typeface="Times New Roman" panose="02020603050405020304" pitchFamily="18" charset="0"/>
              </a:rPr>
              <a:t>. (2020). Wearable Sensing and Telehealth Technology with Potential Applications in the Coronavirus Pandemic. IEEE Reviews in Biomedical Engineering. PP. 1-1. 10.1109/RBME.2020.2992838.</a:t>
            </a:r>
          </a:p>
          <a:p>
            <a:pPr marL="457200" indent="-227880">
              <a:lnSpc>
                <a:spcPct val="115000"/>
              </a:lnSpc>
            </a:pPr>
            <a:endParaRPr lang="en-IN"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 References</a:t>
            </a:r>
            <a:endParaRPr lang="en-IN" sz="3000" b="0" strike="noStrike" spc="-1" dirty="0">
              <a:latin typeface="Arial"/>
            </a:endParaRPr>
          </a:p>
        </p:txBody>
      </p:sp>
      <p:sp>
        <p:nvSpPr>
          <p:cNvPr id="11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285750" lvl="1" indent="-285750">
              <a:lnSpc>
                <a:spcPct val="93000"/>
              </a:lnSpc>
              <a:buSzPts val="2400"/>
              <a:buFont typeface="Arial" panose="020B0604020202020204" pitchFamily="34" charset="0"/>
              <a:buChar char="•"/>
            </a:pPr>
            <a:r>
              <a:rPr lang="en-IN" sz="1600" b="0" strike="noStrike" spc="-1" dirty="0">
                <a:solidFill>
                  <a:srgbClr val="000000"/>
                </a:solidFill>
                <a:latin typeface="Old Standard TT"/>
                <a:ea typeface="Old Standard TT"/>
              </a:rPr>
              <a:t> </a:t>
            </a:r>
            <a:r>
              <a:rPr lang="en-US" sz="1600" dirty="0">
                <a:latin typeface="Times New Roman" panose="02020603050405020304" pitchFamily="18" charset="0"/>
                <a:cs typeface="Times New Roman" panose="02020603050405020304" pitchFamily="18" charset="0"/>
              </a:rPr>
              <a:t>Islam, M., Mahmud, S., Muhammad, L.J. et al. Wearable Technology to Assist the Patients Infected with Novel Coronavirus (COVID-19). SN COMPUT. SCI. 1, 320 (2020). </a:t>
            </a:r>
            <a:r>
              <a:rPr lang="en-US" sz="1600"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https://doi.org/10.1007/s42979-020-00335-4</a:t>
            </a:r>
            <a:endParaRPr lang="en-US" sz="1600" dirty="0">
              <a:solidFill>
                <a:schemeClr val="tx1"/>
              </a:solidFill>
              <a:latin typeface="Times New Roman" panose="02020603050405020304" pitchFamily="18" charset="0"/>
              <a:cs typeface="Times New Roman" panose="02020603050405020304" pitchFamily="18" charset="0"/>
            </a:endParaRPr>
          </a:p>
          <a:p>
            <a:pPr marL="285750" lvl="1" indent="-285750">
              <a:lnSpc>
                <a:spcPct val="93000"/>
              </a:lnSpc>
              <a:buSzPts val="24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Fox, K. et al. Heart rate as a prognostic risk factor in patients with coronary artery disease and left-ventricular systolic dysfunction (BEAUTIFUL): a subgroup analysis of a </a:t>
            </a:r>
            <a:r>
              <a:rPr lang="en-US" sz="1600" dirty="0" err="1">
                <a:latin typeface="Times New Roman" panose="02020603050405020304" pitchFamily="18" charset="0"/>
                <a:cs typeface="Times New Roman" panose="02020603050405020304" pitchFamily="18" charset="0"/>
              </a:rPr>
              <a:t>randomised</a:t>
            </a:r>
            <a:r>
              <a:rPr lang="en-US" sz="1600" dirty="0">
                <a:latin typeface="Times New Roman" panose="02020603050405020304" pitchFamily="18" charset="0"/>
                <a:cs typeface="Times New Roman" panose="02020603050405020304" pitchFamily="18" charset="0"/>
              </a:rPr>
              <a:t> controlled trial. Lancet 372, 817–821 (2008).</a:t>
            </a:r>
          </a:p>
          <a:p>
            <a:pPr marL="285750" lvl="1" indent="-285750">
              <a:lnSpc>
                <a:spcPct val="93000"/>
              </a:lnSpc>
              <a:buSzPts val="240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Kario</a:t>
            </a:r>
            <a:r>
              <a:rPr lang="en-US" sz="1600" dirty="0">
                <a:latin typeface="Times New Roman" panose="02020603050405020304" pitchFamily="18" charset="0"/>
                <a:cs typeface="Times New Roman" panose="02020603050405020304" pitchFamily="18" charset="0"/>
              </a:rPr>
              <a:t>, K. et al. The first study comparing a wearable watch-type blood pressure monitor with a conventional ambulatory blood pressure monitor on in-office and out-of-office settings. J. Clin. </a:t>
            </a:r>
            <a:r>
              <a:rPr lang="en-US" sz="1600" dirty="0" err="1">
                <a:latin typeface="Times New Roman" panose="02020603050405020304" pitchFamily="18" charset="0"/>
                <a:cs typeface="Times New Roman" panose="02020603050405020304" pitchFamily="18" charset="0"/>
              </a:rPr>
              <a:t>Hypertens</a:t>
            </a:r>
            <a:r>
              <a:rPr lang="en-US" sz="1600" dirty="0">
                <a:latin typeface="Times New Roman" panose="02020603050405020304" pitchFamily="18" charset="0"/>
                <a:cs typeface="Times New Roman" panose="02020603050405020304" pitchFamily="18" charset="0"/>
              </a:rPr>
              <a:t>. 22, 135–141 (2020).</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Tripathy, A.K.; Mohapatra, A.G.; Mohanty, S.P.; </a:t>
            </a:r>
            <a:r>
              <a:rPr lang="en-US" sz="1600" dirty="0" err="1">
                <a:latin typeface="Times New Roman" panose="02020603050405020304" pitchFamily="18" charset="0"/>
                <a:cs typeface="Times New Roman" panose="02020603050405020304" pitchFamily="18" charset="0"/>
              </a:rPr>
              <a:t>Kougianos</a:t>
            </a:r>
            <a:r>
              <a:rPr lang="en-US" sz="1600" dirty="0">
                <a:latin typeface="Times New Roman" panose="02020603050405020304" pitchFamily="18" charset="0"/>
                <a:cs typeface="Times New Roman" panose="02020603050405020304" pitchFamily="18" charset="0"/>
              </a:rPr>
              <a:t>, E.; Joshi, A.M.; Das, G. </a:t>
            </a:r>
            <a:r>
              <a:rPr lang="en-US" sz="1600" dirty="0" err="1">
                <a:latin typeface="Times New Roman" panose="02020603050405020304" pitchFamily="18" charset="0"/>
                <a:cs typeface="Times New Roman" panose="02020603050405020304" pitchFamily="18" charset="0"/>
              </a:rPr>
              <a:t>EasyBand</a:t>
            </a:r>
            <a:r>
              <a:rPr lang="en-US" sz="1600" dirty="0">
                <a:latin typeface="Times New Roman" panose="02020603050405020304" pitchFamily="18" charset="0"/>
                <a:cs typeface="Times New Roman" panose="02020603050405020304" pitchFamily="18" charset="0"/>
              </a:rPr>
              <a:t>: A Wearable for Safety-Aware Mobility During Pandemic Outbreak. IEEE </a:t>
            </a:r>
            <a:r>
              <a:rPr lang="en-US" sz="1600" dirty="0" err="1">
                <a:latin typeface="Times New Roman" panose="02020603050405020304" pitchFamily="18" charset="0"/>
                <a:cs typeface="Times New Roman" panose="02020603050405020304" pitchFamily="18" charset="0"/>
              </a:rPr>
              <a:t>Consum</a:t>
            </a:r>
            <a:r>
              <a:rPr lang="en-US" sz="1600" dirty="0">
                <a:latin typeface="Times New Roman" panose="02020603050405020304" pitchFamily="18" charset="0"/>
                <a:cs typeface="Times New Roman" panose="02020603050405020304" pitchFamily="18" charset="0"/>
              </a:rPr>
              <a:t>. Electron. Mag. 2020, 9, 57–61.</a:t>
            </a:r>
          </a:p>
          <a:p>
            <a:pPr marL="0" lvl="1">
              <a:lnSpc>
                <a:spcPct val="93000"/>
              </a:lnSpc>
              <a:buSzPts val="2400"/>
            </a:pPr>
            <a:r>
              <a:rPr lang="en-US" sz="1600" dirty="0">
                <a:latin typeface="Times New Roman" panose="02020603050405020304" pitchFamily="18" charset="0"/>
                <a:cs typeface="Times New Roman" panose="02020603050405020304" pitchFamily="18" charset="0"/>
              </a:rPr>
              <a:t> </a:t>
            </a:r>
            <a:r>
              <a:rPr lang="en-IN" sz="1600" b="0" strike="noStrike" spc="-1" dirty="0">
                <a:solidFill>
                  <a:srgbClr val="000000"/>
                </a:solidFill>
                <a:latin typeface="Old Standard TT"/>
                <a:ea typeface="Old Standard TT"/>
              </a:rPr>
              <a:t>                  </a:t>
            </a:r>
            <a:endParaRPr lang="en-IN" sz="1600" b="0" strike="noStrike" spc="-1" dirty="0">
              <a:latin typeface="Arial"/>
            </a:endParaRPr>
          </a:p>
          <a:p>
            <a:pPr marL="457200" indent="-227880">
              <a:lnSpc>
                <a:spcPct val="115000"/>
              </a:lnSpc>
            </a:pPr>
            <a:endParaRPr lang="en-IN" sz="1600" b="0" strike="noStrike" spc="-1" dirty="0">
              <a:latin typeface="Arial"/>
            </a:endParaRPr>
          </a:p>
        </p:txBody>
      </p:sp>
    </p:spTree>
    <p:extLst>
      <p:ext uri="{BB962C8B-B14F-4D97-AF65-F5344CB8AC3E}">
        <p14:creationId xmlns:p14="http://schemas.microsoft.com/office/powerpoint/2010/main" val="371606881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1.1 Abstract</a:t>
            </a:r>
            <a:endParaRPr lang="en-IN" sz="3000" b="0" strike="noStrike" spc="-1" dirty="0">
              <a:latin typeface="Arial"/>
            </a:endParaRPr>
          </a:p>
        </p:txBody>
      </p:sp>
      <p:sp>
        <p:nvSpPr>
          <p:cNvPr id="85"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515070" indent="-285750" algn="just">
              <a:lnSpc>
                <a:spcPct val="115000"/>
              </a:lnSpc>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COVID-19 has become a part of everyone's life whether we like it or no. Even though scientists and experts are trying their best to deliver vaccines to the public and they have also been successful in doing so, it is not practically possible that vaccines will be taken by each and every individual. There are other ways to detect this disease but it is either not 100% accurate or it takes a lot of time to give the result. </a:t>
            </a:r>
          </a:p>
          <a:p>
            <a:pPr marL="457200" indent="-227880" algn="just">
              <a:lnSpc>
                <a:spcPct val="115000"/>
              </a:lnSpc>
            </a:pPr>
            <a:endParaRPr lang="en-IN" sz="1800" b="0" strike="noStrike" spc="-1" dirty="0">
              <a:latin typeface="Times New Roman" panose="02020603050405020304" pitchFamily="18" charset="0"/>
              <a:cs typeface="Times New Roman" panose="02020603050405020304" pitchFamily="18" charset="0"/>
            </a:endParaRPr>
          </a:p>
        </p:txBody>
      </p:sp>
    </p:spTree>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 References</a:t>
            </a:r>
            <a:endParaRPr lang="en-IN" sz="3000" b="0" strike="noStrike" spc="-1" dirty="0">
              <a:latin typeface="Arial"/>
            </a:endParaRPr>
          </a:p>
        </p:txBody>
      </p:sp>
      <p:sp>
        <p:nvSpPr>
          <p:cNvPr id="11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285750" indent="-285750">
              <a:buFont typeface="Arial" panose="020B0604020202020204" pitchFamily="34" charset="0"/>
              <a:buChar char="•"/>
            </a:pPr>
            <a:r>
              <a:rPr lang="en-IN" sz="1600" b="0" strike="noStrike" spc="-1" dirty="0">
                <a:solidFill>
                  <a:srgbClr val="000000"/>
                </a:solidFill>
                <a:latin typeface="Old Standard TT"/>
                <a:ea typeface="Old Standard TT"/>
              </a:rPr>
              <a:t> </a:t>
            </a:r>
            <a:r>
              <a:rPr lang="en-US" sz="1600" dirty="0" err="1">
                <a:latin typeface="Times New Roman" panose="02020603050405020304" pitchFamily="18" charset="0"/>
                <a:cs typeface="Times New Roman" panose="02020603050405020304" pitchFamily="18" charset="0"/>
              </a:rPr>
              <a:t>Yamanoor</a:t>
            </a:r>
            <a:r>
              <a:rPr lang="en-US" sz="1600" dirty="0">
                <a:latin typeface="Times New Roman" panose="02020603050405020304" pitchFamily="18" charset="0"/>
                <a:cs typeface="Times New Roman" panose="02020603050405020304" pitchFamily="18" charset="0"/>
              </a:rPr>
              <a:t>, N.S.; </a:t>
            </a:r>
            <a:r>
              <a:rPr lang="en-US" sz="1600" dirty="0" err="1">
                <a:latin typeface="Times New Roman" panose="02020603050405020304" pitchFamily="18" charset="0"/>
                <a:cs typeface="Times New Roman" panose="02020603050405020304" pitchFamily="18" charset="0"/>
              </a:rPr>
              <a:t>Yamanoor</a:t>
            </a:r>
            <a:r>
              <a:rPr lang="en-US" sz="1600" dirty="0">
                <a:latin typeface="Times New Roman" panose="02020603050405020304" pitchFamily="18" charset="0"/>
                <a:cs typeface="Times New Roman" panose="02020603050405020304" pitchFamily="18" charset="0"/>
              </a:rPr>
              <a:t>, S. Low-Cost Contact Thermometry for Screening and Monitoring during the COVID-19 Pandemic. In Proceedings of the 2020 IEEE International IOT, Electronics and Mechatronics Conference (IEMTRONICS), Vancouver, BC, Canada, 9–12 September 2020; pp. 1–6.</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Zhu, Y.; Chen, L.; Ji, H.; Xi, M.; Fang, Y.; Li, Y. The risk and prevention of novel coronavirus pneumonia infections among inpatients in psychiatric hospitals. </a:t>
            </a:r>
            <a:r>
              <a:rPr lang="en-US" sz="1600" dirty="0" err="1">
                <a:latin typeface="Times New Roman" panose="02020603050405020304" pitchFamily="18" charset="0"/>
                <a:cs typeface="Times New Roman" panose="02020603050405020304" pitchFamily="18" charset="0"/>
              </a:rPr>
              <a:t>Neurosci</a:t>
            </a:r>
            <a:r>
              <a:rPr lang="en-US" sz="1600" dirty="0">
                <a:latin typeface="Times New Roman" panose="02020603050405020304" pitchFamily="18" charset="0"/>
                <a:cs typeface="Times New Roman" panose="02020603050405020304" pitchFamily="18" charset="0"/>
              </a:rPr>
              <a:t>. Bull. 2020, 36, 299–302.</a:t>
            </a:r>
          </a:p>
          <a:p>
            <a:pPr marL="285750"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Tahamtan</a:t>
            </a:r>
            <a:r>
              <a:rPr lang="en-US" sz="1600" dirty="0">
                <a:latin typeface="Times New Roman" panose="02020603050405020304" pitchFamily="18" charset="0"/>
                <a:cs typeface="Times New Roman" panose="02020603050405020304" pitchFamily="18" charset="0"/>
              </a:rPr>
              <a:t>, A.; </a:t>
            </a:r>
            <a:r>
              <a:rPr lang="en-US" sz="1600" dirty="0" err="1">
                <a:latin typeface="Times New Roman" panose="02020603050405020304" pitchFamily="18" charset="0"/>
                <a:cs typeface="Times New Roman" panose="02020603050405020304" pitchFamily="18" charset="0"/>
              </a:rPr>
              <a:t>Ardebili</a:t>
            </a:r>
            <a:r>
              <a:rPr lang="en-US" sz="1600" dirty="0">
                <a:latin typeface="Times New Roman" panose="02020603050405020304" pitchFamily="18" charset="0"/>
                <a:cs typeface="Times New Roman" panose="02020603050405020304" pitchFamily="18" charset="0"/>
              </a:rPr>
              <a:t>, A. Real-time RT-PCR in COVID-19 detection: Issues affecting the results. Expert Rev. Mol. </a:t>
            </a:r>
            <a:r>
              <a:rPr lang="en-US" sz="1600" dirty="0" err="1">
                <a:latin typeface="Times New Roman" panose="02020603050405020304" pitchFamily="18" charset="0"/>
                <a:cs typeface="Times New Roman" panose="02020603050405020304" pitchFamily="18" charset="0"/>
              </a:rPr>
              <a:t>Diagn</a:t>
            </a:r>
            <a:r>
              <a:rPr lang="en-US" sz="1600" dirty="0">
                <a:latin typeface="Times New Roman" panose="02020603050405020304" pitchFamily="18" charset="0"/>
                <a:cs typeface="Times New Roman" panose="02020603050405020304" pitchFamily="18" charset="0"/>
              </a:rPr>
              <a:t>. 2020, 20, 453–454.</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Manta, C.; Jain, S.S.; </a:t>
            </a:r>
            <a:r>
              <a:rPr lang="en-IN" sz="1600" dirty="0" err="1">
                <a:latin typeface="Times New Roman" panose="02020603050405020304" pitchFamily="18" charset="0"/>
                <a:cs typeface="Times New Roman" panose="02020603050405020304" pitchFamily="18" charset="0"/>
              </a:rPr>
              <a:t>Coravos</a:t>
            </a:r>
            <a:r>
              <a:rPr lang="en-IN" sz="1600" dirty="0">
                <a:latin typeface="Times New Roman" panose="02020603050405020304" pitchFamily="18" charset="0"/>
                <a:cs typeface="Times New Roman" panose="02020603050405020304" pitchFamily="18" charset="0"/>
              </a:rPr>
              <a:t>, A.; Mendelsohn, D.; </a:t>
            </a:r>
            <a:r>
              <a:rPr lang="en-IN" sz="1600" dirty="0" err="1">
                <a:latin typeface="Times New Roman" panose="02020603050405020304" pitchFamily="18" charset="0"/>
                <a:cs typeface="Times New Roman" panose="02020603050405020304" pitchFamily="18" charset="0"/>
              </a:rPr>
              <a:t>Izmailova</a:t>
            </a:r>
            <a:r>
              <a:rPr lang="en-IN" sz="1600" dirty="0">
                <a:latin typeface="Times New Roman" panose="02020603050405020304" pitchFamily="18" charset="0"/>
                <a:cs typeface="Times New Roman" panose="02020603050405020304" pitchFamily="18" charset="0"/>
              </a:rPr>
              <a:t>, E.S. An Evaluation of Biometric Monitoring Technologies for Vital Signs in the Era of COVID-19. Clin. Transl. Sci. 2020, 13, 1034–1044.</a:t>
            </a:r>
            <a:endParaRPr lang="en-US" sz="1600" dirty="0">
              <a:latin typeface="Times New Roman" panose="02020603050405020304" pitchFamily="18" charset="0"/>
              <a:cs typeface="Times New Roman" panose="02020603050405020304" pitchFamily="18" charset="0"/>
            </a:endParaRPr>
          </a:p>
          <a:p>
            <a:pPr marL="0" lvl="1">
              <a:lnSpc>
                <a:spcPct val="93000"/>
              </a:lnSpc>
              <a:buSzPts val="2400"/>
            </a:pPr>
            <a:r>
              <a:rPr lang="en-US" sz="1600" dirty="0">
                <a:latin typeface="Times New Roman" panose="02020603050405020304" pitchFamily="18" charset="0"/>
                <a:cs typeface="Times New Roman" panose="02020603050405020304" pitchFamily="18" charset="0"/>
              </a:rPr>
              <a:t> </a:t>
            </a:r>
            <a:r>
              <a:rPr lang="en-IN" sz="1600" b="0" strike="noStrike" spc="-1" dirty="0">
                <a:solidFill>
                  <a:srgbClr val="000000"/>
                </a:solidFill>
                <a:latin typeface="Old Standard TT"/>
                <a:ea typeface="Old Standard TT"/>
              </a:rPr>
              <a:t>                  </a:t>
            </a:r>
            <a:endParaRPr lang="en-IN" sz="1600" b="0" strike="noStrike" spc="-1" dirty="0">
              <a:latin typeface="Arial"/>
            </a:endParaRPr>
          </a:p>
          <a:p>
            <a:pPr marL="457200" indent="-227880">
              <a:lnSpc>
                <a:spcPct val="115000"/>
              </a:lnSpc>
            </a:pPr>
            <a:endParaRPr lang="en-IN" sz="1600" b="0" strike="noStrike" spc="-1" dirty="0">
              <a:latin typeface="Arial"/>
            </a:endParaRPr>
          </a:p>
        </p:txBody>
      </p:sp>
    </p:spTree>
    <p:extLst>
      <p:ext uri="{BB962C8B-B14F-4D97-AF65-F5344CB8AC3E}">
        <p14:creationId xmlns:p14="http://schemas.microsoft.com/office/powerpoint/2010/main" val="295394981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pc="-1" dirty="0">
                <a:solidFill>
                  <a:srgbClr val="000000"/>
                </a:solidFill>
                <a:latin typeface="Times New Roman"/>
              </a:rPr>
              <a:t>Paper Publication</a:t>
            </a:r>
          </a:p>
        </p:txBody>
      </p:sp>
      <p:sp>
        <p:nvSpPr>
          <p:cNvPr id="121"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a:lstStyle/>
          <a:p>
            <a:pPr marL="285750" indent="-285750">
              <a:buFont typeface="Arial" panose="020B0604020202020204" pitchFamily="34" charset="0"/>
              <a:buChar char="•"/>
            </a:pPr>
            <a:r>
              <a:rPr lang="en-US" dirty="0"/>
              <a:t>Paper entitled “</a:t>
            </a:r>
            <a:r>
              <a:rPr lang="en-US" b="1" dirty="0"/>
              <a:t>An IOT based framework for Statistical Analysis and Screening of Covid-19 </a:t>
            </a:r>
            <a:r>
              <a:rPr lang="en-US" dirty="0"/>
              <a:t>” is selected and presented at “</a:t>
            </a:r>
            <a:r>
              <a:rPr lang="en-US" b="1" dirty="0"/>
              <a:t>Third International Conference on Internet of Things organized by SRM Institute of Science and Technology ICIoT-2022</a:t>
            </a:r>
            <a:r>
              <a:rPr lang="en-US" dirty="0"/>
              <a:t>” by “</a:t>
            </a:r>
            <a:r>
              <a:rPr lang="en-US" b="1" dirty="0"/>
              <a:t>Pratik Gholap</a:t>
            </a:r>
            <a:r>
              <a:rPr lang="en-US" dirty="0"/>
              <a:t>”, “</a:t>
            </a:r>
            <a:r>
              <a:rPr lang="en-US" b="1" dirty="0"/>
              <a:t>Apoorva Gadkari</a:t>
            </a:r>
            <a:r>
              <a:rPr lang="en-US" dirty="0"/>
              <a:t>” and “</a:t>
            </a:r>
            <a:r>
              <a:rPr lang="en-US" b="1" dirty="0"/>
              <a:t>Priyanka Walekar</a:t>
            </a:r>
            <a:r>
              <a:rPr lang="en-US" dirty="0"/>
              <a:t>”.</a:t>
            </a:r>
          </a:p>
          <a:p>
            <a:pPr marL="285750" indent="-285750">
              <a:buFont typeface="Arial" panose="020B0604020202020204" pitchFamily="34" charset="0"/>
              <a:buChar char="•"/>
            </a:pPr>
            <a:r>
              <a:rPr lang="en-IN" dirty="0"/>
              <a:t>Paper entitled “An IOT based framework for Statistical Analysis and Screening of Covid-19” is selected at “</a:t>
            </a:r>
            <a:r>
              <a:rPr lang="en-IN" b="1" dirty="0"/>
              <a:t>Third International Conference on Artificial Intelligence: Advances and Applications ICAIAA-2022</a:t>
            </a:r>
            <a:r>
              <a:rPr lang="en-IN" dirty="0"/>
              <a:t>” which is a Springer Paper by “</a:t>
            </a:r>
            <a:r>
              <a:rPr lang="en-IN" b="1" dirty="0"/>
              <a:t>Pratik Gholap”</a:t>
            </a:r>
            <a:r>
              <a:rPr lang="en-IN" dirty="0"/>
              <a:t>,</a:t>
            </a:r>
            <a:r>
              <a:rPr lang="en-IN" b="1" dirty="0"/>
              <a:t> “ Apoorva Gadkari”</a:t>
            </a:r>
            <a:r>
              <a:rPr lang="en-IN" dirty="0"/>
              <a:t> and </a:t>
            </a:r>
            <a:r>
              <a:rPr lang="en-IN" b="1" dirty="0"/>
              <a:t>“Priyanka Walekar</a:t>
            </a:r>
            <a:r>
              <a:rPr lang="en-IN" dirty="0"/>
              <a:t>”.</a:t>
            </a:r>
          </a:p>
          <a:p>
            <a:pPr marL="285750" indent="-285750">
              <a:buFont typeface="Arial" panose="020B0604020202020204" pitchFamily="34" charset="0"/>
              <a:buChar char="•"/>
            </a:pPr>
            <a:r>
              <a:rPr lang="en-IN" dirty="0"/>
              <a:t>Paper entitled “</a:t>
            </a:r>
            <a:r>
              <a:rPr lang="en-IN" b="1" dirty="0"/>
              <a:t>An IOT based framework for Statistical Analysis and Screening of Covid-19</a:t>
            </a:r>
            <a:r>
              <a:rPr lang="en-IN" dirty="0"/>
              <a:t>” is selected at “</a:t>
            </a:r>
            <a:r>
              <a:rPr lang="en-IN" b="1" dirty="0"/>
              <a:t>Internet of Things in Modern Computing: Theory and Applications IOT 2022</a:t>
            </a:r>
            <a:r>
              <a:rPr lang="en-IN" dirty="0"/>
              <a:t>” which is a Springer Paper by “</a:t>
            </a:r>
            <a:r>
              <a:rPr lang="en-IN" b="1" dirty="0"/>
              <a:t>Pratik Gholap”,  “Apoorva Gadkari”, </a:t>
            </a:r>
            <a:r>
              <a:rPr lang="en-IN" dirty="0"/>
              <a:t>and</a:t>
            </a:r>
            <a:r>
              <a:rPr lang="en-IN" b="1" dirty="0"/>
              <a:t> </a:t>
            </a:r>
            <a:r>
              <a:rPr lang="en-IN" dirty="0"/>
              <a:t>“</a:t>
            </a:r>
            <a:r>
              <a:rPr lang="en-IN" b="1" dirty="0"/>
              <a:t>Priyanka Walekar</a:t>
            </a:r>
            <a:r>
              <a:rPr lang="en-IN" dirty="0"/>
              <a:t>”.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200" b="1" strike="noStrike" spc="-1">
                <a:solidFill>
                  <a:srgbClr val="FFFBF0"/>
                </a:solidFill>
                <a:latin typeface="Times New Roman"/>
                <a:ea typeface="Times New Roman"/>
              </a:rPr>
              <a:t>Thank You</a:t>
            </a:r>
            <a:endParaRPr lang="en-IN" sz="4200" b="0" strike="noStrike" spc="-1">
              <a:latin typeface="Arial"/>
            </a:endParaRPr>
          </a:p>
        </p:txBody>
      </p:sp>
      <p:sp>
        <p:nvSpPr>
          <p:cNvPr id="12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1.1 Abstract</a:t>
            </a:r>
            <a:endParaRPr lang="en-IN" sz="3000" b="0" strike="noStrike" spc="-1" dirty="0">
              <a:latin typeface="Arial"/>
            </a:endParaRPr>
          </a:p>
        </p:txBody>
      </p:sp>
      <p:sp>
        <p:nvSpPr>
          <p:cNvPr id="85"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515070" indent="-285750" algn="just">
              <a:lnSpc>
                <a:spcPct val="115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low-power wireless respiratory monitoring system for cough detection is proposed to detect various parameters that are required for the overall detection of this illness of peoples health. Further, this data will be processed on Raspberry Pi Model 3B+ where Support Vector Machine algorithm will be performed and send the prediction of the disease on the application as a conclusive Solution</a:t>
            </a:r>
          </a:p>
          <a:p>
            <a:pPr marL="515070" indent="-285750" algn="just">
              <a:lnSpc>
                <a:spcPct val="115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Also, this data will be displayed over the website in the form of a dataset that can be used for future studies. The proposed system will always be used when a person comes outside from the house as a precaution and it can be used for actual patient monitoring and thus can be used for effective analysis and detection of this illness.</a:t>
            </a:r>
            <a:endParaRPr lang="en-IN" sz="1800" b="0" strike="noStrike" spc="-1" dirty="0">
              <a:latin typeface="Times New Roman" panose="02020603050405020304" pitchFamily="18" charset="0"/>
              <a:cs typeface="Times New Roman" panose="02020603050405020304" pitchFamily="18" charset="0"/>
            </a:endParaRPr>
          </a:p>
          <a:p>
            <a:pPr marL="457200" indent="-227880" algn="just">
              <a:lnSpc>
                <a:spcPct val="115000"/>
              </a:lnSpc>
            </a:pPr>
            <a:endParaRPr lang="en-IN" sz="18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8770632"/>
      </p:ext>
    </p:extLst>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1.2 Objectives</a:t>
            </a:r>
            <a:endParaRPr lang="en-IN" sz="3000" b="0" strike="noStrike" spc="-1">
              <a:latin typeface="Arial"/>
            </a:endParaRPr>
          </a:p>
        </p:txBody>
      </p:sp>
      <p:sp>
        <p:nvSpPr>
          <p:cNvPr id="87"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15000"/>
              </a:lnSpc>
              <a:buClr>
                <a:srgbClr val="000000"/>
              </a:buClr>
              <a:buFont typeface="Old Standard TT"/>
              <a:buChar char="●"/>
            </a:pPr>
            <a:r>
              <a:rPr lang="en-US" sz="1800" dirty="0">
                <a:latin typeface="Times New Roman" panose="02020603050405020304" pitchFamily="18" charset="0"/>
                <a:cs typeface="Times New Roman" panose="02020603050405020304" pitchFamily="18" charset="0"/>
              </a:rPr>
              <a:t>To measure Oxygen Rate, Pulse Rate, Cough and Body Temperature using IOT Hardware Framework. </a:t>
            </a:r>
          </a:p>
          <a:p>
            <a:pPr marL="457200" indent="-342360">
              <a:lnSpc>
                <a:spcPct val="115000"/>
              </a:lnSpc>
              <a:buClr>
                <a:srgbClr val="000000"/>
              </a:buClr>
              <a:buFont typeface="Old Standard TT"/>
              <a:buChar char="●"/>
            </a:pPr>
            <a:r>
              <a:rPr lang="en-US" sz="1800" dirty="0">
                <a:latin typeface="Times New Roman" panose="02020603050405020304" pitchFamily="18" charset="0"/>
                <a:cs typeface="Times New Roman" panose="02020603050405020304" pitchFamily="18" charset="0"/>
              </a:rPr>
              <a:t>Collect the measured data and perform a Support Vector Machine Algorithm on Cloud to predict the diseases. </a:t>
            </a:r>
          </a:p>
          <a:p>
            <a:pPr marL="457200" indent="-342360">
              <a:lnSpc>
                <a:spcPct val="115000"/>
              </a:lnSpc>
              <a:buClr>
                <a:srgbClr val="000000"/>
              </a:buClr>
              <a:buFont typeface="Old Standard TT"/>
              <a:buChar char="●"/>
            </a:pPr>
            <a:r>
              <a:rPr lang="en-US" sz="1800" dirty="0">
                <a:latin typeface="Times New Roman" panose="02020603050405020304" pitchFamily="18" charset="0"/>
                <a:cs typeface="Times New Roman" panose="02020603050405020304" pitchFamily="18" charset="0"/>
              </a:rPr>
              <a:t>Display the predicted output on the Android Application also gets some basic detail to complete the sort of data that can be used further for studying. </a:t>
            </a:r>
          </a:p>
          <a:p>
            <a:pPr marL="457200" indent="-342360">
              <a:lnSpc>
                <a:spcPct val="115000"/>
              </a:lnSpc>
              <a:buClr>
                <a:srgbClr val="000000"/>
              </a:buClr>
              <a:buFont typeface="Old Standard TT"/>
              <a:buChar char="●"/>
            </a:pPr>
            <a:r>
              <a:rPr lang="en-US" sz="1800" dirty="0">
                <a:latin typeface="Times New Roman" panose="02020603050405020304" pitchFamily="18" charset="0"/>
                <a:cs typeface="Times New Roman" panose="02020603050405020304" pitchFamily="18" charset="0"/>
              </a:rPr>
              <a:t>Display the complete data on the website from where it can be accessed for study in different formats</a:t>
            </a:r>
            <a:r>
              <a:rPr lang="en-IN" spc="-1" dirty="0">
                <a:solidFill>
                  <a:srgbClr val="000000"/>
                </a:solidFill>
                <a:latin typeface="Old Standard TT"/>
                <a:cs typeface="Times New Roman" panose="02020603050405020304" pitchFamily="18" charset="0"/>
              </a:rPr>
              <a:t>.</a:t>
            </a: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434343"/>
                </a:solidFill>
                <a:latin typeface="Times New Roman"/>
                <a:ea typeface="Times New Roman"/>
              </a:rPr>
              <a:t>1.3 Literature Review</a:t>
            </a:r>
            <a:endParaRPr lang="en-IN" sz="3000" b="0" strike="noStrike" spc="-1">
              <a:latin typeface="Arial"/>
            </a:endParaRPr>
          </a:p>
        </p:txBody>
      </p:sp>
      <p:sp>
        <p:nvSpPr>
          <p:cNvPr id="8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graphicFrame>
        <p:nvGraphicFramePr>
          <p:cNvPr id="2" name="Table 2">
            <a:extLst>
              <a:ext uri="{FF2B5EF4-FFF2-40B4-BE49-F238E27FC236}">
                <a16:creationId xmlns:a16="http://schemas.microsoft.com/office/drawing/2014/main" id="{FF4D33C0-7DD7-4FA6-84E1-E44D57082DA5}"/>
              </a:ext>
            </a:extLst>
          </p:cNvPr>
          <p:cNvGraphicFramePr>
            <a:graphicFrameLocks noGrp="1"/>
          </p:cNvGraphicFramePr>
          <p:nvPr>
            <p:extLst>
              <p:ext uri="{D42A27DB-BD31-4B8C-83A1-F6EECF244321}">
                <p14:modId xmlns:p14="http://schemas.microsoft.com/office/powerpoint/2010/main" val="2210097549"/>
              </p:ext>
            </p:extLst>
          </p:nvPr>
        </p:nvGraphicFramePr>
        <p:xfrm>
          <a:off x="524256" y="1171440"/>
          <a:ext cx="8307264" cy="3760224"/>
        </p:xfrm>
        <a:graphic>
          <a:graphicData uri="http://schemas.openxmlformats.org/drawingml/2006/table">
            <a:tbl>
              <a:tblPr firstRow="1" bandRow="1">
                <a:tableStyleId>{2D5ABB26-0587-4C30-8999-92F81FD0307C}</a:tableStyleId>
              </a:tblPr>
              <a:tblGrid>
                <a:gridCol w="823128">
                  <a:extLst>
                    <a:ext uri="{9D8B030D-6E8A-4147-A177-3AD203B41FA5}">
                      <a16:colId xmlns:a16="http://schemas.microsoft.com/office/drawing/2014/main" val="1109999532"/>
                    </a:ext>
                  </a:extLst>
                </a:gridCol>
                <a:gridCol w="2249256">
                  <a:extLst>
                    <a:ext uri="{9D8B030D-6E8A-4147-A177-3AD203B41FA5}">
                      <a16:colId xmlns:a16="http://schemas.microsoft.com/office/drawing/2014/main" val="3489956145"/>
                    </a:ext>
                  </a:extLst>
                </a:gridCol>
                <a:gridCol w="1621536">
                  <a:extLst>
                    <a:ext uri="{9D8B030D-6E8A-4147-A177-3AD203B41FA5}">
                      <a16:colId xmlns:a16="http://schemas.microsoft.com/office/drawing/2014/main" val="313382219"/>
                    </a:ext>
                  </a:extLst>
                </a:gridCol>
                <a:gridCol w="3613344">
                  <a:extLst>
                    <a:ext uri="{9D8B030D-6E8A-4147-A177-3AD203B41FA5}">
                      <a16:colId xmlns:a16="http://schemas.microsoft.com/office/drawing/2014/main" val="2169008339"/>
                    </a:ext>
                  </a:extLst>
                </a:gridCol>
              </a:tblGrid>
              <a:tr h="376944">
                <a:tc>
                  <a:txBody>
                    <a:bodyPr/>
                    <a:lstStyle/>
                    <a:p>
                      <a:r>
                        <a:rPr lang="en-US" sz="1400" b="1" dirty="0">
                          <a:latin typeface="Times New Roman" panose="02020603050405020304" pitchFamily="18" charset="0"/>
                          <a:cs typeface="Times New Roman" panose="02020603050405020304" pitchFamily="18" charset="0"/>
                        </a:rPr>
                        <a:t>Sr No.</a:t>
                      </a:r>
                      <a:endParaRPr lang="en-I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dirty="0">
                          <a:latin typeface="Times New Roman" panose="02020603050405020304" pitchFamily="18" charset="0"/>
                          <a:cs typeface="Times New Roman" panose="02020603050405020304" pitchFamily="18" charset="0"/>
                        </a:rPr>
                        <a:t>Paper Title</a:t>
                      </a:r>
                      <a:endParaRPr lang="en-I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dirty="0">
                          <a:latin typeface="Times New Roman" panose="02020603050405020304" pitchFamily="18" charset="0"/>
                          <a:cs typeface="Times New Roman" panose="02020603050405020304" pitchFamily="18" charset="0"/>
                        </a:rPr>
                        <a:t>Authors</a:t>
                      </a:r>
                      <a:endParaRPr lang="en-I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dirty="0">
                          <a:latin typeface="Times New Roman" panose="02020603050405020304" pitchFamily="18" charset="0"/>
                          <a:cs typeface="Times New Roman" panose="02020603050405020304" pitchFamily="18" charset="0"/>
                        </a:rPr>
                        <a:t>Outcomes</a:t>
                      </a:r>
                      <a:endParaRPr lang="en-I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5930005"/>
                  </a:ext>
                </a:extLst>
              </a:tr>
              <a:tr h="601359">
                <a:tc>
                  <a:txBody>
                    <a:bodyPr/>
                    <a:lstStyle/>
                    <a:p>
                      <a:r>
                        <a:rPr lang="en-US" sz="1400" dirty="0"/>
                        <a:t>1.</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Web-based patient health monitoring system using Raspberry Pi, IEEE, 04 May 2017</a:t>
                      </a:r>
                      <a:endParaRPr lang="en-IN" sz="1400" dirty="0"/>
                    </a:p>
                    <a:p>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Dhiraj </a:t>
                      </a:r>
                      <a:r>
                        <a:rPr lang="en-IN" sz="1400" dirty="0" err="1">
                          <a:latin typeface="Times New Roman" panose="02020603050405020304" pitchFamily="18" charset="0"/>
                          <a:cs typeface="Times New Roman" panose="02020603050405020304" pitchFamily="18" charset="0"/>
                        </a:rPr>
                        <a:t>Sunehra</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Pini</a:t>
                      </a:r>
                      <a:r>
                        <a:rPr lang="en-IN" sz="1400" dirty="0">
                          <a:latin typeface="Times New Roman" panose="02020603050405020304" pitchFamily="18" charset="0"/>
                          <a:cs typeface="Times New Roman" panose="02020603050405020304" pitchFamily="18" charset="0"/>
                        </a:rPr>
                        <a:t> Ramakrishna</a:t>
                      </a:r>
                      <a:endParaRPr lang="en-IN" sz="1400" dirty="0"/>
                    </a:p>
                    <a:p>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Various basic human physiological parameters such as pressure, heart rate, blood oxygen saturation (SPO2), body temperature, and fall detection are measured by relevant sensors and sent to the plate Arduino microcontroller to continue the process. </a:t>
                      </a:r>
                      <a:endParaRPr lang="en-IN" sz="1400" dirty="0"/>
                    </a:p>
                    <a:p>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5679509"/>
                  </a:ext>
                </a:extLst>
              </a:tr>
              <a:tr h="881775">
                <a:tc>
                  <a:txBody>
                    <a:bodyPr/>
                    <a:lstStyle/>
                    <a:p>
                      <a:r>
                        <a:rPr lang="en-US" sz="1400" dirty="0"/>
                        <a:t>2.</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An IOT Based Patient Monitoring System using Raspberry Pi, IEEE, 31 October 2016.</a:t>
                      </a:r>
                      <a:endParaRPr lang="en-IN" sz="1400" dirty="0"/>
                    </a:p>
                    <a:p>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latin typeface="Times New Roman" panose="02020603050405020304" pitchFamily="18" charset="0"/>
                          <a:cs typeface="Times New Roman" panose="02020603050405020304" pitchFamily="18" charset="0"/>
                        </a:rPr>
                        <a:t>R.Kumar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Dr.M.Pallikonda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Rajasekaran</a:t>
                      </a:r>
                      <a:endParaRPr lang="en-IN" sz="1400" dirty="0"/>
                    </a:p>
                    <a:p>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Temperature, breathing, patient movements, and heart rate readings   are monitored. The signals from these sensors are sent to the Raspberry Pi via the amplifier circuit and the signal learning unit (SCU) due to the low signal level (amplification). Therefore the amplifier circuit is used to generate the signal and to transmit the signals to the Raspberry Pi</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2478501"/>
                  </a:ext>
                </a:extLst>
              </a:tr>
            </a:tbl>
          </a:graphicData>
        </a:graphic>
      </p:graphicFrame>
    </p:spTree>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434343"/>
                </a:solidFill>
                <a:latin typeface="Times New Roman"/>
                <a:ea typeface="Times New Roman"/>
              </a:rPr>
              <a:t>1.3 Literature Review</a:t>
            </a:r>
            <a:endParaRPr lang="en-IN" sz="3000" b="0" strike="noStrike" spc="-1">
              <a:latin typeface="Arial"/>
            </a:endParaRPr>
          </a:p>
        </p:txBody>
      </p:sp>
      <p:sp>
        <p:nvSpPr>
          <p:cNvPr id="8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graphicFrame>
        <p:nvGraphicFramePr>
          <p:cNvPr id="2" name="Table 2">
            <a:extLst>
              <a:ext uri="{FF2B5EF4-FFF2-40B4-BE49-F238E27FC236}">
                <a16:creationId xmlns:a16="http://schemas.microsoft.com/office/drawing/2014/main" id="{FF4D33C0-7DD7-4FA6-84E1-E44D57082DA5}"/>
              </a:ext>
            </a:extLst>
          </p:cNvPr>
          <p:cNvGraphicFramePr>
            <a:graphicFrameLocks noGrp="1"/>
          </p:cNvGraphicFramePr>
          <p:nvPr>
            <p:extLst>
              <p:ext uri="{D42A27DB-BD31-4B8C-83A1-F6EECF244321}">
                <p14:modId xmlns:p14="http://schemas.microsoft.com/office/powerpoint/2010/main" val="817034507"/>
              </p:ext>
            </p:extLst>
          </p:nvPr>
        </p:nvGraphicFramePr>
        <p:xfrm>
          <a:off x="524256" y="1171440"/>
          <a:ext cx="8307264" cy="3760224"/>
        </p:xfrm>
        <a:graphic>
          <a:graphicData uri="http://schemas.openxmlformats.org/drawingml/2006/table">
            <a:tbl>
              <a:tblPr firstRow="1" bandRow="1">
                <a:tableStyleId>{2D5ABB26-0587-4C30-8999-92F81FD0307C}</a:tableStyleId>
              </a:tblPr>
              <a:tblGrid>
                <a:gridCol w="682752">
                  <a:extLst>
                    <a:ext uri="{9D8B030D-6E8A-4147-A177-3AD203B41FA5}">
                      <a16:colId xmlns:a16="http://schemas.microsoft.com/office/drawing/2014/main" val="1109999532"/>
                    </a:ext>
                  </a:extLst>
                </a:gridCol>
                <a:gridCol w="2389632">
                  <a:extLst>
                    <a:ext uri="{9D8B030D-6E8A-4147-A177-3AD203B41FA5}">
                      <a16:colId xmlns:a16="http://schemas.microsoft.com/office/drawing/2014/main" val="3489956145"/>
                    </a:ext>
                  </a:extLst>
                </a:gridCol>
                <a:gridCol w="1621536">
                  <a:extLst>
                    <a:ext uri="{9D8B030D-6E8A-4147-A177-3AD203B41FA5}">
                      <a16:colId xmlns:a16="http://schemas.microsoft.com/office/drawing/2014/main" val="313382219"/>
                    </a:ext>
                  </a:extLst>
                </a:gridCol>
                <a:gridCol w="3613344">
                  <a:extLst>
                    <a:ext uri="{9D8B030D-6E8A-4147-A177-3AD203B41FA5}">
                      <a16:colId xmlns:a16="http://schemas.microsoft.com/office/drawing/2014/main" val="2169008339"/>
                    </a:ext>
                  </a:extLst>
                </a:gridCol>
              </a:tblGrid>
              <a:tr h="376944">
                <a:tc>
                  <a:txBody>
                    <a:bodyPr/>
                    <a:lstStyle/>
                    <a:p>
                      <a:r>
                        <a:rPr lang="en-US" sz="1400" b="1" dirty="0">
                          <a:latin typeface="Times New Roman" panose="02020603050405020304" pitchFamily="18" charset="0"/>
                          <a:cs typeface="Times New Roman" panose="02020603050405020304" pitchFamily="18" charset="0"/>
                        </a:rPr>
                        <a:t>Sr No.</a:t>
                      </a:r>
                      <a:endParaRPr lang="en-I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dirty="0">
                          <a:latin typeface="Times New Roman" panose="02020603050405020304" pitchFamily="18" charset="0"/>
                          <a:cs typeface="Times New Roman" panose="02020603050405020304" pitchFamily="18" charset="0"/>
                        </a:rPr>
                        <a:t>Paper Title</a:t>
                      </a:r>
                      <a:endParaRPr lang="en-I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dirty="0">
                          <a:latin typeface="Times New Roman" panose="02020603050405020304" pitchFamily="18" charset="0"/>
                          <a:cs typeface="Times New Roman" panose="02020603050405020304" pitchFamily="18" charset="0"/>
                        </a:rPr>
                        <a:t>Authors</a:t>
                      </a:r>
                      <a:endParaRPr lang="en-I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dirty="0">
                          <a:latin typeface="Times New Roman" panose="02020603050405020304" pitchFamily="18" charset="0"/>
                          <a:cs typeface="Times New Roman" panose="02020603050405020304" pitchFamily="18" charset="0"/>
                        </a:rPr>
                        <a:t>Outcomes</a:t>
                      </a:r>
                      <a:endParaRPr lang="en-I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5930005"/>
                  </a:ext>
                </a:extLst>
              </a:tr>
              <a:tr h="601359">
                <a:tc>
                  <a:txBody>
                    <a:bodyPr/>
                    <a:lstStyle/>
                    <a:p>
                      <a:r>
                        <a:rPr lang="en-US" sz="1400" dirty="0"/>
                        <a:t>3.</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Healthcare based on IoT using Raspberry Pi, IEEE, 14 January 2016.</a:t>
                      </a:r>
                      <a:endParaRPr lang="en-IN" sz="1400" dirty="0"/>
                    </a:p>
                    <a:p>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M. Surya </a:t>
                      </a:r>
                      <a:r>
                        <a:rPr lang="en-US" sz="1400" dirty="0" err="1">
                          <a:latin typeface="Times New Roman" panose="02020603050405020304" pitchFamily="18" charset="0"/>
                          <a:cs typeface="Times New Roman" panose="02020603050405020304" pitchFamily="18" charset="0"/>
                        </a:rPr>
                        <a:t>Deekshith</a:t>
                      </a:r>
                      <a:r>
                        <a:rPr lang="en-US" sz="1400" dirty="0">
                          <a:latin typeface="Times New Roman" panose="02020603050405020304" pitchFamily="18" charset="0"/>
                          <a:cs typeface="Times New Roman" panose="02020603050405020304" pitchFamily="18" charset="0"/>
                        </a:rPr>
                        <a:t> Gupta, </a:t>
                      </a:r>
                      <a:r>
                        <a:rPr lang="en-US" sz="1400" dirty="0" err="1">
                          <a:latin typeface="Times New Roman" panose="02020603050405020304" pitchFamily="18" charset="0"/>
                          <a:cs typeface="Times New Roman" panose="02020603050405020304" pitchFamily="18" charset="0"/>
                        </a:rPr>
                        <a:t>Vamsikrishna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Patchava</a:t>
                      </a:r>
                      <a:r>
                        <a:rPr lang="en-US" sz="1400" dirty="0">
                          <a:latin typeface="Times New Roman" panose="02020603050405020304" pitchFamily="18" charset="0"/>
                          <a:cs typeface="Times New Roman" panose="02020603050405020304" pitchFamily="18" charset="0"/>
                        </a:rPr>
                        <a:t>, Virginia Menezes</a:t>
                      </a:r>
                      <a:endParaRPr lang="en-IN" sz="1400" dirty="0"/>
                    </a:p>
                    <a:p>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The heartbeat is in the traditional range, monitoring continues. Sends alert to the authorized person by sending SMS via GSM.</a:t>
                      </a:r>
                    </a:p>
                    <a:p>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5679509"/>
                  </a:ext>
                </a:extLst>
              </a:tr>
              <a:tr h="881775">
                <a:tc>
                  <a:txBody>
                    <a:bodyPr/>
                    <a:lstStyle/>
                    <a:p>
                      <a:r>
                        <a:rPr lang="en-US" sz="1400" dirty="0"/>
                        <a:t>4.</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Portable electrocardiogram sensor monitoring system based on body area network, IEEE, 28 July 2016.</a:t>
                      </a:r>
                      <a:endParaRPr lang="en-IN" sz="1400" dirty="0"/>
                    </a:p>
                    <a:p>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M. </a:t>
                      </a:r>
                      <a:r>
                        <a:rPr lang="en-US" sz="1400" dirty="0" err="1">
                          <a:latin typeface="Times New Roman" panose="02020603050405020304" pitchFamily="18" charset="0"/>
                          <a:cs typeface="Times New Roman" panose="02020603050405020304" pitchFamily="18" charset="0"/>
                        </a:rPr>
                        <a:t>Udin</a:t>
                      </a:r>
                      <a:r>
                        <a:rPr lang="en-US" sz="1400" dirty="0">
                          <a:latin typeface="Times New Roman" panose="02020603050405020304" pitchFamily="18" charset="0"/>
                          <a:cs typeface="Times New Roman" panose="02020603050405020304" pitchFamily="18" charset="0"/>
                        </a:rPr>
                        <a:t> Harun Al </a:t>
                      </a:r>
                      <a:r>
                        <a:rPr lang="en-US" sz="1400" dirty="0" err="1">
                          <a:latin typeface="Times New Roman" panose="02020603050405020304" pitchFamily="18" charset="0"/>
                          <a:cs typeface="Times New Roman" panose="02020603050405020304" pitchFamily="18" charset="0"/>
                        </a:rPr>
                        <a:t>Rasyid</a:t>
                      </a:r>
                      <a:r>
                        <a:rPr lang="en-US" sz="1400" dirty="0">
                          <a:latin typeface="Times New Roman" panose="02020603050405020304" pitchFamily="18" charset="0"/>
                          <a:cs typeface="Times New Roman" panose="02020603050405020304" pitchFamily="18" charset="0"/>
                        </a:rPr>
                        <a:t>, Alif Akbar </a:t>
                      </a:r>
                      <a:r>
                        <a:rPr lang="en-US" sz="1400" dirty="0" err="1">
                          <a:latin typeface="Times New Roman" panose="02020603050405020304" pitchFamily="18" charset="0"/>
                          <a:cs typeface="Times New Roman" panose="02020603050405020304" pitchFamily="18" charset="0"/>
                        </a:rPr>
                        <a:t>Pranata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Bih</a:t>
                      </a:r>
                      <a:r>
                        <a:rPr lang="en-US" sz="1400" dirty="0">
                          <a:latin typeface="Times New Roman" panose="02020603050405020304" pitchFamily="18" charset="0"/>
                          <a:cs typeface="Times New Roman" panose="02020603050405020304" pitchFamily="18" charset="0"/>
                        </a:rPr>
                        <a:t>-Hwang Lee, Ferry </a:t>
                      </a:r>
                      <a:r>
                        <a:rPr lang="en-US" sz="1400" dirty="0" err="1">
                          <a:latin typeface="Times New Roman" panose="02020603050405020304" pitchFamily="18" charset="0"/>
                          <a:cs typeface="Times New Roman" panose="02020603050405020304" pitchFamily="18" charset="0"/>
                        </a:rPr>
                        <a:t>Astika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Saputra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Amang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Sudarsono</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37160" indent="0" algn="just">
                        <a:buClr>
                          <a:schemeClr val="tx1"/>
                        </a:buClr>
                        <a:buNone/>
                      </a:pPr>
                      <a:r>
                        <a:rPr lang="en-US" sz="1400" dirty="0">
                          <a:latin typeface="Times New Roman" panose="02020603050405020304" pitchFamily="18" charset="0"/>
                          <a:cs typeface="Times New Roman" panose="02020603050405020304" pitchFamily="18" charset="0"/>
                        </a:rPr>
                        <a:t>The device measures the graphical protocol signals continuously and therefore the signals are recorded by the e-Health device. These values represent the square of the USB cable streamed to a Raspberry Pi for victimization. The minicomputer processes the information and displays the value on the monitor like a terminal console. together they show diagrams corresponding to these ECG values.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2478501"/>
                  </a:ext>
                </a:extLst>
              </a:tr>
            </a:tbl>
          </a:graphicData>
        </a:graphic>
      </p:graphicFrame>
    </p:spTree>
    <p:extLst>
      <p:ext uri="{BB962C8B-B14F-4D97-AF65-F5344CB8AC3E}">
        <p14:creationId xmlns:p14="http://schemas.microsoft.com/office/powerpoint/2010/main" val="1613415659"/>
      </p:ext>
    </p:extLst>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434343"/>
                </a:solidFill>
                <a:latin typeface="Times New Roman"/>
                <a:ea typeface="Times New Roman"/>
              </a:rPr>
              <a:t>1.3 Literature Review</a:t>
            </a:r>
            <a:endParaRPr lang="en-IN" sz="3000" b="0" strike="noStrike" spc="-1">
              <a:latin typeface="Arial"/>
            </a:endParaRPr>
          </a:p>
        </p:txBody>
      </p:sp>
      <p:sp>
        <p:nvSpPr>
          <p:cNvPr id="8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graphicFrame>
        <p:nvGraphicFramePr>
          <p:cNvPr id="2" name="Table 2">
            <a:extLst>
              <a:ext uri="{FF2B5EF4-FFF2-40B4-BE49-F238E27FC236}">
                <a16:creationId xmlns:a16="http://schemas.microsoft.com/office/drawing/2014/main" id="{FF4D33C0-7DD7-4FA6-84E1-E44D57082DA5}"/>
              </a:ext>
            </a:extLst>
          </p:cNvPr>
          <p:cNvGraphicFramePr>
            <a:graphicFrameLocks noGrp="1"/>
          </p:cNvGraphicFramePr>
          <p:nvPr>
            <p:extLst>
              <p:ext uri="{D42A27DB-BD31-4B8C-83A1-F6EECF244321}">
                <p14:modId xmlns:p14="http://schemas.microsoft.com/office/powerpoint/2010/main" val="1150895606"/>
              </p:ext>
            </p:extLst>
          </p:nvPr>
        </p:nvGraphicFramePr>
        <p:xfrm>
          <a:off x="524256" y="1057320"/>
          <a:ext cx="8180832" cy="3915506"/>
        </p:xfrm>
        <a:graphic>
          <a:graphicData uri="http://schemas.openxmlformats.org/drawingml/2006/table">
            <a:tbl>
              <a:tblPr firstRow="1" bandRow="1">
                <a:tableStyleId>{2D5ABB26-0587-4C30-8999-92F81FD0307C}</a:tableStyleId>
              </a:tblPr>
              <a:tblGrid>
                <a:gridCol w="696374">
                  <a:extLst>
                    <a:ext uri="{9D8B030D-6E8A-4147-A177-3AD203B41FA5}">
                      <a16:colId xmlns:a16="http://schemas.microsoft.com/office/drawing/2014/main" val="1109999532"/>
                    </a:ext>
                  </a:extLst>
                </a:gridCol>
                <a:gridCol w="3205721">
                  <a:extLst>
                    <a:ext uri="{9D8B030D-6E8A-4147-A177-3AD203B41FA5}">
                      <a16:colId xmlns:a16="http://schemas.microsoft.com/office/drawing/2014/main" val="3489956145"/>
                    </a:ext>
                  </a:extLst>
                </a:gridCol>
                <a:gridCol w="1224657">
                  <a:extLst>
                    <a:ext uri="{9D8B030D-6E8A-4147-A177-3AD203B41FA5}">
                      <a16:colId xmlns:a16="http://schemas.microsoft.com/office/drawing/2014/main" val="313382219"/>
                    </a:ext>
                  </a:extLst>
                </a:gridCol>
                <a:gridCol w="3054080">
                  <a:extLst>
                    <a:ext uri="{9D8B030D-6E8A-4147-A177-3AD203B41FA5}">
                      <a16:colId xmlns:a16="http://schemas.microsoft.com/office/drawing/2014/main" val="2169008339"/>
                    </a:ext>
                  </a:extLst>
                </a:gridCol>
              </a:tblGrid>
              <a:tr h="289737">
                <a:tc>
                  <a:txBody>
                    <a:bodyPr/>
                    <a:lstStyle/>
                    <a:p>
                      <a:r>
                        <a:rPr lang="en-US" sz="1400" b="1" dirty="0">
                          <a:latin typeface="Times New Roman" panose="02020603050405020304" pitchFamily="18" charset="0"/>
                          <a:cs typeface="Times New Roman" panose="02020603050405020304" pitchFamily="18" charset="0"/>
                        </a:rPr>
                        <a:t>Sr No.</a:t>
                      </a:r>
                      <a:endParaRPr lang="en-I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dirty="0">
                          <a:latin typeface="Times New Roman" panose="02020603050405020304" pitchFamily="18" charset="0"/>
                          <a:cs typeface="Times New Roman" panose="02020603050405020304" pitchFamily="18" charset="0"/>
                        </a:rPr>
                        <a:t>Paper Title</a:t>
                      </a:r>
                      <a:endParaRPr lang="en-I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dirty="0">
                          <a:latin typeface="Times New Roman" panose="02020603050405020304" pitchFamily="18" charset="0"/>
                          <a:cs typeface="Times New Roman" panose="02020603050405020304" pitchFamily="18" charset="0"/>
                        </a:rPr>
                        <a:t>Authors</a:t>
                      </a:r>
                      <a:endParaRPr lang="en-I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1" dirty="0">
                          <a:latin typeface="Times New Roman" panose="02020603050405020304" pitchFamily="18" charset="0"/>
                          <a:cs typeface="Times New Roman" panose="02020603050405020304" pitchFamily="18" charset="0"/>
                        </a:rPr>
                        <a:t>Outcomes</a:t>
                      </a:r>
                      <a:endParaRPr lang="en-IN" sz="1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5930005"/>
                  </a:ext>
                </a:extLst>
              </a:tr>
              <a:tr h="1996830">
                <a:tc>
                  <a:txBody>
                    <a:bodyPr/>
                    <a:lstStyle/>
                    <a:p>
                      <a:r>
                        <a:rPr lang="en-US" sz="1400" dirty="0"/>
                        <a:t>5.</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latin typeface="Times New Roman" panose="02020603050405020304" pitchFamily="18" charset="0"/>
                          <a:cs typeface="Times New Roman" panose="02020603050405020304" pitchFamily="18" charset="0"/>
                        </a:rPr>
                        <a:t>Wearable for Safety-Aware Mobility During Pandemic Outbreak. IEEE </a:t>
                      </a:r>
                      <a:r>
                        <a:rPr lang="en-IN" sz="1200" dirty="0" err="1">
                          <a:latin typeface="Times New Roman" panose="02020603050405020304" pitchFamily="18" charset="0"/>
                          <a:cs typeface="Times New Roman" panose="02020603050405020304" pitchFamily="18" charset="0"/>
                        </a:rPr>
                        <a:t>Consum</a:t>
                      </a:r>
                      <a:r>
                        <a:rPr lang="en-IN" sz="1200" dirty="0">
                          <a:latin typeface="Times New Roman" panose="02020603050405020304" pitchFamily="18" charset="0"/>
                          <a:cs typeface="Times New Roman" panose="02020603050405020304" pitchFamily="18" charset="0"/>
                        </a:rPr>
                        <a:t>. Electron. Mag. 2020, 9, 57–61</a:t>
                      </a:r>
                      <a:endParaRPr lang="en-IN" sz="1200" dirty="0"/>
                    </a:p>
                    <a:p>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latin typeface="Times New Roman" panose="02020603050405020304" pitchFamily="18" charset="0"/>
                          <a:cs typeface="Times New Roman" panose="02020603050405020304" pitchFamily="18" charset="0"/>
                        </a:rPr>
                        <a:t>Tripathy, A.K.; Mohapatra, A.G.; Mohanty, S.P.; </a:t>
                      </a:r>
                      <a:r>
                        <a:rPr lang="en-IN" sz="1200" dirty="0" err="1">
                          <a:latin typeface="Times New Roman" panose="02020603050405020304" pitchFamily="18" charset="0"/>
                          <a:cs typeface="Times New Roman" panose="02020603050405020304" pitchFamily="18" charset="0"/>
                        </a:rPr>
                        <a:t>Kougianos</a:t>
                      </a:r>
                      <a:r>
                        <a:rPr lang="en-IN" sz="1200" dirty="0">
                          <a:latin typeface="Times New Roman" panose="02020603050405020304" pitchFamily="18" charset="0"/>
                          <a:cs typeface="Times New Roman" panose="02020603050405020304" pitchFamily="18" charset="0"/>
                        </a:rPr>
                        <a:t>, E.; Joshi, A.M.; Das, G. </a:t>
                      </a:r>
                      <a:r>
                        <a:rPr lang="en-IN" sz="1200" dirty="0" err="1">
                          <a:latin typeface="Times New Roman" panose="02020603050405020304" pitchFamily="18" charset="0"/>
                          <a:cs typeface="Times New Roman" panose="02020603050405020304" pitchFamily="18" charset="0"/>
                        </a:rPr>
                        <a:t>EasyBand</a:t>
                      </a:r>
                      <a:endParaRPr lang="en-IN" sz="1200" dirty="0"/>
                    </a:p>
                    <a:p>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37160" indent="0" algn="just">
                        <a:buClr>
                          <a:schemeClr val="tx1"/>
                        </a:buClr>
                        <a:buNone/>
                      </a:pPr>
                      <a:r>
                        <a:rPr lang="en-US" sz="1200" dirty="0">
                          <a:latin typeface="Times New Roman" panose="02020603050405020304" pitchFamily="18" charset="0"/>
                          <a:cs typeface="Times New Roman" panose="02020603050405020304" pitchFamily="18" charset="0"/>
                        </a:rPr>
                        <a:t>The Author has discussed on the device helps in alerting for social distancing by auto contact tracing technology which will also help in limiting the growth of the virus. The overview of the system architecture is present in the paper, How it will be working in the tight area and loose contact.</a:t>
                      </a:r>
                    </a:p>
                    <a:p>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5679509"/>
                  </a:ext>
                </a:extLst>
              </a:tr>
              <a:tr h="1613876">
                <a:tc>
                  <a:txBody>
                    <a:bodyPr/>
                    <a:lstStyle/>
                    <a:p>
                      <a:r>
                        <a:rPr lang="en-US" sz="1400" dirty="0"/>
                        <a:t>6.</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latin typeface="Times New Roman" panose="02020603050405020304" pitchFamily="18" charset="0"/>
                          <a:cs typeface="Times New Roman" panose="02020603050405020304" pitchFamily="18" charset="0"/>
                        </a:rPr>
                        <a:t>Low-Cost Contact Thermometry for Screening and Monitoring during the COVID-19 Pandemic. In Proceedings of the 2020 IEEE International IOT, Electronics and Mechatronics Conference (IEMTRONICS), Vancouver, BC, Canada, 9–12 September 2020; pp. 1–6.</a:t>
                      </a:r>
                      <a:endParaRPr lang="en-IN" sz="1200" dirty="0"/>
                    </a:p>
                    <a:p>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err="1">
                          <a:latin typeface="Times New Roman" panose="02020603050405020304" pitchFamily="18" charset="0"/>
                          <a:cs typeface="Times New Roman" panose="02020603050405020304" pitchFamily="18" charset="0"/>
                        </a:rPr>
                        <a:t>Yamanoor</a:t>
                      </a:r>
                      <a:r>
                        <a:rPr lang="en-IN" sz="1200" dirty="0">
                          <a:latin typeface="Times New Roman" panose="02020603050405020304" pitchFamily="18" charset="0"/>
                          <a:cs typeface="Times New Roman" panose="02020603050405020304" pitchFamily="18" charset="0"/>
                        </a:rPr>
                        <a:t>, N.S.</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37160" indent="0" algn="just">
                        <a:buClr>
                          <a:schemeClr val="tx1"/>
                        </a:buClr>
                        <a:buNone/>
                      </a:pPr>
                      <a:r>
                        <a:rPr lang="en-US" sz="1200" dirty="0">
                          <a:latin typeface="Times New Roman" panose="02020603050405020304" pitchFamily="18" charset="0"/>
                          <a:cs typeface="Times New Roman" panose="02020603050405020304" pitchFamily="18" charset="0"/>
                        </a:rPr>
                        <a:t>The author has discussed the device which can be used for monitoring temperature using MAX30205 sensor embedded with the Arduino in the form for small band by making consideration on Low-Cost Modelling.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2478501"/>
                  </a:ext>
                </a:extLst>
              </a:tr>
            </a:tbl>
          </a:graphicData>
        </a:graphic>
      </p:graphicFrame>
    </p:spTree>
    <p:extLst>
      <p:ext uri="{BB962C8B-B14F-4D97-AF65-F5344CB8AC3E}">
        <p14:creationId xmlns:p14="http://schemas.microsoft.com/office/powerpoint/2010/main" val="2124213988"/>
      </p:ext>
    </p:extLst>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564</TotalTime>
  <Words>2379</Words>
  <Application>Microsoft Office PowerPoint</Application>
  <PresentationFormat>On-screen Show (16:9)</PresentationFormat>
  <Paragraphs>160</Paragraphs>
  <Slides>42</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42</vt:i4>
      </vt:variant>
    </vt:vector>
  </HeadingPairs>
  <TitlesOfParts>
    <vt:vector size="50" baseType="lpstr">
      <vt:lpstr>Arial</vt:lpstr>
      <vt:lpstr>Calibri</vt:lpstr>
      <vt:lpstr>Old Standard TT</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Priyanka</cp:lastModifiedBy>
  <cp:revision>84</cp:revision>
  <dcterms:modified xsi:type="dcterms:W3CDTF">2022-04-24T02:00:37Z</dcterms:modified>
  <dc:language>en-IN</dc:language>
</cp:coreProperties>
</file>