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81" r:id="rId18"/>
    <p:sldId id="288" r:id="rId19"/>
    <p:sldId id="282" r:id="rId20"/>
    <p:sldId id="283" r:id="rId21"/>
    <p:sldId id="284" r:id="rId22"/>
    <p:sldId id="285" r:id="rId23"/>
    <p:sldId id="286" r:id="rId24"/>
    <p:sldId id="28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4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6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71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8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8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7BA163-0A95-4A0C-BE1C-A9D9980A7A4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2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7BA163-0A95-4A0C-BE1C-A9D9980A7A4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9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7" Type="http://schemas.openxmlformats.org/officeDocument/2006/relationships/image" Target="../media/image29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F062-4E19-496C-B862-1DC31C09B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5</a:t>
            </a:r>
          </a:p>
        </p:txBody>
      </p:sp>
    </p:spTree>
    <p:extLst>
      <p:ext uri="{BB962C8B-B14F-4D97-AF65-F5344CB8AC3E}">
        <p14:creationId xmlns:p14="http://schemas.microsoft.com/office/powerpoint/2010/main" val="60563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50AAA-ABCD-4C58-9B90-9E5BADE3E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Typography</a:t>
            </a:r>
          </a:p>
        </p:txBody>
      </p:sp>
    </p:spTree>
    <p:extLst>
      <p:ext uri="{BB962C8B-B14F-4D97-AF65-F5344CB8AC3E}">
        <p14:creationId xmlns:p14="http://schemas.microsoft.com/office/powerpoint/2010/main" val="87013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112C-6FBF-48BC-96AF-3B5A8BD1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17316-B656-4A35-9D87-C36389CB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20" y="1920900"/>
            <a:ext cx="4127999" cy="2310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2DF1D-BD12-4889-A6E1-F18F182C4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203" y="4356893"/>
            <a:ext cx="4997511" cy="1788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D27E1-7C63-4382-B946-FAF8DC84F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7" y="4356893"/>
            <a:ext cx="3215039" cy="1871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6FB827-4875-403D-9388-0F2AC6A983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83" y="1983543"/>
            <a:ext cx="386769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3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CBEB-8198-4A1D-80B3-84954BB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headings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F5040-21A9-4E69-BF0B-0630E6400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9" y="1918005"/>
            <a:ext cx="5974041" cy="11696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CBAE68-3E60-47C3-A351-ADF8604C7EEB}"/>
              </a:ext>
            </a:extLst>
          </p:cNvPr>
          <p:cNvSpPr txBox="1">
            <a:spLocks/>
          </p:cNvSpPr>
          <p:nvPr/>
        </p:nvSpPr>
        <p:spPr>
          <a:xfrm>
            <a:off x="1097280" y="250283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Display headings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FBC71-60B3-41D1-8BD5-A613E10B5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24" y="3953590"/>
            <a:ext cx="992306" cy="2018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7C3A3A-7A8F-4C71-88DB-4A42E6042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72" y="3953590"/>
            <a:ext cx="4136626" cy="1926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AA2F76-E3A2-42CA-985A-C30254EE9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21" y="3953590"/>
            <a:ext cx="3038899" cy="20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9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F1E9-893B-42A1-AF2F-EFB372BE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39" y="344330"/>
            <a:ext cx="10058400" cy="1450757"/>
          </a:xfrm>
        </p:spPr>
        <p:txBody>
          <a:bodyPr/>
          <a:lstStyle/>
          <a:p>
            <a:r>
              <a:rPr lang="en-US" dirty="0"/>
              <a:t>Blockquotes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4C5BC-A4E0-4DA3-A1A9-677C8D68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64" y="2006355"/>
            <a:ext cx="6685752" cy="957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4A8D14-B92F-4EFC-AE85-A822D0B49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34" y="3429000"/>
            <a:ext cx="5368981" cy="17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91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D656-9E31-4B10-A20D-574978B9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79AEC-A4CB-452E-A832-CCA802FD0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64" y="2583072"/>
            <a:ext cx="5897616" cy="33924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59C7A2-5E32-40CB-A07B-6E5BCDCB205F}"/>
              </a:ext>
            </a:extLst>
          </p:cNvPr>
          <p:cNvSpPr/>
          <p:nvPr/>
        </p:nvSpPr>
        <p:spPr>
          <a:xfrm>
            <a:off x="1247464" y="2117283"/>
            <a:ext cx="1388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12529"/>
                </a:solidFill>
                <a:latin typeface="system-ui"/>
              </a:rPr>
              <a:t>Un styled</a:t>
            </a:r>
            <a:endParaRPr lang="en-US" sz="2400" b="1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FD9F4D-AC85-4E06-997C-49CC53432A53}"/>
              </a:ext>
            </a:extLst>
          </p:cNvPr>
          <p:cNvSpPr/>
          <p:nvPr/>
        </p:nvSpPr>
        <p:spPr>
          <a:xfrm>
            <a:off x="7560544" y="2117283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12529"/>
                </a:solidFill>
                <a:latin typeface="system-ui"/>
              </a:rPr>
              <a:t>Inline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BADE92-C9CD-4512-927B-9A02FD355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986" y="2665604"/>
            <a:ext cx="448690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2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5451-A370-4AB1-AECC-5739E8F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and Figure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9CF30D-9EB1-4126-B54F-C4DCD58B8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99" y="2597200"/>
            <a:ext cx="2915057" cy="32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C32D1A-D82A-4BA2-B380-E23E93235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99" y="3300394"/>
            <a:ext cx="3248478" cy="257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D148F6-1887-44AE-890B-CDE3B70DC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99" y="4026865"/>
            <a:ext cx="3581900" cy="457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2F5F93-290E-472D-AFDF-F10D47AA03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00" y="4533158"/>
            <a:ext cx="3581900" cy="3238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67D916-FF16-405F-9AC8-A9971E94EA61}"/>
              </a:ext>
            </a:extLst>
          </p:cNvPr>
          <p:cNvSpPr/>
          <p:nvPr/>
        </p:nvSpPr>
        <p:spPr>
          <a:xfrm>
            <a:off x="1354069" y="2175253"/>
            <a:ext cx="1949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system-ui"/>
              </a:rPr>
              <a:t>Responsive images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8990D-9705-4C44-A530-A2748C2D7ECF}"/>
              </a:ext>
            </a:extLst>
          </p:cNvPr>
          <p:cNvSpPr/>
          <p:nvPr/>
        </p:nvSpPr>
        <p:spPr>
          <a:xfrm>
            <a:off x="1354069" y="2921095"/>
            <a:ext cx="186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12529"/>
                </a:solidFill>
                <a:latin typeface="system-ui"/>
              </a:rPr>
              <a:t>Image thumbnails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E0E9AD-C67D-4A8C-9A7D-F477B1755801}"/>
              </a:ext>
            </a:extLst>
          </p:cNvPr>
          <p:cNvSpPr/>
          <p:nvPr/>
        </p:nvSpPr>
        <p:spPr>
          <a:xfrm>
            <a:off x="1318934" y="3666937"/>
            <a:ext cx="165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system-ui"/>
              </a:rPr>
              <a:t>Aligning images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332C0D7-1A60-4479-8265-0E81DC262B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15" y="4843494"/>
            <a:ext cx="5392391" cy="7515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253D73-1083-4A83-A60A-CDAB8ACAF1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69" y="1780504"/>
            <a:ext cx="3667637" cy="301984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125B-CF51-AA3B-9343-186094F94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Classes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54954" y="2414078"/>
            <a:ext cx="4828032" cy="3408414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C847E29-A887-4AC0-8F3B-0BE2205F9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21051"/>
              </p:ext>
            </p:extLst>
          </p:nvPr>
        </p:nvGraphicFramePr>
        <p:xfrm>
          <a:off x="1154954" y="1880668"/>
          <a:ext cx="979955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889">
                  <a:extLst>
                    <a:ext uri="{9D8B030D-6E8A-4147-A177-3AD203B41FA5}">
                      <a16:colId xmlns:a16="http://schemas.microsoft.com/office/drawing/2014/main" val="1360667043"/>
                    </a:ext>
                  </a:extLst>
                </a:gridCol>
                <a:gridCol w="2578243">
                  <a:extLst>
                    <a:ext uri="{9D8B030D-6E8A-4147-A177-3AD203B41FA5}">
                      <a16:colId xmlns:a16="http://schemas.microsoft.com/office/drawing/2014/main" val="527938473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347616805"/>
                    </a:ext>
                  </a:extLst>
                </a:gridCol>
                <a:gridCol w="3813484">
                  <a:extLst>
                    <a:ext uri="{9D8B030D-6E8A-4147-A177-3AD203B41FA5}">
                      <a16:colId xmlns:a16="http://schemas.microsoft.com/office/drawing/2014/main" val="3739091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Outline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buttons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0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btn (head)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btn-lg</a:t>
                      </a:r>
                      <a:endParaRPr 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36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18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5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9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btn-danger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btn-outline-danger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3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1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8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5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98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82181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833FCA6F-3DA0-41BB-894E-409D72998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69" y="2917371"/>
            <a:ext cx="3682943" cy="7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38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Classes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ECA833-13BC-4F89-A4E7-D0C7F948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59162"/>
              </p:ext>
            </p:extLst>
          </p:nvPr>
        </p:nvGraphicFramePr>
        <p:xfrm>
          <a:off x="1202660" y="1871212"/>
          <a:ext cx="10269868" cy="418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467">
                  <a:extLst>
                    <a:ext uri="{9D8B030D-6E8A-4147-A177-3AD203B41FA5}">
                      <a16:colId xmlns:a16="http://schemas.microsoft.com/office/drawing/2014/main" val="1839258362"/>
                    </a:ext>
                  </a:extLst>
                </a:gridCol>
                <a:gridCol w="2567467">
                  <a:extLst>
                    <a:ext uri="{9D8B030D-6E8A-4147-A177-3AD203B41FA5}">
                      <a16:colId xmlns:a16="http://schemas.microsoft.com/office/drawing/2014/main" val="992559419"/>
                    </a:ext>
                  </a:extLst>
                </a:gridCol>
                <a:gridCol w="2567467">
                  <a:extLst>
                    <a:ext uri="{9D8B030D-6E8A-4147-A177-3AD203B41FA5}">
                      <a16:colId xmlns:a16="http://schemas.microsoft.com/office/drawing/2014/main" val="47837439"/>
                    </a:ext>
                  </a:extLst>
                </a:gridCol>
                <a:gridCol w="2567467">
                  <a:extLst>
                    <a:ext uri="{9D8B030D-6E8A-4147-A177-3AD203B41FA5}">
                      <a16:colId xmlns:a16="http://schemas.microsoft.com/office/drawing/2014/main" val="1158846508"/>
                    </a:ext>
                  </a:extLst>
                </a:gridCol>
              </a:tblGrid>
              <a:tr h="523668">
                <a:tc>
                  <a:txBody>
                    <a:bodyPr/>
                    <a:lstStyle/>
                    <a:p>
                      <a:r>
                        <a:rPr lang="en-US"/>
                        <a:t>Table 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tables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rows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cells (`td` or `th`)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36966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99225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table- stripped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table-secondary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77619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r>
                        <a:rPr lang="en-US" dirty="0"/>
                        <a:t>table-bordered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06598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table-borderless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table-warning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10806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table-hover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82324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26352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95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C801-8A6F-4E41-9136-2A615BA4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and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B2D21-E685-402E-AA9B-C9962B8C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84006"/>
          </a:xfrm>
        </p:spPr>
        <p:txBody>
          <a:bodyPr/>
          <a:lstStyle/>
          <a:p>
            <a:r>
              <a:rPr lang="en-US" dirty="0"/>
              <a:t>Assign responsive-friendly </a:t>
            </a:r>
            <a:r>
              <a:rPr lang="en-US" b="1" dirty="0"/>
              <a:t>margin or padding </a:t>
            </a:r>
            <a:r>
              <a:rPr lang="en-US" dirty="0"/>
              <a:t> values to an element or a subset of its sides with shorthand classes.</a:t>
            </a:r>
          </a:p>
          <a:p>
            <a:pPr marL="0" indent="0">
              <a:buNone/>
            </a:pPr>
            <a:r>
              <a:rPr lang="en-US" dirty="0"/>
              <a:t>Where </a:t>
            </a:r>
            <a:r>
              <a:rPr lang="en-US" i="1" dirty="0"/>
              <a:t>property</a:t>
            </a:r>
            <a:r>
              <a:rPr lang="en-US" dirty="0"/>
              <a:t> is one of:</a:t>
            </a:r>
          </a:p>
          <a:p>
            <a:pPr marL="0" indent="0">
              <a:buNone/>
            </a:pPr>
            <a:r>
              <a:rPr lang="en-US" b="1" dirty="0"/>
              <a:t>m - </a:t>
            </a:r>
            <a:r>
              <a:rPr lang="en-US" dirty="0"/>
              <a:t>for classes that set margin</a:t>
            </a:r>
          </a:p>
          <a:p>
            <a:pPr marL="0" indent="0">
              <a:buNone/>
            </a:pPr>
            <a:r>
              <a:rPr lang="en-US" b="1" dirty="0"/>
              <a:t>p - </a:t>
            </a:r>
            <a:r>
              <a:rPr lang="en-US" dirty="0"/>
              <a:t>for classes that set padding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395FF-3295-4946-87DE-638448BF1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29740"/>
            <a:ext cx="5751765" cy="1796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D8F8F-AC45-48A6-997B-1F2FB4064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03" y="4029740"/>
            <a:ext cx="517279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1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1CF03-7564-4CB7-B228-5236E8F23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407939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2E2B-BAC9-4D34-B56E-0157357B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2202"/>
          </a:xfrm>
        </p:spPr>
        <p:txBody>
          <a:bodyPr/>
          <a:lstStyle/>
          <a:p>
            <a:r>
              <a:rPr lang="en-US" dirty="0"/>
              <a:t>Bootstrap 5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DE6A-85CC-4FE0-9651-2C2C82B5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79" y="1376818"/>
            <a:ext cx="9867441" cy="47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22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325D-7E96-4FE4-89DA-4BFF563D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38A75-C2A5-4E2C-B1B4-3FEC1C75D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79" y="1871501"/>
            <a:ext cx="8893041" cy="43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E955-687D-4BF8-B364-3489ED8D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B7CA3-36A3-4AFE-9B76-CAD6B0B3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form-select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form-select-lg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form-select-</a:t>
            </a:r>
            <a:r>
              <a:rPr lang="en-US" dirty="0" err="1"/>
              <a:t>sm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</a:t>
            </a:r>
            <a:r>
              <a:rPr lang="en-US" b="1" dirty="0"/>
              <a:t>multiple</a:t>
            </a:r>
            <a:r>
              <a:rPr lang="en-US" dirty="0"/>
              <a:t> attribute is also supported.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size</a:t>
            </a:r>
            <a:r>
              <a:rPr lang="en-US" dirty="0"/>
              <a:t> attribute.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disabled</a:t>
            </a:r>
            <a:r>
              <a:rPr lang="en-US" dirty="0"/>
              <a:t> attribute.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81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5C4C-DA3E-4180-A9B0-44AE8ED2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 and radios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914A0-9C86-43D4-AEDF-0B7B78E7F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3124"/>
            <a:ext cx="7468642" cy="39915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7D2F6-29E4-4154-8D5D-E641A8994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06" y="2814552"/>
            <a:ext cx="314368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72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BE88-50A5-41D8-AFB0-38EB14A2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labels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F1718-517E-4176-A13B-0403BEBC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44" y="1992751"/>
            <a:ext cx="8069317" cy="1959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C9D1FA-C91C-488D-B727-29EE8C6A6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45" y="4037868"/>
            <a:ext cx="7791314" cy="18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25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E5B8-5CA1-4A0B-B4D5-6702817B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1FE61-3BB9-4346-A773-C2E1BEB30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9341"/>
            <a:ext cx="6611325" cy="3746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E3E35F-6B07-42D5-8D7C-0CEEB8A9A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41" y="2713122"/>
            <a:ext cx="4559730" cy="30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2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3AAE-DF6E-49B0-BB0A-1FDD9D92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Bootstrap 4 and 5</a:t>
            </a:r>
          </a:p>
        </p:txBody>
      </p:sp>
      <p:pic>
        <p:nvPicPr>
          <p:cNvPr id="2050" name="Picture 2" descr="What is the difference between Bootstrap 3 and Bootstrap 4? - Quora">
            <a:extLst>
              <a:ext uri="{FF2B5EF4-FFF2-40B4-BE49-F238E27FC236}">
                <a16:creationId xmlns:a16="http://schemas.microsoft.com/office/drawing/2014/main" id="{5D06BF8B-B3EA-4A99-BB0A-720AEF42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87" y="1843686"/>
            <a:ext cx="4479630" cy="422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5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5ACE-5EF0-40C2-9054-E85C175B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FDBD4-739C-473C-BB45-ED4842345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9" y="1869563"/>
            <a:ext cx="8650156" cy="4354968"/>
          </a:xfrm>
        </p:spPr>
      </p:pic>
    </p:spTree>
    <p:extLst>
      <p:ext uri="{BB962C8B-B14F-4D97-AF65-F5344CB8AC3E}">
        <p14:creationId xmlns:p14="http://schemas.microsoft.com/office/powerpoint/2010/main" val="357440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BD69-0F7A-4CD7-8B06-C7F1543D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2CC70-A819-493B-B9FE-B4C4D8F9C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96" y="1881310"/>
            <a:ext cx="9426568" cy="404576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73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99BA-D876-4CDA-BFEA-F3611620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8F9B1-4E5E-468E-8FA2-15CAC09C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053163"/>
            <a:ext cx="9247558" cy="25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C6E8-731F-4BBD-BD80-FA8CD7D5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972220-9935-41B4-AE35-FBD7D8A2B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14" y="1835246"/>
            <a:ext cx="9177051" cy="438577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49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5186-FEB0-4FD6-952B-A28AFA40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Options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0F01FC-511F-4F5E-8F57-93B7704E9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0929"/>
            <a:ext cx="3595906" cy="3329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11ADE-2BAF-4CFE-9A54-170562757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74" y="3010085"/>
            <a:ext cx="8061542" cy="145477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15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B0AC-6697-4B3A-B385-CF0886A9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3A16B-C85F-4338-8949-96E10BAF5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07" y="1952451"/>
            <a:ext cx="9083972" cy="4131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09D9F-8F32-4CD6-BFCE-BC31E0516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833" y="2372183"/>
            <a:ext cx="1549279" cy="5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420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628</TotalTime>
  <Words>191</Words>
  <Application>Microsoft Office PowerPoint</Application>
  <PresentationFormat>Widescreen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system-ui</vt:lpstr>
      <vt:lpstr>Wingdings</vt:lpstr>
      <vt:lpstr>Retrospect</vt:lpstr>
      <vt:lpstr>Bootstrap 5</vt:lpstr>
      <vt:lpstr>Bootstrap 5 Overview</vt:lpstr>
      <vt:lpstr>Difference Between Bootstrap 4 and 5</vt:lpstr>
      <vt:lpstr>Container Layout</vt:lpstr>
      <vt:lpstr>Container Layout</vt:lpstr>
      <vt:lpstr>Grid Classes</vt:lpstr>
      <vt:lpstr>Bootstrap Grid</vt:lpstr>
      <vt:lpstr>Grid Options</vt:lpstr>
      <vt:lpstr>Bootstrap Structure</vt:lpstr>
      <vt:lpstr>Typography</vt:lpstr>
      <vt:lpstr>Headings</vt:lpstr>
      <vt:lpstr>Customizing headings</vt:lpstr>
      <vt:lpstr>Blockquotes</vt:lpstr>
      <vt:lpstr>Lists</vt:lpstr>
      <vt:lpstr>Images and Figure</vt:lpstr>
      <vt:lpstr>Button Classes</vt:lpstr>
      <vt:lpstr>Table Classes</vt:lpstr>
      <vt:lpstr>Margin and padding</vt:lpstr>
      <vt:lpstr>Forms</vt:lpstr>
      <vt:lpstr>Form controls</vt:lpstr>
      <vt:lpstr>Select</vt:lpstr>
      <vt:lpstr>Checks and radios</vt:lpstr>
      <vt:lpstr>Floating labels</vt:lpstr>
      <vt:lpstr>Input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Marium</dc:creator>
  <cp:lastModifiedBy>Marium Younus</cp:lastModifiedBy>
  <cp:revision>145</cp:revision>
  <dcterms:created xsi:type="dcterms:W3CDTF">2023-04-08T08:36:16Z</dcterms:created>
  <dcterms:modified xsi:type="dcterms:W3CDTF">2023-05-16T09:44:26Z</dcterms:modified>
</cp:coreProperties>
</file>