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BE093-1119-4DE8-A70B-7BF1DB702AEE}" type="datetimeFigureOut">
              <a:rPr lang="fr-FR" smtClean="0"/>
              <a:t>02/12/2020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735A4-511A-4102-9522-FCAECAA826E1}" type="slidenum">
              <a:rPr lang="fr-FR" smtClean="0"/>
              <a:t>‹N°›</a:t>
            </a:fld>
            <a:endParaRPr lang="fr-FR"/>
          </a:p>
        </p:txBody>
      </p:sp>
    </p:spTree>
    <p:extLst>
      <p:ext uri="{BB962C8B-B14F-4D97-AF65-F5344CB8AC3E}">
        <p14:creationId xmlns:p14="http://schemas.microsoft.com/office/powerpoint/2010/main" val="1034307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53735A4-511A-4102-9522-FCAECAA826E1}" type="slidenum">
              <a:rPr lang="fr-FR" smtClean="0"/>
              <a:t>4</a:t>
            </a:fld>
            <a:endParaRPr lang="fr-FR"/>
          </a:p>
        </p:txBody>
      </p:sp>
    </p:spTree>
    <p:extLst>
      <p:ext uri="{BB962C8B-B14F-4D97-AF65-F5344CB8AC3E}">
        <p14:creationId xmlns:p14="http://schemas.microsoft.com/office/powerpoint/2010/main" val="2903288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Les </a:t>
            </a:r>
            <a:r>
              <a:rPr lang="fr-FR" dirty="0" err="1" smtClean="0"/>
              <a:t>assemblys</a:t>
            </a:r>
            <a:r>
              <a:rPr lang="fr-FR" dirty="0" smtClean="0"/>
              <a:t> .NET peuvent être</a:t>
            </a:r>
            <a:r>
              <a:rPr lang="fr-FR" baseline="0" dirty="0" smtClean="0"/>
              <a:t> S</a:t>
            </a:r>
            <a:r>
              <a:rPr lang="fr-FR" dirty="0" smtClean="0"/>
              <a:t>oit des </a:t>
            </a:r>
            <a:r>
              <a:rPr lang="fr-FR" b="1" dirty="0" smtClean="0"/>
              <a:t>applications</a:t>
            </a:r>
            <a:r>
              <a:rPr lang="fr-FR" dirty="0" smtClean="0"/>
              <a:t> (fichiers exécutables) d’extension .</a:t>
            </a:r>
            <a:r>
              <a:rPr lang="fr-FR" b="1" dirty="0" err="1" smtClean="0"/>
              <a:t>exe</a:t>
            </a:r>
            <a:r>
              <a:rPr lang="fr-FR" dirty="0" smtClean="0"/>
              <a:t>, soit des </a:t>
            </a:r>
            <a:r>
              <a:rPr lang="fr-FR" b="1" dirty="0" smtClean="0"/>
              <a:t>bibliothèques de types</a:t>
            </a:r>
            <a:r>
              <a:rPr lang="fr-FR" dirty="0" smtClean="0"/>
              <a:t> (</a:t>
            </a:r>
            <a:r>
              <a:rPr lang="fr-FR" dirty="0" err="1" smtClean="0"/>
              <a:t>Dynamic</a:t>
            </a:r>
            <a:r>
              <a:rPr lang="fr-FR" dirty="0" smtClean="0"/>
              <a:t> Link Librairies), d’extension .</a:t>
            </a:r>
            <a:r>
              <a:rPr lang="fr-FR" b="1" dirty="0" smtClean="0"/>
              <a:t>dll</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A53735A4-511A-4102-9522-FCAECAA826E1}" type="slidenum">
              <a:rPr lang="fr-FR" smtClean="0"/>
              <a:t>5</a:t>
            </a:fld>
            <a:endParaRPr lang="fr-FR"/>
          </a:p>
        </p:txBody>
      </p:sp>
    </p:spTree>
    <p:extLst>
      <p:ext uri="{BB962C8B-B14F-4D97-AF65-F5344CB8AC3E}">
        <p14:creationId xmlns:p14="http://schemas.microsoft.com/office/powerpoint/2010/main" val="369033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8F9C858F-AF19-47A1-B72A-B071AC7C1E07}" type="datetimeFigureOut">
              <a:rPr lang="fr-FR" smtClean="0"/>
              <a:t>02/12/2020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F3701A-9DEA-4C88-950E-7E2099AD690C}" type="slidenum">
              <a:rPr lang="fr-FR" smtClean="0"/>
              <a:t>‹N°›</a:t>
            </a:fld>
            <a:endParaRPr lang="fr-FR"/>
          </a:p>
        </p:txBody>
      </p:sp>
    </p:spTree>
    <p:extLst>
      <p:ext uri="{BB962C8B-B14F-4D97-AF65-F5344CB8AC3E}">
        <p14:creationId xmlns:p14="http://schemas.microsoft.com/office/powerpoint/2010/main" val="93193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8F9C858F-AF19-47A1-B72A-B071AC7C1E07}" type="datetimeFigureOut">
              <a:rPr lang="fr-FR" smtClean="0"/>
              <a:t>02/12/2020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F3701A-9DEA-4C88-950E-7E2099AD690C}" type="slidenum">
              <a:rPr lang="fr-FR" smtClean="0"/>
              <a:t>‹N°›</a:t>
            </a:fld>
            <a:endParaRPr lang="fr-FR"/>
          </a:p>
        </p:txBody>
      </p:sp>
    </p:spTree>
    <p:extLst>
      <p:ext uri="{BB962C8B-B14F-4D97-AF65-F5344CB8AC3E}">
        <p14:creationId xmlns:p14="http://schemas.microsoft.com/office/powerpoint/2010/main" val="1211143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8F9C858F-AF19-47A1-B72A-B071AC7C1E07}" type="datetimeFigureOut">
              <a:rPr lang="fr-FR" smtClean="0"/>
              <a:t>02/12/2020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F3701A-9DEA-4C88-950E-7E2099AD690C}" type="slidenum">
              <a:rPr lang="fr-FR" smtClean="0"/>
              <a:t>‹N°›</a:t>
            </a:fld>
            <a:endParaRPr lang="fr-FR"/>
          </a:p>
        </p:txBody>
      </p:sp>
    </p:spTree>
    <p:extLst>
      <p:ext uri="{BB962C8B-B14F-4D97-AF65-F5344CB8AC3E}">
        <p14:creationId xmlns:p14="http://schemas.microsoft.com/office/powerpoint/2010/main" val="354646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8F9C858F-AF19-47A1-B72A-B071AC7C1E07}" type="datetimeFigureOut">
              <a:rPr lang="fr-FR" smtClean="0"/>
              <a:t>02/12/2020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F3701A-9DEA-4C88-950E-7E2099AD690C}"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1638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8F9C858F-AF19-47A1-B72A-B071AC7C1E07}" type="datetimeFigureOut">
              <a:rPr lang="fr-FR" smtClean="0"/>
              <a:t>02/12/2020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F3701A-9DEA-4C88-950E-7E2099AD690C}" type="slidenum">
              <a:rPr lang="fr-FR" smtClean="0"/>
              <a:t>‹N°›</a:t>
            </a:fld>
            <a:endParaRPr lang="fr-FR"/>
          </a:p>
        </p:txBody>
      </p:sp>
    </p:spTree>
    <p:extLst>
      <p:ext uri="{BB962C8B-B14F-4D97-AF65-F5344CB8AC3E}">
        <p14:creationId xmlns:p14="http://schemas.microsoft.com/office/powerpoint/2010/main" val="2888352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9C858F-AF19-47A1-B72A-B071AC7C1E07}" type="datetimeFigureOut">
              <a:rPr lang="fr-FR" smtClean="0"/>
              <a:t>02/12/2020</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F3701A-9DEA-4C88-950E-7E2099AD690C}" type="slidenum">
              <a:rPr lang="fr-FR" smtClean="0"/>
              <a:t>‹N°›</a:t>
            </a:fld>
            <a:endParaRPr lang="fr-FR"/>
          </a:p>
        </p:txBody>
      </p:sp>
    </p:spTree>
    <p:extLst>
      <p:ext uri="{BB962C8B-B14F-4D97-AF65-F5344CB8AC3E}">
        <p14:creationId xmlns:p14="http://schemas.microsoft.com/office/powerpoint/2010/main" val="1459314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9C858F-AF19-47A1-B72A-B071AC7C1E07}" type="datetimeFigureOut">
              <a:rPr lang="fr-FR" smtClean="0"/>
              <a:t>02/12/2020</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F3701A-9DEA-4C88-950E-7E2099AD690C}" type="slidenum">
              <a:rPr lang="fr-FR" smtClean="0"/>
              <a:t>‹N°›</a:t>
            </a:fld>
            <a:endParaRPr lang="fr-FR"/>
          </a:p>
        </p:txBody>
      </p:sp>
    </p:spTree>
    <p:extLst>
      <p:ext uri="{BB962C8B-B14F-4D97-AF65-F5344CB8AC3E}">
        <p14:creationId xmlns:p14="http://schemas.microsoft.com/office/powerpoint/2010/main" val="2339550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F9C858F-AF19-47A1-B72A-B071AC7C1E07}" type="datetimeFigureOut">
              <a:rPr lang="fr-FR" smtClean="0"/>
              <a:t>02/12/2020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F3701A-9DEA-4C88-950E-7E2099AD690C}" type="slidenum">
              <a:rPr lang="fr-FR" smtClean="0"/>
              <a:t>‹N°›</a:t>
            </a:fld>
            <a:endParaRPr lang="fr-FR"/>
          </a:p>
        </p:txBody>
      </p:sp>
    </p:spTree>
    <p:extLst>
      <p:ext uri="{BB962C8B-B14F-4D97-AF65-F5344CB8AC3E}">
        <p14:creationId xmlns:p14="http://schemas.microsoft.com/office/powerpoint/2010/main" val="1051639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F9C858F-AF19-47A1-B72A-B071AC7C1E07}" type="datetimeFigureOut">
              <a:rPr lang="fr-FR" smtClean="0"/>
              <a:t>02/12/2020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F3701A-9DEA-4C88-950E-7E2099AD690C}" type="slidenum">
              <a:rPr lang="fr-FR" smtClean="0"/>
              <a:t>‹N°›</a:t>
            </a:fld>
            <a:endParaRPr lang="fr-FR"/>
          </a:p>
        </p:txBody>
      </p:sp>
    </p:spTree>
    <p:extLst>
      <p:ext uri="{BB962C8B-B14F-4D97-AF65-F5344CB8AC3E}">
        <p14:creationId xmlns:p14="http://schemas.microsoft.com/office/powerpoint/2010/main" val="178189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8F9C858F-AF19-47A1-B72A-B071AC7C1E07}" type="datetimeFigureOut">
              <a:rPr lang="fr-FR" smtClean="0"/>
              <a:t>02/12/2020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F3701A-9DEA-4C88-950E-7E2099AD690C}" type="slidenum">
              <a:rPr lang="fr-FR" smtClean="0"/>
              <a:t>‹N°›</a:t>
            </a:fld>
            <a:endParaRPr lang="fr-FR"/>
          </a:p>
        </p:txBody>
      </p:sp>
    </p:spTree>
    <p:extLst>
      <p:ext uri="{BB962C8B-B14F-4D97-AF65-F5344CB8AC3E}">
        <p14:creationId xmlns:p14="http://schemas.microsoft.com/office/powerpoint/2010/main" val="31809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8F9C858F-AF19-47A1-B72A-B071AC7C1E07}" type="datetimeFigureOut">
              <a:rPr lang="fr-FR" smtClean="0"/>
              <a:t>02/12/2020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F3701A-9DEA-4C88-950E-7E2099AD690C}" type="slidenum">
              <a:rPr lang="fr-FR" smtClean="0"/>
              <a:t>‹N°›</a:t>
            </a:fld>
            <a:endParaRPr lang="fr-FR"/>
          </a:p>
        </p:txBody>
      </p:sp>
    </p:spTree>
    <p:extLst>
      <p:ext uri="{BB962C8B-B14F-4D97-AF65-F5344CB8AC3E}">
        <p14:creationId xmlns:p14="http://schemas.microsoft.com/office/powerpoint/2010/main" val="246290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F9C858F-AF19-47A1-B72A-B071AC7C1E07}" type="datetimeFigureOut">
              <a:rPr lang="fr-FR" smtClean="0"/>
              <a:t>02/12/2020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F3701A-9DEA-4C88-950E-7E2099AD690C}" type="slidenum">
              <a:rPr lang="fr-FR" smtClean="0"/>
              <a:t>‹N°›</a:t>
            </a:fld>
            <a:endParaRPr lang="fr-FR"/>
          </a:p>
        </p:txBody>
      </p:sp>
    </p:spTree>
    <p:extLst>
      <p:ext uri="{BB962C8B-B14F-4D97-AF65-F5344CB8AC3E}">
        <p14:creationId xmlns:p14="http://schemas.microsoft.com/office/powerpoint/2010/main" val="128644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F9C858F-AF19-47A1-B72A-B071AC7C1E07}" type="datetimeFigureOut">
              <a:rPr lang="fr-FR" smtClean="0"/>
              <a:t>02/12/2020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3F3701A-9DEA-4C88-950E-7E2099AD690C}" type="slidenum">
              <a:rPr lang="fr-FR" smtClean="0"/>
              <a:t>‹N°›</a:t>
            </a:fld>
            <a:endParaRPr lang="fr-FR"/>
          </a:p>
        </p:txBody>
      </p:sp>
    </p:spTree>
    <p:extLst>
      <p:ext uri="{BB962C8B-B14F-4D97-AF65-F5344CB8AC3E}">
        <p14:creationId xmlns:p14="http://schemas.microsoft.com/office/powerpoint/2010/main" val="304049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8F9C858F-AF19-47A1-B72A-B071AC7C1E07}" type="datetimeFigureOut">
              <a:rPr lang="fr-FR" smtClean="0"/>
              <a:t>02/12/2020</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C3F3701A-9DEA-4C88-950E-7E2099AD690C}" type="slidenum">
              <a:rPr lang="fr-FR" smtClean="0"/>
              <a:t>‹N°›</a:t>
            </a:fld>
            <a:endParaRPr lang="fr-FR"/>
          </a:p>
        </p:txBody>
      </p:sp>
    </p:spTree>
    <p:extLst>
      <p:ext uri="{BB962C8B-B14F-4D97-AF65-F5344CB8AC3E}">
        <p14:creationId xmlns:p14="http://schemas.microsoft.com/office/powerpoint/2010/main" val="339636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9C858F-AF19-47A1-B72A-B071AC7C1E07}" type="datetimeFigureOut">
              <a:rPr lang="fr-FR" smtClean="0"/>
              <a:t>02/12/2020</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C3F3701A-9DEA-4C88-950E-7E2099AD690C}" type="slidenum">
              <a:rPr lang="fr-FR" smtClean="0"/>
              <a:t>‹N°›</a:t>
            </a:fld>
            <a:endParaRPr lang="fr-FR"/>
          </a:p>
        </p:txBody>
      </p:sp>
    </p:spTree>
    <p:extLst>
      <p:ext uri="{BB962C8B-B14F-4D97-AF65-F5344CB8AC3E}">
        <p14:creationId xmlns:p14="http://schemas.microsoft.com/office/powerpoint/2010/main" val="1816130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8F9C858F-AF19-47A1-B72A-B071AC7C1E07}" type="datetimeFigureOut">
              <a:rPr lang="fr-FR" smtClean="0"/>
              <a:t>02/12/2020</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C3F3701A-9DEA-4C88-950E-7E2099AD690C}" type="slidenum">
              <a:rPr lang="fr-FR" smtClean="0"/>
              <a:t>‹N°›</a:t>
            </a:fld>
            <a:endParaRPr lang="fr-FR"/>
          </a:p>
        </p:txBody>
      </p:sp>
    </p:spTree>
    <p:extLst>
      <p:ext uri="{BB962C8B-B14F-4D97-AF65-F5344CB8AC3E}">
        <p14:creationId xmlns:p14="http://schemas.microsoft.com/office/powerpoint/2010/main" val="1420784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8F9C858F-AF19-47A1-B72A-B071AC7C1E07}" type="datetimeFigureOut">
              <a:rPr lang="fr-FR" smtClean="0"/>
              <a:t>02/12/2020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F3701A-9DEA-4C88-950E-7E2099AD690C}" type="slidenum">
              <a:rPr lang="fr-FR" smtClean="0"/>
              <a:t>‹N°›</a:t>
            </a:fld>
            <a:endParaRPr lang="fr-FR"/>
          </a:p>
        </p:txBody>
      </p:sp>
    </p:spTree>
    <p:extLst>
      <p:ext uri="{BB962C8B-B14F-4D97-AF65-F5344CB8AC3E}">
        <p14:creationId xmlns:p14="http://schemas.microsoft.com/office/powerpoint/2010/main" val="136388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9C858F-AF19-47A1-B72A-B071AC7C1E07}" type="datetimeFigureOut">
              <a:rPr lang="fr-FR" smtClean="0"/>
              <a:t>02/12/2020</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3F3701A-9DEA-4C88-950E-7E2099AD690C}" type="slidenum">
              <a:rPr lang="fr-FR" smtClean="0"/>
              <a:t>‹N°›</a:t>
            </a:fld>
            <a:endParaRPr lang="fr-FR"/>
          </a:p>
        </p:txBody>
      </p:sp>
    </p:spTree>
    <p:extLst>
      <p:ext uri="{BB962C8B-B14F-4D97-AF65-F5344CB8AC3E}">
        <p14:creationId xmlns:p14="http://schemas.microsoft.com/office/powerpoint/2010/main" val="1445921163"/>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r.wikipedia.org/wiki/Biblioth%C3%A8que_logiciel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fr.wikipedia.org/wiki/Common_Language_Infrastructure" TargetMode="External"/><Relationship Id="rId4" Type="http://schemas.openxmlformats.org/officeDocument/2006/relationships/hyperlink" Target="https://fr.wikipedia.org/wiki/Machine_virtuel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fr-fr/azure/architecture/" TargetMode="External"/><Relationship Id="rId2" Type="http://schemas.openxmlformats.org/officeDocument/2006/relationships/hyperlink" Target="https://docs.microsoft.com/fr-fr/" TargetMode="External"/><Relationship Id="rId1" Type="http://schemas.openxmlformats.org/officeDocument/2006/relationships/slideLayout" Target="../slideLayouts/slideLayout2.xml"/><Relationship Id="rId5" Type="http://schemas.openxmlformats.org/officeDocument/2006/relationships/hyperlink" Target="https://docs.microsoft.com/fr-fr/learn/paths/csharp-first-steps" TargetMode="External"/><Relationship Id="rId4" Type="http://schemas.openxmlformats.org/officeDocument/2006/relationships/hyperlink" Target="https://dotnet.microsoft.com/learn/vide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MA" dirty="0" smtClean="0"/>
              <a:t>.NET</a:t>
            </a:r>
            <a:br>
              <a:rPr lang="fr-MA" dirty="0" smtClean="0"/>
            </a:br>
            <a:r>
              <a:rPr lang="fr-MA" dirty="0" smtClean="0"/>
              <a:t>Framework</a:t>
            </a:r>
            <a:endParaRPr lang="fr-FR" dirty="0"/>
          </a:p>
        </p:txBody>
      </p:sp>
      <p:sp>
        <p:nvSpPr>
          <p:cNvPr id="3" name="Sous-titre 2"/>
          <p:cNvSpPr>
            <a:spLocks noGrp="1"/>
          </p:cNvSpPr>
          <p:nvPr>
            <p:ph type="subTitle" idx="1"/>
          </p:nvPr>
        </p:nvSpPr>
        <p:spPr/>
        <p:txBody>
          <a:bodyPr/>
          <a:lstStyle/>
          <a:p>
            <a:r>
              <a:rPr lang="fr-MA" dirty="0" smtClean="0"/>
              <a:t>Présentation</a:t>
            </a:r>
            <a:endParaRPr lang="fr-FR" dirty="0"/>
          </a:p>
        </p:txBody>
      </p:sp>
    </p:spTree>
    <p:extLst>
      <p:ext uri="{BB962C8B-B14F-4D97-AF65-F5344CB8AC3E}">
        <p14:creationId xmlns:p14="http://schemas.microsoft.com/office/powerpoint/2010/main" val="14599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Qu’est qu’un framework ?</a:t>
            </a:r>
            <a:endParaRPr lang="fr-FR" dirty="0"/>
          </a:p>
        </p:txBody>
      </p:sp>
      <p:sp>
        <p:nvSpPr>
          <p:cNvPr id="3" name="Espace réservé du contenu 2"/>
          <p:cNvSpPr>
            <a:spLocks noGrp="1"/>
          </p:cNvSpPr>
          <p:nvPr>
            <p:ph idx="1"/>
          </p:nvPr>
        </p:nvSpPr>
        <p:spPr/>
        <p:txBody>
          <a:bodyPr/>
          <a:lstStyle/>
          <a:p>
            <a:r>
              <a:rPr lang="fr-FR" dirty="0"/>
              <a:t>Un Framework est une </a:t>
            </a:r>
            <a:r>
              <a:rPr lang="fr-FR" b="1" dirty="0"/>
              <a:t>boite à outils</a:t>
            </a:r>
            <a:r>
              <a:rPr lang="fr-FR" dirty="0"/>
              <a:t> pour un développeur web</a:t>
            </a:r>
            <a:r>
              <a:rPr lang="fr-FR" dirty="0" smtClean="0"/>
              <a:t>.</a:t>
            </a:r>
          </a:p>
          <a:p>
            <a:r>
              <a:rPr lang="fr-FR" dirty="0"/>
              <a:t>Frame signifie </a:t>
            </a:r>
            <a:r>
              <a:rPr lang="fr-FR" i="1" dirty="0"/>
              <a:t>cadre</a:t>
            </a:r>
            <a:r>
              <a:rPr lang="fr-FR" dirty="0"/>
              <a:t> et </a:t>
            </a:r>
            <a:r>
              <a:rPr lang="fr-FR" dirty="0" err="1"/>
              <a:t>work</a:t>
            </a:r>
            <a:r>
              <a:rPr lang="fr-FR" dirty="0"/>
              <a:t> se traduit par </a:t>
            </a:r>
            <a:r>
              <a:rPr lang="fr-FR" i="1" dirty="0"/>
              <a:t>travail</a:t>
            </a:r>
            <a:r>
              <a:rPr lang="fr-FR" dirty="0" smtClean="0"/>
              <a:t>.</a:t>
            </a:r>
          </a:p>
          <a:p>
            <a:r>
              <a:rPr lang="fr-FR" dirty="0"/>
              <a:t>Un Framework contient des composants autonomes qui permettent de faciliter le développement d’un site web ou d’une application</a:t>
            </a:r>
            <a:r>
              <a:rPr lang="fr-FR" dirty="0" smtClean="0"/>
              <a:t>.</a:t>
            </a:r>
          </a:p>
          <a:p>
            <a:r>
              <a:rPr lang="fr-FR" dirty="0"/>
              <a:t>Ces composants résolvent des problèmes souvent rencontrés par les développeurs (CRUD, arborescence, normes, sécurités, etc</a:t>
            </a:r>
            <a:r>
              <a:rPr lang="fr-FR" dirty="0" smtClean="0"/>
              <a:t>.).</a:t>
            </a:r>
          </a:p>
          <a:p>
            <a:r>
              <a:rPr lang="fr-FR" dirty="0"/>
              <a:t>Ils permettent donc de gagner du temps lors du développement du site</a:t>
            </a:r>
            <a:r>
              <a:rPr lang="fr-FR" dirty="0" smtClean="0"/>
              <a:t>.	</a:t>
            </a:r>
          </a:p>
          <a:p>
            <a:r>
              <a:rPr lang="fr-FR" dirty="0"/>
              <a:t>Framework peut aussi désigner une méthodologie.</a:t>
            </a:r>
          </a:p>
        </p:txBody>
      </p:sp>
    </p:spTree>
    <p:extLst>
      <p:ext uri="{BB962C8B-B14F-4D97-AF65-F5344CB8AC3E}">
        <p14:creationId xmlns:p14="http://schemas.microsoft.com/office/powerpoint/2010/main" val="1499753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Quel intérêt d’utiliser un   framework ?</a:t>
            </a:r>
            <a:endParaRPr lang="fr-FR" dirty="0"/>
          </a:p>
        </p:txBody>
      </p:sp>
      <p:sp>
        <p:nvSpPr>
          <p:cNvPr id="3" name="Espace réservé du contenu 2"/>
          <p:cNvSpPr>
            <a:spLocks noGrp="1"/>
          </p:cNvSpPr>
          <p:nvPr>
            <p:ph idx="1"/>
          </p:nvPr>
        </p:nvSpPr>
        <p:spPr>
          <a:xfrm>
            <a:off x="1103312" y="2072582"/>
            <a:ext cx="8946541" cy="4195481"/>
          </a:xfrm>
        </p:spPr>
        <p:txBody>
          <a:bodyPr>
            <a:normAutofit lnSpcReduction="10000"/>
          </a:bodyPr>
          <a:lstStyle/>
          <a:p>
            <a:r>
              <a:rPr lang="fr-FR" dirty="0"/>
              <a:t>Rapidité : une base de travail existe déjà, donc le développeur web n’a pas besoin de partir de zéro pour créer votre site web</a:t>
            </a:r>
            <a:r>
              <a:rPr lang="fr-FR" dirty="0" smtClean="0"/>
              <a:t>.</a:t>
            </a:r>
          </a:p>
          <a:p>
            <a:r>
              <a:rPr lang="fr-FR" dirty="0"/>
              <a:t>Flexibilité : vous pouvez choisir d’utiliser ou non certains composants du Framework pour améliorer le référencement naturel de votre site</a:t>
            </a:r>
            <a:r>
              <a:rPr lang="fr-FR" dirty="0" smtClean="0"/>
              <a:t>.</a:t>
            </a:r>
          </a:p>
          <a:p>
            <a:r>
              <a:rPr lang="fr-FR" dirty="0"/>
              <a:t>Architecture : en utilisant un bon Framework, vous avez du code propre et fonctionnel qui ne ralentit pas le fonctionnement du site</a:t>
            </a:r>
            <a:r>
              <a:rPr lang="fr-FR" dirty="0" smtClean="0"/>
              <a:t>.</a:t>
            </a:r>
          </a:p>
          <a:p>
            <a:r>
              <a:rPr lang="fr-FR" dirty="0"/>
              <a:t>Productivité : que ce soit un développement en solo ou en équipe, un Framework est un outil puissant puisque tout est parfaitement organisé</a:t>
            </a:r>
            <a:r>
              <a:rPr lang="fr-FR" dirty="0" smtClean="0"/>
              <a:t>.</a:t>
            </a:r>
          </a:p>
          <a:p>
            <a:r>
              <a:rPr lang="fr-FR" dirty="0"/>
              <a:t>Communauté : vous bénéficiez de l’appui de toute une communauté en </a:t>
            </a:r>
            <a:r>
              <a:rPr lang="fr-FR" dirty="0" smtClean="0"/>
              <a:t>ligne.</a:t>
            </a:r>
            <a:endParaRPr lang="fr-FR" dirty="0"/>
          </a:p>
        </p:txBody>
      </p:sp>
    </p:spTree>
    <p:extLst>
      <p:ext uri="{BB962C8B-B14F-4D97-AF65-F5344CB8AC3E}">
        <p14:creationId xmlns:p14="http://schemas.microsoft.com/office/powerpoint/2010/main" val="3680474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Qu’est ce que le .NET ?</a:t>
            </a:r>
            <a:endParaRPr lang="fr-FR" dirty="0"/>
          </a:p>
        </p:txBody>
      </p:sp>
      <p:sp>
        <p:nvSpPr>
          <p:cNvPr id="3" name="Espace réservé du contenu 2"/>
          <p:cNvSpPr>
            <a:spLocks noGrp="1"/>
          </p:cNvSpPr>
          <p:nvPr>
            <p:ph idx="1"/>
          </p:nvPr>
        </p:nvSpPr>
        <p:spPr/>
        <p:txBody>
          <a:bodyPr/>
          <a:lstStyle/>
          <a:p>
            <a:r>
              <a:rPr lang="fr-MA" dirty="0" smtClean="0"/>
              <a:t>Quand quelqu’un utilise le terme .NET, </a:t>
            </a:r>
            <a:r>
              <a:rPr lang="fr-FR" dirty="0"/>
              <a:t>sa signification dépend surtout du contexte</a:t>
            </a:r>
            <a:r>
              <a:rPr lang="fr-FR" dirty="0" smtClean="0"/>
              <a:t>.</a:t>
            </a:r>
          </a:p>
          <a:p>
            <a:r>
              <a:rPr lang="fr-MA" dirty="0" smtClean="0"/>
              <a:t>Le .NET est avant tout un écosystème.</a:t>
            </a:r>
          </a:p>
          <a:p>
            <a:r>
              <a:rPr lang="fr-FR" dirty="0" smtClean="0"/>
              <a:t>Le .NET peut aussi être un langage, un compilateur ou </a:t>
            </a:r>
            <a:r>
              <a:rPr lang="fr-FR" dirty="0" err="1" smtClean="0"/>
              <a:t>runtime</a:t>
            </a:r>
            <a:r>
              <a:rPr lang="fr-FR" dirty="0" smtClean="0"/>
              <a:t>, une bibliothèque ou un framework.</a:t>
            </a:r>
            <a:r>
              <a:rPr lang="fr-MA" dirty="0" smtClean="0"/>
              <a:t> </a:t>
            </a:r>
          </a:p>
          <a:p>
            <a:r>
              <a:rPr lang="fr-FR" dirty="0"/>
              <a:t>.NET est un ensemble de pièces et de personnes qui, réunies, créent un environnement puissant pour concevoir des applications.</a:t>
            </a:r>
          </a:p>
          <a:p>
            <a:endParaRPr lang="fr-FR" dirty="0"/>
          </a:p>
        </p:txBody>
      </p:sp>
    </p:spTree>
    <p:extLst>
      <p:ext uri="{BB962C8B-B14F-4D97-AF65-F5344CB8AC3E}">
        <p14:creationId xmlns:p14="http://schemas.microsoft.com/office/powerpoint/2010/main" val="4141039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Qu’est ce que le framework .NET ?</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a:t>Microsoft avait créé le Framework .NET en 2000 pour offrir aux développeurs une plateforme unique pour le développement d’applications sous son système d’exploitation Windows</a:t>
            </a:r>
            <a:r>
              <a:rPr lang="fr-FR" dirty="0" smtClean="0"/>
              <a:t>.</a:t>
            </a:r>
          </a:p>
          <a:p>
            <a:r>
              <a:rPr lang="fr-FR" i="1" dirty="0"/>
              <a:t>.NET Framework</a:t>
            </a:r>
            <a:r>
              <a:rPr lang="fr-FR" dirty="0"/>
              <a:t> </a:t>
            </a:r>
            <a:r>
              <a:rPr lang="fr-FR" dirty="0" smtClean="0"/>
              <a:t>est une plateforme qui permet de gérer tous les aspect de l’exécution d’une application dans un environnement d’exécution dit « managé ».</a:t>
            </a:r>
          </a:p>
          <a:p>
            <a:pPr lvl="2"/>
            <a:r>
              <a:rPr lang="fr-FR" dirty="0"/>
              <a:t>allocation de </a:t>
            </a:r>
            <a:r>
              <a:rPr lang="fr-FR" dirty="0" smtClean="0"/>
              <a:t>mémoire;</a:t>
            </a:r>
          </a:p>
          <a:p>
            <a:pPr lvl="2"/>
            <a:r>
              <a:rPr lang="fr-FR" dirty="0"/>
              <a:t>autorisation ou refus des droits à </a:t>
            </a:r>
            <a:r>
              <a:rPr lang="fr-FR" dirty="0" smtClean="0"/>
              <a:t>l'application;</a:t>
            </a:r>
          </a:p>
          <a:p>
            <a:pPr lvl="2"/>
            <a:r>
              <a:rPr lang="fr-FR" dirty="0"/>
              <a:t>démarrage et gestion de l'exécution </a:t>
            </a:r>
            <a:r>
              <a:rPr lang="fr-FR" dirty="0" smtClean="0"/>
              <a:t>;</a:t>
            </a:r>
          </a:p>
          <a:p>
            <a:pPr lvl="2"/>
            <a:r>
              <a:rPr lang="fr-FR" dirty="0"/>
              <a:t>gestion de </a:t>
            </a:r>
            <a:r>
              <a:rPr lang="fr-FR" dirty="0" err="1"/>
              <a:t>ré-allocation</a:t>
            </a:r>
            <a:r>
              <a:rPr lang="fr-FR" dirty="0"/>
              <a:t> de la </a:t>
            </a:r>
            <a:r>
              <a:rPr lang="fr-FR" dirty="0" smtClean="0"/>
              <a:t>mémoire.</a:t>
            </a:r>
          </a:p>
          <a:p>
            <a:pPr lvl="2"/>
            <a:endParaRPr lang="fr-FR" dirty="0" smtClean="0"/>
          </a:p>
          <a:p>
            <a:r>
              <a:rPr lang="fr-MA" dirty="0" smtClean="0"/>
              <a:t>Le .NET Framework </a:t>
            </a:r>
            <a:r>
              <a:rPr lang="fr-FR" dirty="0"/>
              <a:t>est composée de deux principaux blocs : une </a:t>
            </a:r>
            <a:r>
              <a:rPr lang="fr-FR" dirty="0">
                <a:hlinkClick r:id="rId3" tooltip="Bibliothèque logicielle"/>
              </a:rPr>
              <a:t>bibliothèque logicielle</a:t>
            </a:r>
            <a:r>
              <a:rPr lang="fr-FR" dirty="0"/>
              <a:t> </a:t>
            </a:r>
            <a:r>
              <a:rPr lang="fr-FR" i="1" dirty="0"/>
              <a:t>.NET</a:t>
            </a:r>
            <a:r>
              <a:rPr lang="fr-FR" dirty="0"/>
              <a:t> et une </a:t>
            </a:r>
            <a:r>
              <a:rPr lang="fr-FR" dirty="0">
                <a:hlinkClick r:id="rId4" tooltip="Machine virtuelle"/>
              </a:rPr>
              <a:t>machine virtuelle</a:t>
            </a:r>
            <a:r>
              <a:rPr lang="fr-FR" dirty="0"/>
              <a:t> compatible </a:t>
            </a:r>
            <a:r>
              <a:rPr lang="fr-FR" i="1" dirty="0">
                <a:hlinkClick r:id="rId5" tooltip="Common Language Infrastructure"/>
              </a:rPr>
              <a:t>Common </a:t>
            </a:r>
            <a:r>
              <a:rPr lang="fr-FR" i="1" dirty="0" err="1">
                <a:hlinkClick r:id="rId5" tooltip="Common Language Infrastructure"/>
              </a:rPr>
              <a:t>Language</a:t>
            </a:r>
            <a:r>
              <a:rPr lang="fr-FR" i="1" dirty="0">
                <a:hlinkClick r:id="rId5" tooltip="Common Language Infrastructure"/>
              </a:rPr>
              <a:t> Infrastructure</a:t>
            </a:r>
            <a:r>
              <a:rPr lang="fr-FR" dirty="0"/>
              <a:t> (CLI</a:t>
            </a:r>
            <a:r>
              <a:rPr lang="fr-FR" dirty="0" smtClean="0"/>
              <a:t>).</a:t>
            </a:r>
            <a:endParaRPr lang="fr-FR" dirty="0"/>
          </a:p>
        </p:txBody>
      </p:sp>
    </p:spTree>
    <p:extLst>
      <p:ext uri="{BB962C8B-B14F-4D97-AF65-F5344CB8AC3E}">
        <p14:creationId xmlns:p14="http://schemas.microsoft.com/office/powerpoint/2010/main" val="3651955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dirty="0"/>
              <a:t>Utiliser les bibliothèques et </a:t>
            </a:r>
            <a:r>
              <a:rPr lang="fr-FR" sz="2800" dirty="0" err="1"/>
              <a:t>frameworks</a:t>
            </a:r>
            <a:r>
              <a:rPr lang="fr-FR" sz="2800" dirty="0"/>
              <a:t> d’application .NET pour tirer parti des fonctionnalités prédéfinies</a:t>
            </a:r>
          </a:p>
        </p:txBody>
      </p:sp>
      <p:sp>
        <p:nvSpPr>
          <p:cNvPr id="3" name="Espace réservé du contenu 2"/>
          <p:cNvSpPr>
            <a:spLocks noGrp="1"/>
          </p:cNvSpPr>
          <p:nvPr>
            <p:ph idx="1"/>
          </p:nvPr>
        </p:nvSpPr>
        <p:spPr/>
        <p:txBody>
          <a:bodyPr>
            <a:normAutofit lnSpcReduction="10000"/>
          </a:bodyPr>
          <a:lstStyle/>
          <a:p>
            <a:r>
              <a:rPr lang="fr-FR" dirty="0"/>
              <a:t>Tout logiciel est créé à partir de couches intégrées. Donc les logiciels s’exécutent à différents niveaux d’abstraction sur un ordinateur </a:t>
            </a:r>
            <a:r>
              <a:rPr lang="fr-FR" dirty="0" smtClean="0"/>
              <a:t>:</a:t>
            </a:r>
          </a:p>
          <a:p>
            <a:pPr lvl="2"/>
            <a:r>
              <a:rPr lang="fr-FR" dirty="0"/>
              <a:t>Au niveau le plus bas, le logiciel communique directement avec le matériel de votre ordinateur. Il contrôle le flux des données sur la carte mère, les processeurs, la mémoire et les disques durs</a:t>
            </a:r>
            <a:r>
              <a:rPr lang="fr-FR" dirty="0" smtClean="0"/>
              <a:t>.</a:t>
            </a:r>
          </a:p>
          <a:p>
            <a:pPr lvl="2"/>
            <a:r>
              <a:rPr lang="fr-FR" dirty="0"/>
              <a:t>Au niveau suivant se trouve un logiciel qui permet à l’utilisateur final de fournir des instructions par le biais d’un système d’exploitation</a:t>
            </a:r>
            <a:r>
              <a:rPr lang="fr-FR" dirty="0" smtClean="0"/>
              <a:t>.</a:t>
            </a:r>
          </a:p>
          <a:p>
            <a:pPr lvl="2"/>
            <a:r>
              <a:rPr lang="fr-FR" dirty="0"/>
              <a:t>Au niveau suivant, un logiciel comme .NET vous permet de développer et d’exécuter des applications</a:t>
            </a:r>
            <a:r>
              <a:rPr lang="fr-FR" dirty="0" smtClean="0"/>
              <a:t>.</a:t>
            </a:r>
          </a:p>
          <a:p>
            <a:pPr lvl="2"/>
            <a:r>
              <a:rPr lang="fr-FR" dirty="0"/>
              <a:t>Au niveau suivant, des </a:t>
            </a:r>
            <a:r>
              <a:rPr lang="fr-FR" dirty="0" err="1"/>
              <a:t>frameworks</a:t>
            </a:r>
            <a:r>
              <a:rPr lang="fr-FR" dirty="0"/>
              <a:t> d’application et des bibliothèques de fonctionnalités vous permettent de créer rapidement de riches applications en déployant moins d’efforts qu’avec d’autres méthodes de développement plus anciennes.</a:t>
            </a:r>
          </a:p>
        </p:txBody>
      </p:sp>
    </p:spTree>
    <p:extLst>
      <p:ext uri="{BB962C8B-B14F-4D97-AF65-F5344CB8AC3E}">
        <p14:creationId xmlns:p14="http://schemas.microsoft.com/office/powerpoint/2010/main" val="1614919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Différence entre une bibliothèque et un framework</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a:t>Une bibliothèque de code encapsule la fonctionnalité pour un usage spécifique dans un </a:t>
            </a:r>
            <a:r>
              <a:rPr lang="fr-FR" dirty="0" err="1"/>
              <a:t>assembly</a:t>
            </a:r>
            <a:r>
              <a:rPr lang="fr-FR" dirty="0"/>
              <a:t> unique. Pour .NET, des milliers de bibliothèques sont disponibles. Ces bibliothèques peuvent être internes ou tierces, commerciales ou open source. Les bibliothèques fournissent un large éventail de fonctionnalités que vous pouvez utiliser dans vos applications. Il vous suffit de référencer ces </a:t>
            </a:r>
            <a:r>
              <a:rPr lang="fr-FR" dirty="0" err="1"/>
              <a:t>assemblys</a:t>
            </a:r>
            <a:r>
              <a:rPr lang="fr-FR" dirty="0"/>
              <a:t> et d’appeler les méthodes dont vous avez besoin. Ainsi, en tant que développeur, vous vous appuyez sur le travail d’autres développeurs de logiciels. Vous économisez du temps et de l’énergie, car vous n’avez pas à créer et à gérer chaque fonctionnalité vous-même</a:t>
            </a:r>
            <a:r>
              <a:rPr lang="fr-FR" dirty="0" smtClean="0"/>
              <a:t>.</a:t>
            </a:r>
          </a:p>
          <a:p>
            <a:r>
              <a:rPr lang="fr-FR" dirty="0"/>
              <a:t>Un framework d’application combine plusieurs bibliothèques associées, ainsi que des projets de démarrage, des modèles de fichiers, des générateurs de code et d’autres outils. Vous pouvez utiliser ces ressources pour générer des applications entières dans un but précis. Ces </a:t>
            </a:r>
            <a:r>
              <a:rPr lang="fr-FR" dirty="0" err="1"/>
              <a:t>frameworks</a:t>
            </a:r>
            <a:r>
              <a:rPr lang="fr-FR" dirty="0"/>
              <a:t> d’application sont appelés </a:t>
            </a:r>
            <a:r>
              <a:rPr lang="fr-FR" i="1" dirty="0"/>
              <a:t>modèles d’application</a:t>
            </a:r>
            <a:r>
              <a:rPr lang="fr-FR" dirty="0"/>
              <a:t>. Par exemple, des </a:t>
            </a:r>
            <a:r>
              <a:rPr lang="fr-FR" dirty="0" err="1"/>
              <a:t>frameworks</a:t>
            </a:r>
            <a:r>
              <a:rPr lang="fr-FR" dirty="0"/>
              <a:t> d’application .NET populaires sont disponibles pour les modèles d’application comme le développement web, le développement mobile et de bureau, ainsi que le développement de jeux.</a:t>
            </a:r>
          </a:p>
        </p:txBody>
      </p:sp>
    </p:spTree>
    <p:extLst>
      <p:ext uri="{BB962C8B-B14F-4D97-AF65-F5344CB8AC3E}">
        <p14:creationId xmlns:p14="http://schemas.microsoft.com/office/powerpoint/2010/main" val="2362078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Ressources fournit par Microsoft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462293313"/>
              </p:ext>
            </p:extLst>
          </p:nvPr>
        </p:nvGraphicFramePr>
        <p:xfrm>
          <a:off x="646109" y="2042939"/>
          <a:ext cx="9404724" cy="4226989"/>
        </p:xfrm>
        <a:graphic>
          <a:graphicData uri="http://schemas.openxmlformats.org/drawingml/2006/table">
            <a:tbl>
              <a:tblPr/>
              <a:tblGrid>
                <a:gridCol w="4702362">
                  <a:extLst>
                    <a:ext uri="{9D8B030D-6E8A-4147-A177-3AD203B41FA5}">
                      <a16:colId xmlns:a16="http://schemas.microsoft.com/office/drawing/2014/main" val="2712745692"/>
                    </a:ext>
                  </a:extLst>
                </a:gridCol>
                <a:gridCol w="4702362">
                  <a:extLst>
                    <a:ext uri="{9D8B030D-6E8A-4147-A177-3AD203B41FA5}">
                      <a16:colId xmlns:a16="http://schemas.microsoft.com/office/drawing/2014/main" val="3366226650"/>
                    </a:ext>
                  </a:extLst>
                </a:gridCol>
              </a:tblGrid>
              <a:tr h="202205">
                <a:tc>
                  <a:txBody>
                    <a:bodyPr/>
                    <a:lstStyle/>
                    <a:p>
                      <a:r>
                        <a:rPr lang="fr-FR" sz="1200"/>
                        <a:t>Ressource</a:t>
                      </a:r>
                    </a:p>
                  </a:txBody>
                  <a:tcPr marL="50551" marR="50551" marT="25276" marB="25276" anchor="ctr">
                    <a:lnL>
                      <a:noFill/>
                    </a:lnL>
                    <a:lnR>
                      <a:noFill/>
                    </a:lnR>
                    <a:lnT>
                      <a:noFill/>
                    </a:lnT>
                    <a:lnB>
                      <a:noFill/>
                    </a:lnB>
                  </a:tcPr>
                </a:tc>
                <a:tc>
                  <a:txBody>
                    <a:bodyPr/>
                    <a:lstStyle/>
                    <a:p>
                      <a:r>
                        <a:rPr lang="fr-FR" sz="1200"/>
                        <a:t>Objectif</a:t>
                      </a:r>
                    </a:p>
                  </a:txBody>
                  <a:tcPr marL="50551" marR="50551" marT="25276" marB="25276" anchor="ctr">
                    <a:lnL>
                      <a:noFill/>
                    </a:lnL>
                    <a:lnR>
                      <a:noFill/>
                    </a:lnR>
                    <a:lnT>
                      <a:noFill/>
                    </a:lnT>
                    <a:lnB>
                      <a:noFill/>
                    </a:lnB>
                  </a:tcPr>
                </a:tc>
                <a:extLst>
                  <a:ext uri="{0D108BD9-81ED-4DB2-BD59-A6C34878D82A}">
                    <a16:rowId xmlns:a16="http://schemas.microsoft.com/office/drawing/2014/main" val="1281330708"/>
                  </a:ext>
                </a:extLst>
              </a:tr>
              <a:tr h="505513">
                <a:tc>
                  <a:txBody>
                    <a:bodyPr/>
                    <a:lstStyle/>
                    <a:p>
                      <a:r>
                        <a:rPr lang="fr-FR" sz="1200" dirty="0">
                          <a:hlinkClick r:id="rId2"/>
                        </a:rPr>
                        <a:t>Microsoft Docs </a:t>
                      </a:r>
                      <a:endParaRPr lang="fr-FR" sz="1200" dirty="0"/>
                    </a:p>
                  </a:txBody>
                  <a:tcPr marL="50551" marR="50551" marT="25276" marB="25276" anchor="ctr">
                    <a:lnL>
                      <a:noFill/>
                    </a:lnL>
                    <a:lnR>
                      <a:noFill/>
                    </a:lnR>
                    <a:lnT>
                      <a:noFill/>
                    </a:lnT>
                    <a:lnB>
                      <a:noFill/>
                    </a:lnB>
                  </a:tcPr>
                </a:tc>
                <a:tc>
                  <a:txBody>
                    <a:bodyPr/>
                    <a:lstStyle/>
                    <a:p>
                      <a:r>
                        <a:rPr lang="fr-FR" sz="1200"/>
                        <a:t>Fournit des tutoriels de démarrage rapide et une documentation de référence définitive.</a:t>
                      </a:r>
                    </a:p>
                  </a:txBody>
                  <a:tcPr marL="50551" marR="50551" marT="25276" marB="25276" anchor="ctr">
                    <a:lnL>
                      <a:noFill/>
                    </a:lnL>
                    <a:lnR>
                      <a:noFill/>
                    </a:lnR>
                    <a:lnT>
                      <a:noFill/>
                    </a:lnT>
                    <a:lnB>
                      <a:noFill/>
                    </a:lnB>
                  </a:tcPr>
                </a:tc>
                <a:extLst>
                  <a:ext uri="{0D108BD9-81ED-4DB2-BD59-A6C34878D82A}">
                    <a16:rowId xmlns:a16="http://schemas.microsoft.com/office/drawing/2014/main" val="4239413954"/>
                  </a:ext>
                </a:extLst>
              </a:tr>
              <a:tr h="1718746">
                <a:tc>
                  <a:txBody>
                    <a:bodyPr/>
                    <a:lstStyle/>
                    <a:p>
                      <a:r>
                        <a:rPr lang="fr-FR" sz="1200" dirty="0">
                          <a:hlinkClick r:id="rId3"/>
                        </a:rPr>
                        <a:t>Modèles et pratiques </a:t>
                      </a:r>
                      <a:endParaRPr lang="fr-FR" sz="1200" dirty="0"/>
                    </a:p>
                  </a:txBody>
                  <a:tcPr marL="50551" marR="50551" marT="25276" marB="25276" anchor="ctr">
                    <a:lnL>
                      <a:noFill/>
                    </a:lnL>
                    <a:lnR>
                      <a:noFill/>
                    </a:lnR>
                    <a:lnT>
                      <a:noFill/>
                    </a:lnT>
                    <a:lnB>
                      <a:noFill/>
                    </a:lnB>
                  </a:tcPr>
                </a:tc>
                <a:tc>
                  <a:txBody>
                    <a:bodyPr/>
                    <a:lstStyle/>
                    <a:p>
                      <a:r>
                        <a:rPr lang="fr-FR" sz="1200" dirty="0"/>
                        <a:t>Aide les développeurs et les architectes de logiciels à trouver des solutions pour répondre aux besoins courants en matière de développement d’applications. Les ressources transcendent souvent les informations générales sur l’écriture de code pour s’intéresser au choix des produits et services qui permettent des architectures </a:t>
                      </a:r>
                      <a:r>
                        <a:rPr lang="fr-FR" sz="1200" dirty="0" err="1"/>
                        <a:t>scalables</a:t>
                      </a:r>
                      <a:r>
                        <a:rPr lang="fr-FR" sz="1200" dirty="0"/>
                        <a:t> apparemment illimitées.</a:t>
                      </a:r>
                    </a:p>
                  </a:txBody>
                  <a:tcPr marL="50551" marR="50551" marT="25276" marB="25276" anchor="ctr">
                    <a:lnL>
                      <a:noFill/>
                    </a:lnL>
                    <a:lnR>
                      <a:noFill/>
                    </a:lnR>
                    <a:lnT>
                      <a:noFill/>
                    </a:lnT>
                    <a:lnB>
                      <a:noFill/>
                    </a:lnB>
                  </a:tcPr>
                </a:tc>
                <a:extLst>
                  <a:ext uri="{0D108BD9-81ED-4DB2-BD59-A6C34878D82A}">
                    <a16:rowId xmlns:a16="http://schemas.microsoft.com/office/drawing/2014/main" val="3425921762"/>
                  </a:ext>
                </a:extLst>
              </a:tr>
              <a:tr h="657168">
                <a:tc>
                  <a:txBody>
                    <a:bodyPr/>
                    <a:lstStyle/>
                    <a:p>
                      <a:r>
                        <a:rPr lang="fr-FR" sz="1200" dirty="0">
                          <a:hlinkClick r:id="rId4"/>
                        </a:rPr>
                        <a:t>Vidéos .NET </a:t>
                      </a:r>
                      <a:endParaRPr lang="fr-FR" sz="1200" dirty="0"/>
                    </a:p>
                  </a:txBody>
                  <a:tcPr marL="50551" marR="50551" marT="25276" marB="25276" anchor="ctr">
                    <a:lnL>
                      <a:noFill/>
                    </a:lnL>
                    <a:lnR>
                      <a:noFill/>
                    </a:lnR>
                    <a:lnT>
                      <a:noFill/>
                    </a:lnT>
                    <a:lnB>
                      <a:noFill/>
                    </a:lnB>
                  </a:tcPr>
                </a:tc>
                <a:tc>
                  <a:txBody>
                    <a:bodyPr/>
                    <a:lstStyle/>
                    <a:p>
                      <a:r>
                        <a:rPr lang="fr-FR" sz="1200" dirty="0"/>
                        <a:t>Fournit des vidéos de tutoriels de l’équipe .NET. Ces vidéos guident les développeurs dans les scénarios d’utilisation courants.</a:t>
                      </a:r>
                    </a:p>
                  </a:txBody>
                  <a:tcPr marL="50551" marR="50551" marT="25276" marB="25276" anchor="ctr">
                    <a:lnL>
                      <a:noFill/>
                    </a:lnL>
                    <a:lnR>
                      <a:noFill/>
                    </a:lnR>
                    <a:lnT>
                      <a:noFill/>
                    </a:lnT>
                    <a:lnB>
                      <a:noFill/>
                    </a:lnB>
                  </a:tcPr>
                </a:tc>
                <a:extLst>
                  <a:ext uri="{0D108BD9-81ED-4DB2-BD59-A6C34878D82A}">
                    <a16:rowId xmlns:a16="http://schemas.microsoft.com/office/drawing/2014/main" val="358521645"/>
                  </a:ext>
                </a:extLst>
              </a:tr>
              <a:tr h="1112130">
                <a:tc>
                  <a:txBody>
                    <a:bodyPr/>
                    <a:lstStyle/>
                    <a:p>
                      <a:r>
                        <a:rPr lang="fr-FR" sz="1200">
                          <a:hlinkClick r:id="rId5"/>
                        </a:rPr>
                        <a:t>Microsoft Learn </a:t>
                      </a:r>
                      <a:endParaRPr lang="fr-FR" sz="1200"/>
                    </a:p>
                  </a:txBody>
                  <a:tcPr marL="50551" marR="50551" marT="25276" marB="25276" anchor="ctr">
                    <a:lnL>
                      <a:noFill/>
                    </a:lnL>
                    <a:lnR>
                      <a:noFill/>
                    </a:lnR>
                    <a:lnT>
                      <a:noFill/>
                    </a:lnT>
                    <a:lnB>
                      <a:noFill/>
                    </a:lnB>
                  </a:tcPr>
                </a:tc>
                <a:tc>
                  <a:txBody>
                    <a:bodyPr/>
                    <a:lstStyle/>
                    <a:p>
                      <a:r>
                        <a:rPr lang="fr-FR" sz="1200" dirty="0"/>
                        <a:t>Fournit des ateliers pratiques pour vous aider à développer vos compétences en combinant des enseignements, des exercices, des supports multimédias, des contrôles des connaissances et un moyen de suivre votre progression.</a:t>
                      </a:r>
                    </a:p>
                  </a:txBody>
                  <a:tcPr marL="50551" marR="50551" marT="25276" marB="25276" anchor="ctr">
                    <a:lnL>
                      <a:noFill/>
                    </a:lnL>
                    <a:lnR>
                      <a:noFill/>
                    </a:lnR>
                    <a:lnT>
                      <a:noFill/>
                    </a:lnT>
                    <a:lnB>
                      <a:noFill/>
                    </a:lnB>
                  </a:tcPr>
                </a:tc>
                <a:extLst>
                  <a:ext uri="{0D108BD9-81ED-4DB2-BD59-A6C34878D82A}">
                    <a16:rowId xmlns:a16="http://schemas.microsoft.com/office/drawing/2014/main" val="924366328"/>
                  </a:ext>
                </a:extLst>
              </a:tr>
            </a:tbl>
          </a:graphicData>
        </a:graphic>
      </p:graphicFrame>
    </p:spTree>
    <p:extLst>
      <p:ext uri="{BB962C8B-B14F-4D97-AF65-F5344CB8AC3E}">
        <p14:creationId xmlns:p14="http://schemas.microsoft.com/office/powerpoint/2010/main" val="2648974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lgn="ctr">
              <a:buNone/>
            </a:pPr>
            <a:r>
              <a:rPr lang="fr-MA" sz="16600" dirty="0"/>
              <a:t>Merci</a:t>
            </a:r>
            <a:endParaRPr lang="fr-FR" sz="16600" dirty="0"/>
          </a:p>
        </p:txBody>
      </p:sp>
    </p:spTree>
    <p:extLst>
      <p:ext uri="{BB962C8B-B14F-4D97-AF65-F5344CB8AC3E}">
        <p14:creationId xmlns:p14="http://schemas.microsoft.com/office/powerpoint/2010/main" val="9597833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78</TotalTime>
  <Words>734</Words>
  <Application>Microsoft Office PowerPoint</Application>
  <PresentationFormat>Grand écran</PresentationFormat>
  <Paragraphs>53</Paragraphs>
  <Slides>9</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Century Gothic</vt:lpstr>
      <vt:lpstr>Wingdings 3</vt:lpstr>
      <vt:lpstr>Ion</vt:lpstr>
      <vt:lpstr>.NET Framework</vt:lpstr>
      <vt:lpstr>Qu’est qu’un framework ?</vt:lpstr>
      <vt:lpstr>Quel intérêt d’utiliser un   framework ?</vt:lpstr>
      <vt:lpstr>Qu’est ce que le .NET ?</vt:lpstr>
      <vt:lpstr>Qu’est ce que le framework .NET ?</vt:lpstr>
      <vt:lpstr>Utiliser les bibliothèques et frameworks d’application .NET pour tirer parti des fonctionnalités prédéfinies</vt:lpstr>
      <vt:lpstr>Différence entre une bibliothèque et un framework</vt:lpstr>
      <vt:lpstr>Ressources fournit par Microsoft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dc:title>
  <dc:creator>Iliass RAIHANI</dc:creator>
  <cp:lastModifiedBy>Iliass RAIHANI</cp:lastModifiedBy>
  <cp:revision>10</cp:revision>
  <dcterms:created xsi:type="dcterms:W3CDTF">2020-12-01T22:42:08Z</dcterms:created>
  <dcterms:modified xsi:type="dcterms:W3CDTF">2020-12-02T00:06:39Z</dcterms:modified>
</cp:coreProperties>
</file>