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2" r:id="rId11"/>
    <p:sldId id="274"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345800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63EA20-957F-405E-B0DE-42B8A3E963BF}"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300705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63EA20-957F-405E-B0DE-42B8A3E963BF}"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2482234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2570392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CA9C5-B6CC-4041-86D0-509AC0C9D5D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13886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3565256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63EA20-957F-405E-B0DE-42B8A3E963BF}" type="datetimeFigureOut">
              <a:rPr lang="en-US" smtClean="0"/>
              <a:t>11/23/2018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333355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63EA20-957F-405E-B0DE-42B8A3E963BF}" type="datetimeFigureOut">
              <a:rPr lang="en-US" smtClean="0"/>
              <a:t>11/23/2018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41141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341985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38384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120305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2942219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63EA20-957F-405E-B0DE-42B8A3E963BF}"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421555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6"/>
            <a:ext cx="4396339" cy="2124926"/>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3"/>
            <a:ext cx="4396341" cy="2124926"/>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63EA20-957F-405E-B0DE-42B8A3E963BF}"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CA9C5-B6CC-4041-86D0-509AC0C9D5D4}" type="slidenum">
              <a:rPr lang="en-US" smtClean="0"/>
              <a:t>‹#›</a:t>
            </a:fld>
            <a:endParaRPr lang="en-US"/>
          </a:p>
        </p:txBody>
      </p:sp>
      <p:sp>
        <p:nvSpPr>
          <p:cNvPr id="9" name="Content Placeholder 2">
            <a:extLst>
              <a:ext uri="{FF2B5EF4-FFF2-40B4-BE49-F238E27FC236}">
                <a16:creationId xmlns:a16="http://schemas.microsoft.com/office/drawing/2014/main" id="{901F5A25-6120-4435-BD2C-E23B592695A3}"/>
              </a:ext>
            </a:extLst>
          </p:cNvPr>
          <p:cNvSpPr>
            <a:spLocks noGrp="1"/>
          </p:cNvSpPr>
          <p:nvPr>
            <p:ph sz="half" idx="13"/>
          </p:nvPr>
        </p:nvSpPr>
        <p:spPr>
          <a:xfrm>
            <a:off x="1103311" y="4392830"/>
            <a:ext cx="4396339" cy="2124926"/>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AFD1640-C45B-43BF-B4B8-2FD646034B79}"/>
              </a:ext>
            </a:extLst>
          </p:cNvPr>
          <p:cNvSpPr>
            <a:spLocks noGrp="1"/>
          </p:cNvSpPr>
          <p:nvPr>
            <p:ph sz="half" idx="15"/>
          </p:nvPr>
        </p:nvSpPr>
        <p:spPr>
          <a:xfrm>
            <a:off x="5730181" y="4392830"/>
            <a:ext cx="4396339" cy="2124926"/>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16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63EA20-957F-405E-B0DE-42B8A3E963BF}" type="datetimeFigureOut">
              <a:rPr lang="en-US" smtClean="0"/>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289801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235568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351214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963EA20-957F-405E-B0DE-42B8A3E963BF}" type="datetimeFigureOut">
              <a:rPr lang="en-US" smtClean="0"/>
              <a:t>11/23/2018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DECA9C5-B6CC-4041-86D0-509AC0C9D5D4}" type="slidenum">
              <a:rPr lang="en-US" smtClean="0"/>
              <a:t>‹#›</a:t>
            </a:fld>
            <a:endParaRPr lang="en-US"/>
          </a:p>
        </p:txBody>
      </p:sp>
    </p:spTree>
    <p:extLst>
      <p:ext uri="{BB962C8B-B14F-4D97-AF65-F5344CB8AC3E}">
        <p14:creationId xmlns:p14="http://schemas.microsoft.com/office/powerpoint/2010/main" val="252356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63EA20-957F-405E-B0DE-42B8A3E963BF}" type="datetimeFigureOut">
              <a:rPr lang="en-US" smtClean="0"/>
              <a:t>11/23/2018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ECA9C5-B6CC-4041-86D0-509AC0C9D5D4}" type="slidenum">
              <a:rPr lang="en-US" smtClean="0"/>
              <a:t>‹#›</a:t>
            </a:fld>
            <a:endParaRPr lang="en-US"/>
          </a:p>
        </p:txBody>
      </p:sp>
    </p:spTree>
    <p:extLst>
      <p:ext uri="{BB962C8B-B14F-4D97-AF65-F5344CB8AC3E}">
        <p14:creationId xmlns:p14="http://schemas.microsoft.com/office/powerpoint/2010/main" val="26347585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8"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en.wikipedia.org/wiki/LSTM" TargetMode="Externa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48E2-667B-4D65-8FAA-74F8841538FD}"/>
              </a:ext>
            </a:extLst>
          </p:cNvPr>
          <p:cNvSpPr>
            <a:spLocks noGrp="1"/>
          </p:cNvSpPr>
          <p:nvPr>
            <p:ph type="ctrTitle"/>
          </p:nvPr>
        </p:nvSpPr>
        <p:spPr/>
        <p:txBody>
          <a:bodyPr/>
          <a:lstStyle/>
          <a:p>
            <a:r>
              <a:rPr lang="en-US" dirty="0"/>
              <a:t>Artificial Intelligence</a:t>
            </a:r>
          </a:p>
        </p:txBody>
      </p:sp>
      <p:sp>
        <p:nvSpPr>
          <p:cNvPr id="3" name="Subtitle 2">
            <a:extLst>
              <a:ext uri="{FF2B5EF4-FFF2-40B4-BE49-F238E27FC236}">
                <a16:creationId xmlns:a16="http://schemas.microsoft.com/office/drawing/2014/main" id="{C3E3F266-896B-4B6C-A0E8-7E44232CFE92}"/>
              </a:ext>
            </a:extLst>
          </p:cNvPr>
          <p:cNvSpPr>
            <a:spLocks noGrp="1"/>
          </p:cNvSpPr>
          <p:nvPr>
            <p:ph type="subTitle" idx="1"/>
          </p:nvPr>
        </p:nvSpPr>
        <p:spPr/>
        <p:txBody>
          <a:bodyPr/>
          <a:lstStyle/>
          <a:p>
            <a:r>
              <a:rPr lang="en-US" dirty="0"/>
              <a:t>PRITHISH Negi</a:t>
            </a:r>
          </a:p>
          <a:p>
            <a:r>
              <a:rPr lang="en-US" dirty="0"/>
              <a:t>Oct 11, 2018</a:t>
            </a:r>
          </a:p>
        </p:txBody>
      </p:sp>
    </p:spTree>
    <p:extLst>
      <p:ext uri="{BB962C8B-B14F-4D97-AF65-F5344CB8AC3E}">
        <p14:creationId xmlns:p14="http://schemas.microsoft.com/office/powerpoint/2010/main" val="1996274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F791-5428-4D70-9EE9-1CB0C99CED99}"/>
              </a:ext>
            </a:extLst>
          </p:cNvPr>
          <p:cNvSpPr>
            <a:spLocks noGrp="1"/>
          </p:cNvSpPr>
          <p:nvPr>
            <p:ph type="title"/>
          </p:nvPr>
        </p:nvSpPr>
        <p:spPr/>
        <p:txBody>
          <a:bodyPr/>
          <a:lstStyle/>
          <a:p>
            <a:r>
              <a:rPr lang="en-US" dirty="0"/>
              <a:t>Another way of classifying Machine Learning</a:t>
            </a:r>
          </a:p>
        </p:txBody>
      </p:sp>
      <p:sp>
        <p:nvSpPr>
          <p:cNvPr id="3" name="TextBox 2">
            <a:extLst>
              <a:ext uri="{FF2B5EF4-FFF2-40B4-BE49-F238E27FC236}">
                <a16:creationId xmlns:a16="http://schemas.microsoft.com/office/drawing/2014/main" id="{0D6303E7-BEA1-4052-BE25-46D050445982}"/>
              </a:ext>
            </a:extLst>
          </p:cNvPr>
          <p:cNvSpPr txBox="1"/>
          <p:nvPr/>
        </p:nvSpPr>
        <p:spPr>
          <a:xfrm>
            <a:off x="1611984" y="2234152"/>
            <a:ext cx="7484882"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a:t>Learning by examples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Learning by experience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Self Learning</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Deep Learning</a:t>
            </a:r>
          </a:p>
          <a:p>
            <a:endParaRPr lang="en-US" dirty="0"/>
          </a:p>
          <a:p>
            <a:endParaRPr lang="en-US" dirty="0"/>
          </a:p>
        </p:txBody>
      </p:sp>
    </p:spTree>
    <p:extLst>
      <p:ext uri="{BB962C8B-B14F-4D97-AF65-F5344CB8AC3E}">
        <p14:creationId xmlns:p14="http://schemas.microsoft.com/office/powerpoint/2010/main" val="220356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60CA-6832-4E3C-8A84-87B21248C839}"/>
              </a:ext>
            </a:extLst>
          </p:cNvPr>
          <p:cNvSpPr>
            <a:spLocks noGrp="1"/>
          </p:cNvSpPr>
          <p:nvPr>
            <p:ph type="title"/>
          </p:nvPr>
        </p:nvSpPr>
        <p:spPr>
          <a:xfrm>
            <a:off x="232067" y="265488"/>
            <a:ext cx="10317262" cy="1400530"/>
          </a:xfrm>
        </p:spPr>
        <p:txBody>
          <a:bodyPr/>
          <a:lstStyle/>
          <a:p>
            <a:r>
              <a:rPr lang="en-US" sz="4000" dirty="0"/>
              <a:t>Popular Open Source Frameworks for AI</a:t>
            </a:r>
          </a:p>
        </p:txBody>
      </p:sp>
      <p:sp>
        <p:nvSpPr>
          <p:cNvPr id="3" name="Content Placeholder 2">
            <a:extLst>
              <a:ext uri="{FF2B5EF4-FFF2-40B4-BE49-F238E27FC236}">
                <a16:creationId xmlns:a16="http://schemas.microsoft.com/office/drawing/2014/main" id="{AC6B731F-2684-40C0-89F4-D27A024A52E0}"/>
              </a:ext>
            </a:extLst>
          </p:cNvPr>
          <p:cNvSpPr>
            <a:spLocks noGrp="1"/>
          </p:cNvSpPr>
          <p:nvPr>
            <p:ph sz="half" idx="1"/>
          </p:nvPr>
        </p:nvSpPr>
        <p:spPr>
          <a:xfrm>
            <a:off x="1462208" y="1338397"/>
            <a:ext cx="5383279" cy="5071621"/>
          </a:xfrm>
        </p:spPr>
        <p:txBody>
          <a:bodyPr>
            <a:normAutofit fontScale="70000" lnSpcReduction="20000"/>
          </a:bodyPr>
          <a:lstStyle/>
          <a:p>
            <a:pPr marL="0" indent="0">
              <a:buNone/>
            </a:pPr>
            <a:r>
              <a:rPr lang="en-US" dirty="0"/>
              <a:t>TensorFlow</a:t>
            </a:r>
          </a:p>
          <a:p>
            <a:r>
              <a:rPr lang="en-US" dirty="0"/>
              <a:t>Google developed</a:t>
            </a:r>
          </a:p>
          <a:p>
            <a:r>
              <a:rPr lang="en-US" dirty="0"/>
              <a:t>Used for Deep Learning &amp; Neural Networks</a:t>
            </a:r>
          </a:p>
          <a:p>
            <a:r>
              <a:rPr lang="en-US" dirty="0"/>
              <a:t>Creates graphs in C++ and Python</a:t>
            </a:r>
          </a:p>
          <a:p>
            <a:r>
              <a:rPr lang="en-US" dirty="0"/>
              <a:t>Uses data flow graphs</a:t>
            </a:r>
          </a:p>
          <a:p>
            <a:r>
              <a:rPr lang="en-US" dirty="0"/>
              <a:t>Supports a wide variety of platforms</a:t>
            </a:r>
          </a:p>
          <a:p>
            <a:r>
              <a:rPr lang="en-US" dirty="0"/>
              <a:t>(GPU, CPU, TPU)</a:t>
            </a:r>
          </a:p>
          <a:p>
            <a:endParaRPr lang="en-US" dirty="0"/>
          </a:p>
          <a:p>
            <a:pPr marL="0" indent="0">
              <a:buNone/>
            </a:pPr>
            <a:r>
              <a:rPr lang="en-US" dirty="0"/>
              <a:t>Caffe</a:t>
            </a:r>
          </a:p>
          <a:p>
            <a:r>
              <a:rPr lang="en-US" dirty="0"/>
              <a:t>Convolutional Architecture for Fast Feature Embedding</a:t>
            </a:r>
          </a:p>
          <a:p>
            <a:r>
              <a:rPr lang="en-US" dirty="0"/>
              <a:t>Very fast, powerful, and efficient deep learning framework</a:t>
            </a:r>
          </a:p>
          <a:p>
            <a:r>
              <a:rPr lang="en-US" dirty="0"/>
              <a:t>Written in C++ and supports Python</a:t>
            </a:r>
          </a:p>
          <a:p>
            <a:r>
              <a:rPr lang="en-US" dirty="0"/>
              <a:t>Heavily used for image classification and segmentation</a:t>
            </a:r>
          </a:p>
          <a:p>
            <a:r>
              <a:rPr lang="en-US" dirty="0"/>
              <a:t>Supports CNN, RCNN, </a:t>
            </a:r>
            <a:r>
              <a:rPr lang="en-US" dirty="0">
                <a:hlinkClick r:id="rId2"/>
              </a:rPr>
              <a:t>LSTM</a:t>
            </a:r>
            <a:r>
              <a:rPr lang="en-US" dirty="0"/>
              <a:t> and fully connected neural network designs</a:t>
            </a:r>
          </a:p>
          <a:p>
            <a:endParaRPr lang="en-US" dirty="0"/>
          </a:p>
          <a:p>
            <a:endParaRPr lang="en-US" dirty="0"/>
          </a:p>
        </p:txBody>
      </p:sp>
      <p:sp>
        <p:nvSpPr>
          <p:cNvPr id="5" name="Content Placeholder 4">
            <a:extLst>
              <a:ext uri="{FF2B5EF4-FFF2-40B4-BE49-F238E27FC236}">
                <a16:creationId xmlns:a16="http://schemas.microsoft.com/office/drawing/2014/main" id="{97F3D2DF-EEA7-4B0D-B146-4F442F40D7D8}"/>
              </a:ext>
            </a:extLst>
          </p:cNvPr>
          <p:cNvSpPr>
            <a:spLocks noGrp="1"/>
          </p:cNvSpPr>
          <p:nvPr>
            <p:ph sz="half" idx="2"/>
          </p:nvPr>
        </p:nvSpPr>
        <p:spPr>
          <a:xfrm>
            <a:off x="7220359" y="1047684"/>
            <a:ext cx="4846020" cy="5810316"/>
          </a:xfrm>
        </p:spPr>
        <p:txBody>
          <a:bodyPr>
            <a:normAutofit fontScale="70000" lnSpcReduction="20000"/>
          </a:bodyPr>
          <a:lstStyle/>
          <a:p>
            <a:pPr marL="0" indent="0">
              <a:buNone/>
            </a:pPr>
            <a:r>
              <a:rPr lang="en-US" dirty="0"/>
              <a:t>Theano</a:t>
            </a:r>
          </a:p>
          <a:p>
            <a:r>
              <a:rPr lang="en-US" dirty="0"/>
              <a:t>Python library designed for deep learning</a:t>
            </a:r>
          </a:p>
          <a:p>
            <a:r>
              <a:rPr lang="en-US" dirty="0"/>
              <a:t> Helps define, optimize, and evaluate mathematical expressions involving multi-dimensional arrays </a:t>
            </a:r>
          </a:p>
          <a:p>
            <a:r>
              <a:rPr lang="en-US" dirty="0"/>
              <a:t>Optimized for both CPU and GPU</a:t>
            </a:r>
          </a:p>
          <a:p>
            <a:endParaRPr lang="en-US" dirty="0"/>
          </a:p>
          <a:p>
            <a:pPr marL="0" indent="0">
              <a:buNone/>
            </a:pPr>
            <a:r>
              <a:rPr lang="en-US" dirty="0"/>
              <a:t>Microsoft Cognitive Toolkit</a:t>
            </a:r>
          </a:p>
          <a:p>
            <a:r>
              <a:rPr lang="en-US" dirty="0"/>
              <a:t>A deep learning framework </a:t>
            </a:r>
          </a:p>
          <a:p>
            <a:r>
              <a:rPr lang="en-US" dirty="0"/>
              <a:t>Uses neural networks to go through large datasets of unstructured data</a:t>
            </a:r>
          </a:p>
          <a:p>
            <a:r>
              <a:rPr lang="en-US" dirty="0"/>
              <a:t>Highly customizable</a:t>
            </a:r>
          </a:p>
          <a:p>
            <a:r>
              <a:rPr lang="en-US" dirty="0"/>
              <a:t>Written in Python and C++</a:t>
            </a:r>
          </a:p>
          <a:p>
            <a:r>
              <a:rPr lang="en-US" dirty="0"/>
              <a:t>Allows you to choose your own parameters, algorithms, and networks</a:t>
            </a:r>
          </a:p>
          <a:p>
            <a:r>
              <a:rPr lang="en-US" dirty="0"/>
              <a:t>more popular in the speech recognition arena</a:t>
            </a:r>
          </a:p>
          <a:p>
            <a:endParaRPr lang="en-US" dirty="0"/>
          </a:p>
          <a:p>
            <a:pPr marL="0" indent="0">
              <a:buNone/>
            </a:pPr>
            <a:r>
              <a:rPr lang="en-US" dirty="0" err="1"/>
              <a:t>Keras</a:t>
            </a:r>
            <a:endParaRPr lang="en-US" dirty="0"/>
          </a:p>
          <a:p>
            <a:r>
              <a:rPr lang="en-US" dirty="0"/>
              <a:t>Written in Python</a:t>
            </a:r>
          </a:p>
          <a:p>
            <a:r>
              <a:rPr lang="en-US" dirty="0"/>
              <a:t>Runs on top of other frameworks such as TensorFlow, Microsoft Cognitive Toolkit, Theano</a:t>
            </a:r>
          </a:p>
          <a:p>
            <a:r>
              <a:rPr lang="en-US" dirty="0"/>
              <a:t>Designed to promote experimentation with multiple frameworks</a:t>
            </a:r>
          </a:p>
          <a:p>
            <a:endParaRPr lang="en-US" dirty="0"/>
          </a:p>
        </p:txBody>
      </p:sp>
      <p:pic>
        <p:nvPicPr>
          <p:cNvPr id="4" name="Picture 3">
            <a:extLst>
              <a:ext uri="{FF2B5EF4-FFF2-40B4-BE49-F238E27FC236}">
                <a16:creationId xmlns:a16="http://schemas.microsoft.com/office/drawing/2014/main" id="{45DA00C0-650E-48F2-BF21-94E9135225E6}"/>
              </a:ext>
            </a:extLst>
          </p:cNvPr>
          <p:cNvPicPr>
            <a:picLocks noChangeAspect="1"/>
          </p:cNvPicPr>
          <p:nvPr/>
        </p:nvPicPr>
        <p:blipFill>
          <a:blip r:embed="rId3"/>
          <a:stretch>
            <a:fillRect/>
          </a:stretch>
        </p:blipFill>
        <p:spPr>
          <a:xfrm>
            <a:off x="125621" y="1383883"/>
            <a:ext cx="703524" cy="751093"/>
          </a:xfrm>
          <a:prstGeom prst="rect">
            <a:avLst/>
          </a:prstGeom>
        </p:spPr>
      </p:pic>
      <p:pic>
        <p:nvPicPr>
          <p:cNvPr id="6" name="Picture 5">
            <a:extLst>
              <a:ext uri="{FF2B5EF4-FFF2-40B4-BE49-F238E27FC236}">
                <a16:creationId xmlns:a16="http://schemas.microsoft.com/office/drawing/2014/main" id="{9AF8277F-C19D-4C35-BF92-EEE8A58D4C7E}"/>
              </a:ext>
            </a:extLst>
          </p:cNvPr>
          <p:cNvPicPr>
            <a:picLocks noChangeAspect="1"/>
          </p:cNvPicPr>
          <p:nvPr/>
        </p:nvPicPr>
        <p:blipFill>
          <a:blip r:embed="rId4"/>
          <a:stretch>
            <a:fillRect/>
          </a:stretch>
        </p:blipFill>
        <p:spPr>
          <a:xfrm>
            <a:off x="125621" y="3700488"/>
            <a:ext cx="1293632" cy="681313"/>
          </a:xfrm>
          <a:prstGeom prst="rect">
            <a:avLst/>
          </a:prstGeom>
        </p:spPr>
      </p:pic>
      <p:pic>
        <p:nvPicPr>
          <p:cNvPr id="7" name="Picture 6">
            <a:extLst>
              <a:ext uri="{FF2B5EF4-FFF2-40B4-BE49-F238E27FC236}">
                <a16:creationId xmlns:a16="http://schemas.microsoft.com/office/drawing/2014/main" id="{B0BA70FC-A3B9-45CF-BBF3-FC766B2394B7}"/>
              </a:ext>
            </a:extLst>
          </p:cNvPr>
          <p:cNvPicPr>
            <a:picLocks noChangeAspect="1"/>
          </p:cNvPicPr>
          <p:nvPr/>
        </p:nvPicPr>
        <p:blipFill>
          <a:blip r:embed="rId5"/>
          <a:stretch>
            <a:fillRect/>
          </a:stretch>
        </p:blipFill>
        <p:spPr>
          <a:xfrm>
            <a:off x="5747944" y="5364021"/>
            <a:ext cx="1472415" cy="446295"/>
          </a:xfrm>
          <a:prstGeom prst="rect">
            <a:avLst/>
          </a:prstGeom>
        </p:spPr>
      </p:pic>
      <p:pic>
        <p:nvPicPr>
          <p:cNvPr id="8" name="Picture 7">
            <a:extLst>
              <a:ext uri="{FF2B5EF4-FFF2-40B4-BE49-F238E27FC236}">
                <a16:creationId xmlns:a16="http://schemas.microsoft.com/office/drawing/2014/main" id="{C21DA4D9-D008-4FC4-9715-E255D6539BEC}"/>
              </a:ext>
            </a:extLst>
          </p:cNvPr>
          <p:cNvPicPr>
            <a:picLocks noChangeAspect="1"/>
          </p:cNvPicPr>
          <p:nvPr/>
        </p:nvPicPr>
        <p:blipFill>
          <a:blip r:embed="rId6"/>
          <a:stretch>
            <a:fillRect/>
          </a:stretch>
        </p:blipFill>
        <p:spPr>
          <a:xfrm>
            <a:off x="5800981" y="1338397"/>
            <a:ext cx="1432874" cy="501506"/>
          </a:xfrm>
          <a:prstGeom prst="rect">
            <a:avLst/>
          </a:prstGeom>
        </p:spPr>
      </p:pic>
      <p:pic>
        <p:nvPicPr>
          <p:cNvPr id="9" name="Picture 8">
            <a:extLst>
              <a:ext uri="{FF2B5EF4-FFF2-40B4-BE49-F238E27FC236}">
                <a16:creationId xmlns:a16="http://schemas.microsoft.com/office/drawing/2014/main" id="{F46C502F-9C95-45A8-8D60-F18F65E5AD46}"/>
              </a:ext>
            </a:extLst>
          </p:cNvPr>
          <p:cNvPicPr>
            <a:picLocks noChangeAspect="1"/>
          </p:cNvPicPr>
          <p:nvPr/>
        </p:nvPicPr>
        <p:blipFill>
          <a:blip r:embed="rId7"/>
          <a:stretch>
            <a:fillRect/>
          </a:stretch>
        </p:blipFill>
        <p:spPr>
          <a:xfrm>
            <a:off x="6447824" y="2621100"/>
            <a:ext cx="729580" cy="729580"/>
          </a:xfrm>
          <a:prstGeom prst="rect">
            <a:avLst/>
          </a:prstGeom>
        </p:spPr>
      </p:pic>
    </p:spTree>
    <p:extLst>
      <p:ext uri="{BB962C8B-B14F-4D97-AF65-F5344CB8AC3E}">
        <p14:creationId xmlns:p14="http://schemas.microsoft.com/office/powerpoint/2010/main" val="108651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FBFB-6CF3-4D8F-BDC2-B2D63872E913}"/>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400623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967AF5-AC1E-4B57-B0CE-359297AC7DF0}"/>
              </a:ext>
            </a:extLst>
          </p:cNvPr>
          <p:cNvSpPr>
            <a:spLocks noGrp="1"/>
          </p:cNvSpPr>
          <p:nvPr>
            <p:ph type="title"/>
          </p:nvPr>
        </p:nvSpPr>
        <p:spPr/>
        <p:txBody>
          <a:bodyPr/>
          <a:lstStyle/>
          <a:p>
            <a:r>
              <a:rPr lang="en-US" dirty="0"/>
              <a:t>What is Artificial Intelligence</a:t>
            </a:r>
          </a:p>
        </p:txBody>
      </p:sp>
      <p:sp>
        <p:nvSpPr>
          <p:cNvPr id="5" name="Content Placeholder 4">
            <a:extLst>
              <a:ext uri="{FF2B5EF4-FFF2-40B4-BE49-F238E27FC236}">
                <a16:creationId xmlns:a16="http://schemas.microsoft.com/office/drawing/2014/main" id="{07142331-91AE-4285-B3ED-DA7EACEBD267}"/>
              </a:ext>
            </a:extLst>
          </p:cNvPr>
          <p:cNvSpPr>
            <a:spLocks noGrp="1"/>
          </p:cNvSpPr>
          <p:nvPr>
            <p:ph idx="1"/>
          </p:nvPr>
        </p:nvSpPr>
        <p:spPr/>
        <p:txBody>
          <a:bodyPr/>
          <a:lstStyle/>
          <a:p>
            <a:r>
              <a:rPr lang="en-US" dirty="0"/>
              <a:t>Artificial intelligence (AI) is the intelligence exhibited by machines or software. It is also the name of the academic field of study which studies how to create computers and computer software that are capable of intelligent behavior.</a:t>
            </a:r>
          </a:p>
          <a:p>
            <a:endParaRPr lang="en-US" dirty="0"/>
          </a:p>
          <a:p>
            <a:r>
              <a:rPr lang="en-US" dirty="0"/>
              <a:t>Its goal is to enable the development of computers that are able to do things normally done by people -- in particular, things associated with people acting intelligently.</a:t>
            </a:r>
          </a:p>
        </p:txBody>
      </p:sp>
    </p:spTree>
    <p:extLst>
      <p:ext uri="{BB962C8B-B14F-4D97-AF65-F5344CB8AC3E}">
        <p14:creationId xmlns:p14="http://schemas.microsoft.com/office/powerpoint/2010/main" val="92326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3F08-C8B9-421A-B86F-55CE71BE63EF}"/>
              </a:ext>
            </a:extLst>
          </p:cNvPr>
          <p:cNvSpPr>
            <a:spLocks noGrp="1"/>
          </p:cNvSpPr>
          <p:nvPr>
            <p:ph type="title"/>
          </p:nvPr>
        </p:nvSpPr>
        <p:spPr/>
        <p:txBody>
          <a:bodyPr/>
          <a:lstStyle/>
          <a:p>
            <a:r>
              <a:rPr lang="en-US" dirty="0"/>
              <a:t>Types of AI</a:t>
            </a:r>
          </a:p>
        </p:txBody>
      </p:sp>
      <p:sp>
        <p:nvSpPr>
          <p:cNvPr id="3" name="Content Placeholder 2">
            <a:extLst>
              <a:ext uri="{FF2B5EF4-FFF2-40B4-BE49-F238E27FC236}">
                <a16:creationId xmlns:a16="http://schemas.microsoft.com/office/drawing/2014/main" id="{B08798A7-EF30-4E2E-98EF-6DABBB9B709C}"/>
              </a:ext>
            </a:extLst>
          </p:cNvPr>
          <p:cNvSpPr>
            <a:spLocks noGrp="1"/>
          </p:cNvSpPr>
          <p:nvPr>
            <p:ph sz="half" idx="1"/>
          </p:nvPr>
        </p:nvSpPr>
        <p:spPr/>
        <p:txBody>
          <a:bodyPr/>
          <a:lstStyle/>
          <a:p>
            <a:pPr marL="0" indent="0">
              <a:buNone/>
            </a:pPr>
            <a:r>
              <a:rPr lang="en-US" dirty="0"/>
              <a:t>Strong AI</a:t>
            </a:r>
          </a:p>
          <a:p>
            <a:r>
              <a:rPr lang="en-US" dirty="0"/>
              <a:t>The goal is to simulate how humans reason, build systems that think and can also explain how humans think.</a:t>
            </a:r>
          </a:p>
        </p:txBody>
      </p:sp>
      <p:sp>
        <p:nvSpPr>
          <p:cNvPr id="4" name="Content Placeholder 3">
            <a:extLst>
              <a:ext uri="{FF2B5EF4-FFF2-40B4-BE49-F238E27FC236}">
                <a16:creationId xmlns:a16="http://schemas.microsoft.com/office/drawing/2014/main" id="{9992A65E-1931-40BA-A298-2803CDEEA599}"/>
              </a:ext>
            </a:extLst>
          </p:cNvPr>
          <p:cNvSpPr>
            <a:spLocks noGrp="1"/>
          </p:cNvSpPr>
          <p:nvPr>
            <p:ph sz="half" idx="2"/>
          </p:nvPr>
        </p:nvSpPr>
        <p:spPr/>
        <p:txBody>
          <a:bodyPr/>
          <a:lstStyle/>
          <a:p>
            <a:pPr marL="0" indent="0">
              <a:buNone/>
            </a:pPr>
            <a:r>
              <a:rPr lang="en-US" dirty="0"/>
              <a:t>General AI</a:t>
            </a:r>
          </a:p>
          <a:p>
            <a:r>
              <a:rPr lang="en-US" dirty="0"/>
              <a:t>The system can reason in general</a:t>
            </a:r>
          </a:p>
        </p:txBody>
      </p:sp>
      <p:sp>
        <p:nvSpPr>
          <p:cNvPr id="5" name="Content Placeholder 4">
            <a:extLst>
              <a:ext uri="{FF2B5EF4-FFF2-40B4-BE49-F238E27FC236}">
                <a16:creationId xmlns:a16="http://schemas.microsoft.com/office/drawing/2014/main" id="{BA1939BF-5838-4EC5-BDE8-6A062A9E1EDA}"/>
              </a:ext>
            </a:extLst>
          </p:cNvPr>
          <p:cNvSpPr>
            <a:spLocks noGrp="1"/>
          </p:cNvSpPr>
          <p:nvPr>
            <p:ph sz="half" idx="13"/>
          </p:nvPr>
        </p:nvSpPr>
        <p:spPr/>
        <p:txBody>
          <a:bodyPr/>
          <a:lstStyle/>
          <a:p>
            <a:pPr marL="0" indent="0">
              <a:buNone/>
            </a:pPr>
            <a:r>
              <a:rPr lang="en-US" dirty="0"/>
              <a:t>Weak AI</a:t>
            </a:r>
          </a:p>
          <a:p>
            <a:r>
              <a:rPr lang="en-US" dirty="0"/>
              <a:t>The system will behave like humans, but the results do not inform us on how they were achieved.</a:t>
            </a:r>
          </a:p>
        </p:txBody>
      </p:sp>
      <p:sp>
        <p:nvSpPr>
          <p:cNvPr id="6" name="Content Placeholder 5">
            <a:extLst>
              <a:ext uri="{FF2B5EF4-FFF2-40B4-BE49-F238E27FC236}">
                <a16:creationId xmlns:a16="http://schemas.microsoft.com/office/drawing/2014/main" id="{0A10A024-90DA-4632-B4DF-24186CBDC1E9}"/>
              </a:ext>
            </a:extLst>
          </p:cNvPr>
          <p:cNvSpPr>
            <a:spLocks noGrp="1"/>
          </p:cNvSpPr>
          <p:nvPr>
            <p:ph sz="half" idx="15"/>
          </p:nvPr>
        </p:nvSpPr>
        <p:spPr/>
        <p:txBody>
          <a:bodyPr/>
          <a:lstStyle/>
          <a:p>
            <a:pPr marL="0" indent="0">
              <a:buNone/>
            </a:pPr>
            <a:r>
              <a:rPr lang="en-US" dirty="0"/>
              <a:t>Narrow AI</a:t>
            </a:r>
          </a:p>
          <a:p>
            <a:r>
              <a:rPr lang="en-US" dirty="0"/>
              <a:t>The system is intended for specific tasks</a:t>
            </a:r>
          </a:p>
        </p:txBody>
      </p:sp>
      <p:sp>
        <p:nvSpPr>
          <p:cNvPr id="9" name="Rectangle 8">
            <a:extLst>
              <a:ext uri="{FF2B5EF4-FFF2-40B4-BE49-F238E27FC236}">
                <a16:creationId xmlns:a16="http://schemas.microsoft.com/office/drawing/2014/main" id="{84A41431-B59F-4A49-B3CB-C6BCCA4A7172}"/>
              </a:ext>
            </a:extLst>
          </p:cNvPr>
          <p:cNvSpPr/>
          <p:nvPr/>
        </p:nvSpPr>
        <p:spPr>
          <a:xfrm>
            <a:off x="1103311" y="2056093"/>
            <a:ext cx="4396339" cy="2124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EDE93C54-F58A-4156-A335-E11397D3FB13}"/>
              </a:ext>
            </a:extLst>
          </p:cNvPr>
          <p:cNvSpPr/>
          <p:nvPr/>
        </p:nvSpPr>
        <p:spPr>
          <a:xfrm>
            <a:off x="5654492" y="2065059"/>
            <a:ext cx="4396339" cy="2124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85F744-6A98-4516-9719-4B7FA96ACD21}"/>
              </a:ext>
            </a:extLst>
          </p:cNvPr>
          <p:cNvSpPr/>
          <p:nvPr/>
        </p:nvSpPr>
        <p:spPr>
          <a:xfrm>
            <a:off x="1103311" y="4392830"/>
            <a:ext cx="4396339" cy="2224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C1A0EF-D1EE-438A-8FB1-FB0A347D2056}"/>
              </a:ext>
            </a:extLst>
          </p:cNvPr>
          <p:cNvSpPr/>
          <p:nvPr/>
        </p:nvSpPr>
        <p:spPr>
          <a:xfrm>
            <a:off x="5730179" y="4383864"/>
            <a:ext cx="4396339" cy="2133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31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0A594B-7ED6-4E52-ABE8-6AEF76D7376E}"/>
              </a:ext>
            </a:extLst>
          </p:cNvPr>
          <p:cNvSpPr>
            <a:spLocks noGrp="1"/>
          </p:cNvSpPr>
          <p:nvPr>
            <p:ph type="title"/>
          </p:nvPr>
        </p:nvSpPr>
        <p:spPr/>
        <p:txBody>
          <a:bodyPr/>
          <a:lstStyle/>
          <a:p>
            <a:r>
              <a:rPr lang="en-US" dirty="0"/>
              <a:t>AI, Machine Learning and Deep Learning</a:t>
            </a:r>
          </a:p>
        </p:txBody>
      </p:sp>
      <p:sp>
        <p:nvSpPr>
          <p:cNvPr id="8" name="Rectangle 7">
            <a:extLst>
              <a:ext uri="{FF2B5EF4-FFF2-40B4-BE49-F238E27FC236}">
                <a16:creationId xmlns:a16="http://schemas.microsoft.com/office/drawing/2014/main" id="{8F971148-E2F6-4E83-AAD9-DF18C0C4A64B}"/>
              </a:ext>
            </a:extLst>
          </p:cNvPr>
          <p:cNvSpPr/>
          <p:nvPr/>
        </p:nvSpPr>
        <p:spPr>
          <a:xfrm>
            <a:off x="904973" y="2149311"/>
            <a:ext cx="10265790" cy="4345757"/>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a:t>
            </a:r>
            <a:endParaRPr lang="en-US" dirty="0"/>
          </a:p>
        </p:txBody>
      </p:sp>
      <p:sp>
        <p:nvSpPr>
          <p:cNvPr id="9" name="Rectangle 8">
            <a:extLst>
              <a:ext uri="{FF2B5EF4-FFF2-40B4-BE49-F238E27FC236}">
                <a16:creationId xmlns:a16="http://schemas.microsoft.com/office/drawing/2014/main" id="{109AC508-691A-4C5C-AB0A-944058925DAA}"/>
              </a:ext>
            </a:extLst>
          </p:cNvPr>
          <p:cNvSpPr/>
          <p:nvPr/>
        </p:nvSpPr>
        <p:spPr>
          <a:xfrm>
            <a:off x="4072379" y="2686638"/>
            <a:ext cx="7098384" cy="3808429"/>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0" name="Rectangle 9">
            <a:extLst>
              <a:ext uri="{FF2B5EF4-FFF2-40B4-BE49-F238E27FC236}">
                <a16:creationId xmlns:a16="http://schemas.microsoft.com/office/drawing/2014/main" id="{3B46A63A-8C5C-441B-A88E-D24C01CB30E0}"/>
              </a:ext>
            </a:extLst>
          </p:cNvPr>
          <p:cNvSpPr/>
          <p:nvPr/>
        </p:nvSpPr>
        <p:spPr>
          <a:xfrm>
            <a:off x="7409468" y="3299381"/>
            <a:ext cx="3761295" cy="319568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9A7DCEB-2A9A-4750-9E18-891722C12613}"/>
              </a:ext>
            </a:extLst>
          </p:cNvPr>
          <p:cNvSpPr txBox="1"/>
          <p:nvPr/>
        </p:nvSpPr>
        <p:spPr>
          <a:xfrm>
            <a:off x="1162724" y="2202057"/>
            <a:ext cx="3880616" cy="377035"/>
          </a:xfrm>
          <a:prstGeom prst="rect">
            <a:avLst/>
          </a:prstGeom>
          <a:noFill/>
        </p:spPr>
        <p:txBody>
          <a:bodyPr wrap="square" rtlCol="0">
            <a:spAutoFit/>
          </a:bodyPr>
          <a:lstStyle/>
          <a:p>
            <a:r>
              <a:rPr lang="en-US" dirty="0"/>
              <a:t>ARTIFICIAL INTELLIGENCE</a:t>
            </a:r>
          </a:p>
        </p:txBody>
      </p:sp>
      <p:sp>
        <p:nvSpPr>
          <p:cNvPr id="12" name="TextBox 11">
            <a:extLst>
              <a:ext uri="{FF2B5EF4-FFF2-40B4-BE49-F238E27FC236}">
                <a16:creationId xmlns:a16="http://schemas.microsoft.com/office/drawing/2014/main" id="{E77D539F-F186-4901-885A-20A2A9913B57}"/>
              </a:ext>
            </a:extLst>
          </p:cNvPr>
          <p:cNvSpPr txBox="1"/>
          <p:nvPr/>
        </p:nvSpPr>
        <p:spPr>
          <a:xfrm>
            <a:off x="4072379" y="2739384"/>
            <a:ext cx="3880616" cy="377035"/>
          </a:xfrm>
          <a:prstGeom prst="rect">
            <a:avLst/>
          </a:prstGeom>
          <a:noFill/>
        </p:spPr>
        <p:txBody>
          <a:bodyPr wrap="square" rtlCol="0">
            <a:spAutoFit/>
          </a:bodyPr>
          <a:lstStyle/>
          <a:p>
            <a:r>
              <a:rPr lang="en-US" dirty="0"/>
              <a:t>MACHINE LEARNING</a:t>
            </a:r>
          </a:p>
        </p:txBody>
      </p:sp>
      <p:sp>
        <p:nvSpPr>
          <p:cNvPr id="13" name="TextBox 12">
            <a:extLst>
              <a:ext uri="{FF2B5EF4-FFF2-40B4-BE49-F238E27FC236}">
                <a16:creationId xmlns:a16="http://schemas.microsoft.com/office/drawing/2014/main" id="{2E6600ED-43D7-4BD2-8CF6-02CE76E69928}"/>
              </a:ext>
            </a:extLst>
          </p:cNvPr>
          <p:cNvSpPr txBox="1"/>
          <p:nvPr/>
        </p:nvSpPr>
        <p:spPr>
          <a:xfrm>
            <a:off x="7621571" y="3412482"/>
            <a:ext cx="3880616" cy="377035"/>
          </a:xfrm>
          <a:prstGeom prst="rect">
            <a:avLst/>
          </a:prstGeom>
          <a:noFill/>
        </p:spPr>
        <p:txBody>
          <a:bodyPr wrap="square" rtlCol="0">
            <a:spAutoFit/>
          </a:bodyPr>
          <a:lstStyle/>
          <a:p>
            <a:r>
              <a:rPr lang="en-US" dirty="0"/>
              <a:t>DEEP LEARNING</a:t>
            </a:r>
          </a:p>
        </p:txBody>
      </p:sp>
      <p:sp>
        <p:nvSpPr>
          <p:cNvPr id="14" name="TextBox 13">
            <a:extLst>
              <a:ext uri="{FF2B5EF4-FFF2-40B4-BE49-F238E27FC236}">
                <a16:creationId xmlns:a16="http://schemas.microsoft.com/office/drawing/2014/main" id="{FD8F2BF3-F55B-4BF6-A5CC-C49332CCA0AE}"/>
              </a:ext>
            </a:extLst>
          </p:cNvPr>
          <p:cNvSpPr txBox="1"/>
          <p:nvPr/>
        </p:nvSpPr>
        <p:spPr>
          <a:xfrm>
            <a:off x="1021237" y="2828835"/>
            <a:ext cx="2608082" cy="1200329"/>
          </a:xfrm>
          <a:prstGeom prst="rect">
            <a:avLst/>
          </a:prstGeom>
          <a:noFill/>
        </p:spPr>
        <p:txBody>
          <a:bodyPr wrap="square" rtlCol="0">
            <a:spAutoFit/>
          </a:bodyPr>
          <a:lstStyle/>
          <a:p>
            <a:r>
              <a:rPr lang="en-US" dirty="0"/>
              <a:t>Engineering of making intelligent machines and programs</a:t>
            </a:r>
          </a:p>
        </p:txBody>
      </p:sp>
      <p:sp>
        <p:nvSpPr>
          <p:cNvPr id="15" name="TextBox 14">
            <a:extLst>
              <a:ext uri="{FF2B5EF4-FFF2-40B4-BE49-F238E27FC236}">
                <a16:creationId xmlns:a16="http://schemas.microsoft.com/office/drawing/2014/main" id="{EF6D8EF1-CA2E-4E9E-B94E-90B056299EE9}"/>
              </a:ext>
            </a:extLst>
          </p:cNvPr>
          <p:cNvSpPr txBox="1"/>
          <p:nvPr/>
        </p:nvSpPr>
        <p:spPr>
          <a:xfrm>
            <a:off x="4213782" y="3299381"/>
            <a:ext cx="2950590" cy="923330"/>
          </a:xfrm>
          <a:prstGeom prst="rect">
            <a:avLst/>
          </a:prstGeom>
          <a:noFill/>
        </p:spPr>
        <p:txBody>
          <a:bodyPr wrap="square" rtlCol="0">
            <a:spAutoFit/>
          </a:bodyPr>
          <a:lstStyle/>
          <a:p>
            <a:r>
              <a:rPr lang="en-US" dirty="0"/>
              <a:t>Ability to learn without being explicitly programmed</a:t>
            </a:r>
          </a:p>
        </p:txBody>
      </p:sp>
      <p:sp>
        <p:nvSpPr>
          <p:cNvPr id="16" name="TextBox 15">
            <a:extLst>
              <a:ext uri="{FF2B5EF4-FFF2-40B4-BE49-F238E27FC236}">
                <a16:creationId xmlns:a16="http://schemas.microsoft.com/office/drawing/2014/main" id="{DCD5B69C-3428-4DEE-BF9C-CA5F848716D7}"/>
              </a:ext>
            </a:extLst>
          </p:cNvPr>
          <p:cNvSpPr txBox="1"/>
          <p:nvPr/>
        </p:nvSpPr>
        <p:spPr>
          <a:xfrm>
            <a:off x="7607432" y="3859018"/>
            <a:ext cx="3327661" cy="646331"/>
          </a:xfrm>
          <a:prstGeom prst="rect">
            <a:avLst/>
          </a:prstGeom>
          <a:noFill/>
        </p:spPr>
        <p:txBody>
          <a:bodyPr wrap="square" rtlCol="0">
            <a:spAutoFit/>
          </a:bodyPr>
          <a:lstStyle/>
          <a:p>
            <a:r>
              <a:rPr lang="en-US" dirty="0"/>
              <a:t>Learning based on deep neural networks</a:t>
            </a:r>
          </a:p>
        </p:txBody>
      </p:sp>
      <p:pic>
        <p:nvPicPr>
          <p:cNvPr id="17" name="Picture 16">
            <a:extLst>
              <a:ext uri="{FF2B5EF4-FFF2-40B4-BE49-F238E27FC236}">
                <a16:creationId xmlns:a16="http://schemas.microsoft.com/office/drawing/2014/main" id="{54253497-3104-4B40-9AAD-48A01F60BDD2}"/>
              </a:ext>
            </a:extLst>
          </p:cNvPr>
          <p:cNvPicPr>
            <a:picLocks noChangeAspect="1"/>
          </p:cNvPicPr>
          <p:nvPr/>
        </p:nvPicPr>
        <p:blipFill>
          <a:blip r:embed="rId2"/>
          <a:stretch>
            <a:fillRect/>
          </a:stretch>
        </p:blipFill>
        <p:spPr>
          <a:xfrm>
            <a:off x="4725513" y="4330258"/>
            <a:ext cx="2118347" cy="1969738"/>
          </a:xfrm>
          <a:prstGeom prst="rect">
            <a:avLst/>
          </a:prstGeom>
        </p:spPr>
      </p:pic>
      <p:pic>
        <p:nvPicPr>
          <p:cNvPr id="18" name="Picture 17">
            <a:extLst>
              <a:ext uri="{FF2B5EF4-FFF2-40B4-BE49-F238E27FC236}">
                <a16:creationId xmlns:a16="http://schemas.microsoft.com/office/drawing/2014/main" id="{496AC3C8-B2D1-4340-846F-AAF49599D1AF}"/>
              </a:ext>
            </a:extLst>
          </p:cNvPr>
          <p:cNvPicPr>
            <a:picLocks noChangeAspect="1"/>
          </p:cNvPicPr>
          <p:nvPr/>
        </p:nvPicPr>
        <p:blipFill>
          <a:blip r:embed="rId3"/>
          <a:stretch>
            <a:fillRect/>
          </a:stretch>
        </p:blipFill>
        <p:spPr>
          <a:xfrm>
            <a:off x="1162724" y="4141506"/>
            <a:ext cx="2832321" cy="2158490"/>
          </a:xfrm>
          <a:prstGeom prst="rect">
            <a:avLst/>
          </a:prstGeom>
        </p:spPr>
      </p:pic>
      <p:pic>
        <p:nvPicPr>
          <p:cNvPr id="19" name="Picture 18">
            <a:extLst>
              <a:ext uri="{FF2B5EF4-FFF2-40B4-BE49-F238E27FC236}">
                <a16:creationId xmlns:a16="http://schemas.microsoft.com/office/drawing/2014/main" id="{D31622A6-7310-4599-BA15-BCC7CF57C893}"/>
              </a:ext>
            </a:extLst>
          </p:cNvPr>
          <p:cNvPicPr>
            <a:picLocks noChangeAspect="1"/>
          </p:cNvPicPr>
          <p:nvPr/>
        </p:nvPicPr>
        <p:blipFill>
          <a:blip r:embed="rId4"/>
          <a:stretch>
            <a:fillRect/>
          </a:stretch>
        </p:blipFill>
        <p:spPr>
          <a:xfrm>
            <a:off x="8211459" y="4551818"/>
            <a:ext cx="1839375" cy="1782033"/>
          </a:xfrm>
          <a:prstGeom prst="rect">
            <a:avLst/>
          </a:prstGeom>
        </p:spPr>
      </p:pic>
    </p:spTree>
    <p:extLst>
      <p:ext uri="{BB962C8B-B14F-4D97-AF65-F5344CB8AC3E}">
        <p14:creationId xmlns:p14="http://schemas.microsoft.com/office/powerpoint/2010/main" val="15904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738-CB12-455F-A0A5-11E03BAB906E}"/>
              </a:ext>
            </a:extLst>
          </p:cNvPr>
          <p:cNvSpPr>
            <a:spLocks noGrp="1"/>
          </p:cNvSpPr>
          <p:nvPr>
            <p:ph type="title"/>
          </p:nvPr>
        </p:nvSpPr>
        <p:spPr/>
        <p:txBody>
          <a:bodyPr/>
          <a:lstStyle/>
          <a:p>
            <a:r>
              <a:rPr lang="en-US" dirty="0"/>
              <a:t>Machine Learning</a:t>
            </a:r>
          </a:p>
        </p:txBody>
      </p:sp>
      <p:sp>
        <p:nvSpPr>
          <p:cNvPr id="3" name="Rectangle 2">
            <a:extLst>
              <a:ext uri="{FF2B5EF4-FFF2-40B4-BE49-F238E27FC236}">
                <a16:creationId xmlns:a16="http://schemas.microsoft.com/office/drawing/2014/main" id="{2B871C8B-D759-427D-AF84-1ED5856B65DF}"/>
              </a:ext>
            </a:extLst>
          </p:cNvPr>
          <p:cNvSpPr/>
          <p:nvPr/>
        </p:nvSpPr>
        <p:spPr>
          <a:xfrm>
            <a:off x="1036948" y="1630837"/>
            <a:ext cx="4713403" cy="3416320"/>
          </a:xfrm>
          <a:prstGeom prst="rect">
            <a:avLst/>
          </a:prstGeom>
        </p:spPr>
        <p:txBody>
          <a:bodyPr wrap="square">
            <a:spAutoFit/>
          </a:bodyPr>
          <a:lstStyle/>
          <a:p>
            <a:r>
              <a:rPr lang="en-US" dirty="0"/>
              <a:t>Machine learning is a subfield of computer science that evolved from the study of pattern recognition and computational learning theory in artificial intelligence.</a:t>
            </a:r>
          </a:p>
          <a:p>
            <a:endParaRPr lang="en-US" dirty="0"/>
          </a:p>
          <a:p>
            <a:endParaRPr lang="en-US" dirty="0"/>
          </a:p>
          <a:p>
            <a:endParaRPr lang="en-US" dirty="0"/>
          </a:p>
          <a:p>
            <a:r>
              <a:rPr lang="en-US" dirty="0"/>
              <a:t> In 1959, Arthur Samuel defined machine learning as a "Field of study that gives computers the ability to learn without being explicitly programmed".</a:t>
            </a:r>
            <a:endParaRPr lang="en-US" dirty="0">
              <a:effectLst/>
            </a:endParaRPr>
          </a:p>
        </p:txBody>
      </p:sp>
      <p:pic>
        <p:nvPicPr>
          <p:cNvPr id="4" name="Picture 3">
            <a:extLst>
              <a:ext uri="{FF2B5EF4-FFF2-40B4-BE49-F238E27FC236}">
                <a16:creationId xmlns:a16="http://schemas.microsoft.com/office/drawing/2014/main" id="{1A79054F-E088-49E3-9F6E-E200BA6A1F87}"/>
              </a:ext>
            </a:extLst>
          </p:cNvPr>
          <p:cNvPicPr>
            <a:picLocks noChangeAspect="1"/>
          </p:cNvPicPr>
          <p:nvPr/>
        </p:nvPicPr>
        <p:blipFill>
          <a:blip r:embed="rId2"/>
          <a:stretch>
            <a:fillRect/>
          </a:stretch>
        </p:blipFill>
        <p:spPr>
          <a:xfrm>
            <a:off x="6141188" y="1400825"/>
            <a:ext cx="5483012" cy="3462526"/>
          </a:xfrm>
          <a:prstGeom prst="rect">
            <a:avLst/>
          </a:prstGeom>
        </p:spPr>
      </p:pic>
    </p:spTree>
    <p:extLst>
      <p:ext uri="{BB962C8B-B14F-4D97-AF65-F5344CB8AC3E}">
        <p14:creationId xmlns:p14="http://schemas.microsoft.com/office/powerpoint/2010/main" val="28915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B600-766D-499D-8B2F-851E2FF492D2}"/>
              </a:ext>
            </a:extLst>
          </p:cNvPr>
          <p:cNvSpPr>
            <a:spLocks noGrp="1"/>
          </p:cNvSpPr>
          <p:nvPr>
            <p:ph type="title"/>
          </p:nvPr>
        </p:nvSpPr>
        <p:spPr/>
        <p:txBody>
          <a:bodyPr/>
          <a:lstStyle/>
          <a:p>
            <a:r>
              <a:rPr lang="en-US" dirty="0"/>
              <a:t>Types of Machine Learning</a:t>
            </a:r>
          </a:p>
        </p:txBody>
      </p:sp>
      <p:sp>
        <p:nvSpPr>
          <p:cNvPr id="3" name="TextBox 2">
            <a:extLst>
              <a:ext uri="{FF2B5EF4-FFF2-40B4-BE49-F238E27FC236}">
                <a16:creationId xmlns:a16="http://schemas.microsoft.com/office/drawing/2014/main" id="{75C2054B-5415-47BB-8A2E-AEE69EF69E64}"/>
              </a:ext>
            </a:extLst>
          </p:cNvPr>
          <p:cNvSpPr txBox="1"/>
          <p:nvPr/>
        </p:nvSpPr>
        <p:spPr>
          <a:xfrm>
            <a:off x="2026763" y="1687398"/>
            <a:ext cx="8287846" cy="369332"/>
          </a:xfrm>
          <a:prstGeom prst="rect">
            <a:avLst/>
          </a:prstGeom>
          <a:noFill/>
        </p:spPr>
        <p:txBody>
          <a:bodyPr wrap="none" rtlCol="0">
            <a:spAutoFit/>
          </a:bodyPr>
          <a:lstStyle/>
          <a:p>
            <a:r>
              <a:rPr lang="en-US" dirty="0"/>
              <a:t>Based on purpose, Machine Learning can be divided into 3 main groups</a:t>
            </a:r>
          </a:p>
        </p:txBody>
      </p:sp>
      <p:sp>
        <p:nvSpPr>
          <p:cNvPr id="5" name="TextBox 4">
            <a:extLst>
              <a:ext uri="{FF2B5EF4-FFF2-40B4-BE49-F238E27FC236}">
                <a16:creationId xmlns:a16="http://schemas.microsoft.com/office/drawing/2014/main" id="{5FAD9C99-6091-4625-91E2-74AC9939C08A}"/>
              </a:ext>
            </a:extLst>
          </p:cNvPr>
          <p:cNvSpPr txBox="1"/>
          <p:nvPr/>
        </p:nvSpPr>
        <p:spPr>
          <a:xfrm>
            <a:off x="887691" y="2490226"/>
            <a:ext cx="3233394" cy="3525625"/>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8C03A9C4-97A6-432F-A57E-79E5F749C402}"/>
              </a:ext>
            </a:extLst>
          </p:cNvPr>
          <p:cNvSpPr txBox="1"/>
          <p:nvPr/>
        </p:nvSpPr>
        <p:spPr>
          <a:xfrm>
            <a:off x="719579" y="2535003"/>
            <a:ext cx="3233394" cy="3525625"/>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D82F625A-3DF6-41C4-87FA-2837D8F84AC8}"/>
              </a:ext>
            </a:extLst>
          </p:cNvPr>
          <p:cNvSpPr txBox="1"/>
          <p:nvPr/>
        </p:nvSpPr>
        <p:spPr>
          <a:xfrm>
            <a:off x="1187777" y="2490226"/>
            <a:ext cx="3101420" cy="369332"/>
          </a:xfrm>
          <a:prstGeom prst="rect">
            <a:avLst/>
          </a:prstGeom>
          <a:noFill/>
        </p:spPr>
        <p:txBody>
          <a:bodyPr wrap="square" rtlCol="0">
            <a:spAutoFit/>
          </a:bodyPr>
          <a:lstStyle/>
          <a:p>
            <a:r>
              <a:rPr lang="en-US" dirty="0"/>
              <a:t>Regression</a:t>
            </a:r>
          </a:p>
        </p:txBody>
      </p:sp>
      <p:sp>
        <p:nvSpPr>
          <p:cNvPr id="8" name="Rectangle 7">
            <a:extLst>
              <a:ext uri="{FF2B5EF4-FFF2-40B4-BE49-F238E27FC236}">
                <a16:creationId xmlns:a16="http://schemas.microsoft.com/office/drawing/2014/main" id="{3D5A51BA-7B68-41B0-85FF-391F587CBC2C}"/>
              </a:ext>
            </a:extLst>
          </p:cNvPr>
          <p:cNvSpPr/>
          <p:nvPr/>
        </p:nvSpPr>
        <p:spPr>
          <a:xfrm>
            <a:off x="719579" y="2535003"/>
            <a:ext cx="3305666" cy="3870279"/>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9B22570-F40C-41F0-89D7-2C38645B1FA4}"/>
              </a:ext>
            </a:extLst>
          </p:cNvPr>
          <p:cNvSpPr/>
          <p:nvPr/>
        </p:nvSpPr>
        <p:spPr>
          <a:xfrm>
            <a:off x="4421171" y="2535003"/>
            <a:ext cx="3305666" cy="3870279"/>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DCEFDE-0D74-4D60-9A48-A88E81ECEDD9}"/>
              </a:ext>
            </a:extLst>
          </p:cNvPr>
          <p:cNvSpPr/>
          <p:nvPr/>
        </p:nvSpPr>
        <p:spPr>
          <a:xfrm>
            <a:off x="8166755" y="2535002"/>
            <a:ext cx="3305666" cy="3870279"/>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AA2F72D-1046-43F3-AEC0-8854B694E544}"/>
              </a:ext>
            </a:extLst>
          </p:cNvPr>
          <p:cNvSpPr txBox="1"/>
          <p:nvPr/>
        </p:nvSpPr>
        <p:spPr>
          <a:xfrm>
            <a:off x="4729115" y="2859558"/>
            <a:ext cx="2576658" cy="2954655"/>
          </a:xfrm>
          <a:prstGeom prst="rect">
            <a:avLst/>
          </a:prstGeom>
          <a:noFill/>
        </p:spPr>
        <p:txBody>
          <a:bodyPr wrap="square" rtlCol="0">
            <a:spAutoFit/>
          </a:bodyPr>
          <a:lstStyle/>
          <a:p>
            <a:r>
              <a:rPr lang="en-US" sz="2400" dirty="0"/>
              <a:t>Unsupervised</a:t>
            </a:r>
          </a:p>
          <a:p>
            <a:endParaRPr lang="en-US" dirty="0"/>
          </a:p>
          <a:p>
            <a:r>
              <a:rPr lang="en-US" dirty="0"/>
              <a:t>The algorithms learns from plain examples without associated target responses.</a:t>
            </a:r>
          </a:p>
          <a:p>
            <a:endParaRPr lang="en-US" dirty="0"/>
          </a:p>
          <a:p>
            <a:r>
              <a:rPr lang="en-US" dirty="0"/>
              <a:t>The algorithm determines the data pattern on its own </a:t>
            </a:r>
          </a:p>
        </p:txBody>
      </p:sp>
      <p:sp>
        <p:nvSpPr>
          <p:cNvPr id="13" name="TextBox 12">
            <a:extLst>
              <a:ext uri="{FF2B5EF4-FFF2-40B4-BE49-F238E27FC236}">
                <a16:creationId xmlns:a16="http://schemas.microsoft.com/office/drawing/2014/main" id="{68DC9FCD-56F4-4E7B-8A55-45B8FEB8BA67}"/>
              </a:ext>
            </a:extLst>
          </p:cNvPr>
          <p:cNvSpPr txBox="1"/>
          <p:nvPr/>
        </p:nvSpPr>
        <p:spPr>
          <a:xfrm>
            <a:off x="8559538" y="2859558"/>
            <a:ext cx="2444685" cy="2954655"/>
          </a:xfrm>
          <a:prstGeom prst="rect">
            <a:avLst/>
          </a:prstGeom>
          <a:noFill/>
        </p:spPr>
        <p:txBody>
          <a:bodyPr wrap="square" rtlCol="0">
            <a:spAutoFit/>
          </a:bodyPr>
          <a:lstStyle/>
          <a:p>
            <a:r>
              <a:rPr lang="en-US" sz="2400" dirty="0"/>
              <a:t>Reinforcement</a:t>
            </a:r>
          </a:p>
          <a:p>
            <a:endParaRPr lang="en-US" dirty="0"/>
          </a:p>
          <a:p>
            <a:r>
              <a:rPr lang="en-US" dirty="0"/>
              <a:t>The algorithm is trained using examples without labels, but provide positive or negative feedback based on the solution proposed.</a:t>
            </a:r>
          </a:p>
        </p:txBody>
      </p:sp>
      <p:sp>
        <p:nvSpPr>
          <p:cNvPr id="14" name="TextBox 13">
            <a:extLst>
              <a:ext uri="{FF2B5EF4-FFF2-40B4-BE49-F238E27FC236}">
                <a16:creationId xmlns:a16="http://schemas.microsoft.com/office/drawing/2014/main" id="{E8009A2E-CA5C-4522-9815-4B08F1BE21D1}"/>
              </a:ext>
            </a:extLst>
          </p:cNvPr>
          <p:cNvSpPr txBox="1"/>
          <p:nvPr/>
        </p:nvSpPr>
        <p:spPr>
          <a:xfrm>
            <a:off x="1055803" y="2904335"/>
            <a:ext cx="2507529" cy="3231654"/>
          </a:xfrm>
          <a:prstGeom prst="rect">
            <a:avLst/>
          </a:prstGeom>
          <a:noFill/>
        </p:spPr>
        <p:txBody>
          <a:bodyPr wrap="square" rtlCol="0">
            <a:spAutoFit/>
          </a:bodyPr>
          <a:lstStyle/>
          <a:p>
            <a:r>
              <a:rPr lang="en-US" sz="2400" dirty="0"/>
              <a:t>Supervised</a:t>
            </a:r>
          </a:p>
          <a:p>
            <a:endParaRPr lang="en-US" dirty="0"/>
          </a:p>
          <a:p>
            <a:r>
              <a:rPr lang="en-US" dirty="0"/>
              <a:t>Similar to a teaching a student with examples</a:t>
            </a:r>
          </a:p>
          <a:p>
            <a:endParaRPr lang="en-US" dirty="0"/>
          </a:p>
          <a:p>
            <a:r>
              <a:rPr lang="en-US" dirty="0"/>
              <a:t>The algorithm learns from example data and the associated target responses</a:t>
            </a:r>
          </a:p>
          <a:p>
            <a:endParaRPr lang="en-US" dirty="0"/>
          </a:p>
        </p:txBody>
      </p:sp>
    </p:spTree>
    <p:extLst>
      <p:ext uri="{BB962C8B-B14F-4D97-AF65-F5344CB8AC3E}">
        <p14:creationId xmlns:p14="http://schemas.microsoft.com/office/powerpoint/2010/main" val="372668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Single Corner Snipped 10">
            <a:extLst>
              <a:ext uri="{FF2B5EF4-FFF2-40B4-BE49-F238E27FC236}">
                <a16:creationId xmlns:a16="http://schemas.microsoft.com/office/drawing/2014/main" id="{6D3E8F66-758D-4FF8-8142-D5D0E5AEC9B0}"/>
              </a:ext>
            </a:extLst>
          </p:cNvPr>
          <p:cNvSpPr/>
          <p:nvPr/>
        </p:nvSpPr>
        <p:spPr>
          <a:xfrm>
            <a:off x="513760" y="1470581"/>
            <a:ext cx="3733015" cy="4934701"/>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89FEC-FCE4-4433-9BD4-43E470BB5247}"/>
              </a:ext>
            </a:extLst>
          </p:cNvPr>
          <p:cNvSpPr>
            <a:spLocks noGrp="1"/>
          </p:cNvSpPr>
          <p:nvPr>
            <p:ph type="title"/>
          </p:nvPr>
        </p:nvSpPr>
        <p:spPr/>
        <p:txBody>
          <a:bodyPr/>
          <a:lstStyle/>
          <a:p>
            <a:r>
              <a:rPr lang="en-US" dirty="0"/>
              <a:t>Supervised Learning</a:t>
            </a:r>
          </a:p>
        </p:txBody>
      </p:sp>
      <p:sp>
        <p:nvSpPr>
          <p:cNvPr id="4" name="TextBox 3">
            <a:extLst>
              <a:ext uri="{FF2B5EF4-FFF2-40B4-BE49-F238E27FC236}">
                <a16:creationId xmlns:a16="http://schemas.microsoft.com/office/drawing/2014/main" id="{7F11B1D2-C427-438B-9811-87F1BB60B845}"/>
              </a:ext>
            </a:extLst>
          </p:cNvPr>
          <p:cNvSpPr txBox="1"/>
          <p:nvPr/>
        </p:nvSpPr>
        <p:spPr>
          <a:xfrm>
            <a:off x="716437" y="1470581"/>
            <a:ext cx="3327662" cy="6555641"/>
          </a:xfrm>
          <a:prstGeom prst="rect">
            <a:avLst/>
          </a:prstGeom>
          <a:noFill/>
        </p:spPr>
        <p:txBody>
          <a:bodyPr wrap="square" rtlCol="0">
            <a:spAutoFit/>
          </a:bodyPr>
          <a:lstStyle/>
          <a:p>
            <a:r>
              <a:rPr lang="en-US" sz="2400" dirty="0"/>
              <a:t>Basics</a:t>
            </a:r>
          </a:p>
          <a:p>
            <a:endParaRPr lang="en-US" dirty="0"/>
          </a:p>
          <a:p>
            <a:r>
              <a:rPr lang="en-US" dirty="0"/>
              <a:t>The learning is done explicitly </a:t>
            </a:r>
          </a:p>
          <a:p>
            <a:endParaRPr lang="en-US" dirty="0"/>
          </a:p>
          <a:p>
            <a:r>
              <a:rPr lang="en-US" dirty="0"/>
              <a:t>Data, with clearly defined output is used for training</a:t>
            </a:r>
          </a:p>
          <a:p>
            <a:endParaRPr lang="en-US" dirty="0"/>
          </a:p>
          <a:p>
            <a:r>
              <a:rPr lang="en-US" dirty="0"/>
              <a:t>Direct feedback is provided to improve learning</a:t>
            </a:r>
          </a:p>
          <a:p>
            <a:endParaRPr lang="en-US" dirty="0"/>
          </a:p>
          <a:p>
            <a:r>
              <a:rPr lang="en-US" dirty="0"/>
              <a:t>Used to predict outcome/future</a:t>
            </a:r>
          </a:p>
          <a:p>
            <a:endParaRPr lang="en-US" dirty="0"/>
          </a:p>
          <a:p>
            <a:r>
              <a:rPr lang="en-US" dirty="0"/>
              <a:t>Uses Regression and Classification algorithms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Single Corner Snipped 4">
            <a:extLst>
              <a:ext uri="{FF2B5EF4-FFF2-40B4-BE49-F238E27FC236}">
                <a16:creationId xmlns:a16="http://schemas.microsoft.com/office/drawing/2014/main" id="{91A9FA5A-111F-4515-808C-6183A0EE5559}"/>
              </a:ext>
            </a:extLst>
          </p:cNvPr>
          <p:cNvSpPr/>
          <p:nvPr/>
        </p:nvSpPr>
        <p:spPr>
          <a:xfrm>
            <a:off x="4379126" y="1511086"/>
            <a:ext cx="3657600" cy="4826524"/>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8AE4D6-BA76-4F30-8B34-F5D51417D7AD}"/>
              </a:ext>
            </a:extLst>
          </p:cNvPr>
          <p:cNvSpPr txBox="1"/>
          <p:nvPr/>
        </p:nvSpPr>
        <p:spPr>
          <a:xfrm>
            <a:off x="4615393" y="1688959"/>
            <a:ext cx="2961213" cy="4062651"/>
          </a:xfrm>
          <a:prstGeom prst="rect">
            <a:avLst/>
          </a:prstGeom>
          <a:noFill/>
        </p:spPr>
        <p:txBody>
          <a:bodyPr wrap="square" rtlCol="0">
            <a:spAutoFit/>
          </a:bodyPr>
          <a:lstStyle/>
          <a:p>
            <a:r>
              <a:rPr lang="en-US" sz="2400" dirty="0"/>
              <a:t>Business Examples</a:t>
            </a:r>
          </a:p>
          <a:p>
            <a:endParaRPr lang="en-US" dirty="0"/>
          </a:p>
          <a:p>
            <a:r>
              <a:rPr lang="en-US" dirty="0"/>
              <a:t>Fraud Detection</a:t>
            </a:r>
          </a:p>
          <a:p>
            <a:endParaRPr lang="en-US" dirty="0"/>
          </a:p>
          <a:p>
            <a:r>
              <a:rPr lang="en-US" dirty="0"/>
              <a:t>Calculating life time value</a:t>
            </a:r>
          </a:p>
          <a:p>
            <a:endParaRPr lang="en-US" dirty="0"/>
          </a:p>
          <a:p>
            <a:r>
              <a:rPr lang="en-US" dirty="0"/>
              <a:t>Recommendation Engines</a:t>
            </a:r>
          </a:p>
          <a:p>
            <a:endParaRPr lang="en-US" dirty="0"/>
          </a:p>
          <a:p>
            <a:r>
              <a:rPr lang="en-US" dirty="0"/>
              <a:t>Forecasting and Predictions</a:t>
            </a:r>
          </a:p>
          <a:p>
            <a:endParaRPr lang="en-US" dirty="0"/>
          </a:p>
          <a:p>
            <a:endParaRPr lang="en-US" dirty="0"/>
          </a:p>
        </p:txBody>
      </p:sp>
      <p:sp>
        <p:nvSpPr>
          <p:cNvPr id="7" name="Rectangle: Single Corner Snipped 6">
            <a:extLst>
              <a:ext uri="{FF2B5EF4-FFF2-40B4-BE49-F238E27FC236}">
                <a16:creationId xmlns:a16="http://schemas.microsoft.com/office/drawing/2014/main" id="{F49203B5-379D-4192-A9B3-035449053F98}"/>
              </a:ext>
            </a:extLst>
          </p:cNvPr>
          <p:cNvSpPr/>
          <p:nvPr/>
        </p:nvSpPr>
        <p:spPr>
          <a:xfrm>
            <a:off x="8169077" y="1470581"/>
            <a:ext cx="3657600" cy="4826524"/>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5D1FEF-4C2A-40E1-925B-EA8537185776}"/>
              </a:ext>
            </a:extLst>
          </p:cNvPr>
          <p:cNvSpPr txBox="1"/>
          <p:nvPr/>
        </p:nvSpPr>
        <p:spPr>
          <a:xfrm>
            <a:off x="8484124" y="1688959"/>
            <a:ext cx="3061765" cy="6278642"/>
          </a:xfrm>
          <a:prstGeom prst="rect">
            <a:avLst/>
          </a:prstGeom>
          <a:noFill/>
        </p:spPr>
        <p:txBody>
          <a:bodyPr wrap="square" rtlCol="0">
            <a:spAutoFit/>
          </a:bodyPr>
          <a:lstStyle/>
          <a:p>
            <a:r>
              <a:rPr lang="en-US" sz="2400" dirty="0"/>
              <a:t>Algorithms</a:t>
            </a:r>
          </a:p>
          <a:p>
            <a:endParaRPr lang="en-US" dirty="0"/>
          </a:p>
          <a:p>
            <a:r>
              <a:rPr lang="en-US" dirty="0"/>
              <a:t>Classification </a:t>
            </a:r>
          </a:p>
          <a:p>
            <a:pPr lvl="1"/>
            <a:r>
              <a:rPr lang="en-US" dirty="0"/>
              <a:t>Support Vector Machines</a:t>
            </a:r>
          </a:p>
          <a:p>
            <a:pPr lvl="1"/>
            <a:r>
              <a:rPr lang="en-US" dirty="0"/>
              <a:t>Discriminant Analysis</a:t>
            </a:r>
          </a:p>
          <a:p>
            <a:pPr lvl="1"/>
            <a:r>
              <a:rPr lang="en-US" dirty="0"/>
              <a:t>Naïve Bayes</a:t>
            </a:r>
          </a:p>
          <a:p>
            <a:pPr lvl="1"/>
            <a:r>
              <a:rPr lang="en-US" dirty="0"/>
              <a:t>Nearest Neighbor</a:t>
            </a:r>
          </a:p>
          <a:p>
            <a:pPr lvl="1"/>
            <a:r>
              <a:rPr lang="en-US" dirty="0"/>
              <a:t>Neural Network</a:t>
            </a:r>
          </a:p>
          <a:p>
            <a:endParaRPr lang="en-US" dirty="0"/>
          </a:p>
          <a:p>
            <a:r>
              <a:rPr lang="en-US" dirty="0"/>
              <a:t>Regression</a:t>
            </a:r>
          </a:p>
          <a:p>
            <a:pPr lvl="1"/>
            <a:r>
              <a:rPr lang="en-US" dirty="0"/>
              <a:t>Linear Regression</a:t>
            </a:r>
          </a:p>
          <a:p>
            <a:pPr lvl="1"/>
            <a:r>
              <a:rPr lang="en-US" dirty="0"/>
              <a:t>GVR</a:t>
            </a:r>
          </a:p>
          <a:p>
            <a:pPr lvl="1"/>
            <a:r>
              <a:rPr lang="en-US" dirty="0"/>
              <a:t>Decision Trees</a:t>
            </a:r>
          </a:p>
          <a:p>
            <a:pPr lvl="1"/>
            <a:r>
              <a:rPr lang="en-US" dirty="0"/>
              <a:t>Ensemble Methods</a:t>
            </a:r>
          </a:p>
          <a:p>
            <a:pPr lvl="1"/>
            <a:r>
              <a:rPr lang="en-US" dirty="0"/>
              <a:t>Neural Networks</a:t>
            </a:r>
          </a:p>
          <a:p>
            <a:endParaRPr lang="en-US" dirty="0"/>
          </a:p>
          <a:p>
            <a:endParaRPr lang="en-US" dirty="0"/>
          </a:p>
          <a:p>
            <a:endParaRPr lang="en-US" dirty="0"/>
          </a:p>
          <a:p>
            <a:endParaRPr lang="en-US" dirty="0"/>
          </a:p>
          <a:p>
            <a:endParaRPr lang="en-US" dirty="0"/>
          </a:p>
          <a:p>
            <a:endParaRPr lang="en-US" dirty="0"/>
          </a:p>
        </p:txBody>
      </p:sp>
      <p:sp>
        <p:nvSpPr>
          <p:cNvPr id="12" name="Rectangle: Single Corner Snipped 11">
            <a:extLst>
              <a:ext uri="{FF2B5EF4-FFF2-40B4-BE49-F238E27FC236}">
                <a16:creationId xmlns:a16="http://schemas.microsoft.com/office/drawing/2014/main" id="{9324E130-5BB1-4677-84D6-2F6E456FA2C1}"/>
              </a:ext>
            </a:extLst>
          </p:cNvPr>
          <p:cNvSpPr/>
          <p:nvPr/>
        </p:nvSpPr>
        <p:spPr>
          <a:xfrm>
            <a:off x="4379126" y="1565175"/>
            <a:ext cx="3657600" cy="4826524"/>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5E9646A-CB60-42C0-AE43-86E674BAF7F3}"/>
              </a:ext>
            </a:extLst>
          </p:cNvPr>
          <p:cNvSpPr txBox="1"/>
          <p:nvPr/>
        </p:nvSpPr>
        <p:spPr>
          <a:xfrm>
            <a:off x="4615393" y="1743048"/>
            <a:ext cx="2961213" cy="4616648"/>
          </a:xfrm>
          <a:prstGeom prst="rect">
            <a:avLst/>
          </a:prstGeom>
          <a:noFill/>
        </p:spPr>
        <p:txBody>
          <a:bodyPr wrap="square" rtlCol="0">
            <a:spAutoFit/>
          </a:bodyPr>
          <a:lstStyle/>
          <a:p>
            <a:r>
              <a:rPr lang="en-US" sz="2400" dirty="0"/>
              <a:t>Business Usage</a:t>
            </a:r>
          </a:p>
          <a:p>
            <a:endParaRPr lang="en-US" dirty="0"/>
          </a:p>
          <a:p>
            <a:r>
              <a:rPr lang="en-US" dirty="0"/>
              <a:t>Fraud Detection</a:t>
            </a:r>
          </a:p>
          <a:p>
            <a:endParaRPr lang="en-US" dirty="0"/>
          </a:p>
          <a:p>
            <a:r>
              <a:rPr lang="en-US" dirty="0"/>
              <a:t>Calculating life time value</a:t>
            </a:r>
          </a:p>
          <a:p>
            <a:endParaRPr lang="en-US" dirty="0"/>
          </a:p>
          <a:p>
            <a:r>
              <a:rPr lang="en-US" dirty="0"/>
              <a:t>Recommendation Engines</a:t>
            </a:r>
          </a:p>
          <a:p>
            <a:endParaRPr lang="en-US" dirty="0"/>
          </a:p>
          <a:p>
            <a:r>
              <a:rPr lang="en-US" dirty="0"/>
              <a:t>Forecasting and Predictions</a:t>
            </a:r>
          </a:p>
          <a:p>
            <a:endParaRPr lang="en-US" dirty="0"/>
          </a:p>
          <a:p>
            <a:r>
              <a:rPr lang="en-US" dirty="0"/>
              <a:t>Medical Imaging</a:t>
            </a:r>
          </a:p>
          <a:p>
            <a:endParaRPr lang="en-US" dirty="0"/>
          </a:p>
          <a:p>
            <a:endParaRPr lang="en-US" dirty="0"/>
          </a:p>
        </p:txBody>
      </p:sp>
      <p:sp>
        <p:nvSpPr>
          <p:cNvPr id="15" name="Rectangle: Top Corners Rounded 14">
            <a:extLst>
              <a:ext uri="{FF2B5EF4-FFF2-40B4-BE49-F238E27FC236}">
                <a16:creationId xmlns:a16="http://schemas.microsoft.com/office/drawing/2014/main" id="{18A1D7EE-B921-4AD4-B41D-ED6076A4D0D3}"/>
              </a:ext>
            </a:extLst>
          </p:cNvPr>
          <p:cNvSpPr/>
          <p:nvPr/>
        </p:nvSpPr>
        <p:spPr>
          <a:xfrm>
            <a:off x="7398999" y="560894"/>
            <a:ext cx="1550334" cy="503551"/>
          </a:xfrm>
          <a:prstGeom prst="round2Same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A2E6A-F5EA-4CF1-8982-85B2E0275426}"/>
              </a:ext>
            </a:extLst>
          </p:cNvPr>
          <p:cNvSpPr txBox="1"/>
          <p:nvPr/>
        </p:nvSpPr>
        <p:spPr>
          <a:xfrm>
            <a:off x="6060224" y="609843"/>
            <a:ext cx="895546" cy="369332"/>
          </a:xfrm>
          <a:prstGeom prst="rect">
            <a:avLst/>
          </a:prstGeom>
          <a:noFill/>
        </p:spPr>
        <p:txBody>
          <a:bodyPr wrap="square" rtlCol="0">
            <a:spAutoFit/>
          </a:bodyPr>
          <a:lstStyle/>
          <a:p>
            <a:r>
              <a:rPr lang="en-US" dirty="0"/>
              <a:t>Input</a:t>
            </a:r>
          </a:p>
        </p:txBody>
      </p:sp>
      <p:sp>
        <p:nvSpPr>
          <p:cNvPr id="17" name="Arrow: Right 16">
            <a:extLst>
              <a:ext uri="{FF2B5EF4-FFF2-40B4-BE49-F238E27FC236}">
                <a16:creationId xmlns:a16="http://schemas.microsoft.com/office/drawing/2014/main" id="{DE7176A2-6B76-45CC-A62E-A4A70AC0C075}"/>
              </a:ext>
            </a:extLst>
          </p:cNvPr>
          <p:cNvSpPr/>
          <p:nvPr/>
        </p:nvSpPr>
        <p:spPr>
          <a:xfrm>
            <a:off x="7192652" y="797236"/>
            <a:ext cx="201258" cy="60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2E87F60-B740-45B2-B12F-2FBC41E1D3AC}"/>
              </a:ext>
            </a:extLst>
          </p:cNvPr>
          <p:cNvSpPr/>
          <p:nvPr/>
        </p:nvSpPr>
        <p:spPr>
          <a:xfrm>
            <a:off x="6873147" y="643495"/>
            <a:ext cx="501498" cy="335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F21F513-4D3A-4EBD-8530-21C18C400E78}"/>
              </a:ext>
            </a:extLst>
          </p:cNvPr>
          <p:cNvSpPr txBox="1"/>
          <p:nvPr/>
        </p:nvSpPr>
        <p:spPr>
          <a:xfrm>
            <a:off x="7613536" y="609843"/>
            <a:ext cx="1055802" cy="369332"/>
          </a:xfrm>
          <a:prstGeom prst="rect">
            <a:avLst/>
          </a:prstGeom>
          <a:noFill/>
        </p:spPr>
        <p:txBody>
          <a:bodyPr wrap="square" rtlCol="0">
            <a:spAutoFit/>
          </a:bodyPr>
          <a:lstStyle/>
          <a:p>
            <a:r>
              <a:rPr lang="en-US" dirty="0"/>
              <a:t>Training</a:t>
            </a:r>
          </a:p>
        </p:txBody>
      </p:sp>
      <p:sp>
        <p:nvSpPr>
          <p:cNvPr id="20" name="Arrow: Right 19">
            <a:extLst>
              <a:ext uri="{FF2B5EF4-FFF2-40B4-BE49-F238E27FC236}">
                <a16:creationId xmlns:a16="http://schemas.microsoft.com/office/drawing/2014/main" id="{DC1BE394-745E-4198-BE61-88044E697E56}"/>
              </a:ext>
            </a:extLst>
          </p:cNvPr>
          <p:cNvSpPr/>
          <p:nvPr/>
        </p:nvSpPr>
        <p:spPr>
          <a:xfrm>
            <a:off x="8998585" y="643495"/>
            <a:ext cx="501498" cy="335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DB2911F-3EC0-4BEE-8C60-D87F7F9D4F56}"/>
              </a:ext>
            </a:extLst>
          </p:cNvPr>
          <p:cNvSpPr txBox="1"/>
          <p:nvPr/>
        </p:nvSpPr>
        <p:spPr>
          <a:xfrm>
            <a:off x="9448569" y="609843"/>
            <a:ext cx="1009719"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416547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2816-0B19-461C-B78F-CECB4CAF214D}"/>
              </a:ext>
            </a:extLst>
          </p:cNvPr>
          <p:cNvSpPr>
            <a:spLocks noGrp="1"/>
          </p:cNvSpPr>
          <p:nvPr>
            <p:ph type="title"/>
          </p:nvPr>
        </p:nvSpPr>
        <p:spPr>
          <a:xfrm>
            <a:off x="160257" y="452718"/>
            <a:ext cx="9890578" cy="1400530"/>
          </a:xfrm>
        </p:spPr>
        <p:txBody>
          <a:bodyPr/>
          <a:lstStyle/>
          <a:p>
            <a:r>
              <a:rPr lang="en-US" dirty="0"/>
              <a:t>Unsupervised Learning</a:t>
            </a:r>
          </a:p>
        </p:txBody>
      </p:sp>
      <p:sp>
        <p:nvSpPr>
          <p:cNvPr id="3" name="Rectangle: Single Corner Snipped 2">
            <a:extLst>
              <a:ext uri="{FF2B5EF4-FFF2-40B4-BE49-F238E27FC236}">
                <a16:creationId xmlns:a16="http://schemas.microsoft.com/office/drawing/2014/main" id="{81E20E84-D9AD-4D19-A2BC-87E494E95735}"/>
              </a:ext>
            </a:extLst>
          </p:cNvPr>
          <p:cNvSpPr/>
          <p:nvPr/>
        </p:nvSpPr>
        <p:spPr>
          <a:xfrm>
            <a:off x="392783" y="1578758"/>
            <a:ext cx="3657600" cy="4826524"/>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Single Corner Snipped 3">
            <a:extLst>
              <a:ext uri="{FF2B5EF4-FFF2-40B4-BE49-F238E27FC236}">
                <a16:creationId xmlns:a16="http://schemas.microsoft.com/office/drawing/2014/main" id="{186677D6-AD23-4E70-99A6-1E42D169BBB6}"/>
              </a:ext>
            </a:extLst>
          </p:cNvPr>
          <p:cNvSpPr/>
          <p:nvPr/>
        </p:nvSpPr>
        <p:spPr>
          <a:xfrm>
            <a:off x="4303711" y="1578758"/>
            <a:ext cx="3657600" cy="4826524"/>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Single Corner Snipped 4">
            <a:extLst>
              <a:ext uri="{FF2B5EF4-FFF2-40B4-BE49-F238E27FC236}">
                <a16:creationId xmlns:a16="http://schemas.microsoft.com/office/drawing/2014/main" id="{036CB249-47BF-4E3B-930A-087255151CD7}"/>
              </a:ext>
            </a:extLst>
          </p:cNvPr>
          <p:cNvSpPr/>
          <p:nvPr/>
        </p:nvSpPr>
        <p:spPr>
          <a:xfrm>
            <a:off x="8222034" y="1578758"/>
            <a:ext cx="3657600" cy="4826524"/>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79391EC-C9E7-4C78-AB0E-2D959CC54446}"/>
              </a:ext>
            </a:extLst>
          </p:cNvPr>
          <p:cNvSpPr txBox="1"/>
          <p:nvPr/>
        </p:nvSpPr>
        <p:spPr>
          <a:xfrm>
            <a:off x="646111" y="1853248"/>
            <a:ext cx="2926648" cy="5724644"/>
          </a:xfrm>
          <a:prstGeom prst="rect">
            <a:avLst/>
          </a:prstGeom>
          <a:noFill/>
        </p:spPr>
        <p:txBody>
          <a:bodyPr wrap="square" rtlCol="0">
            <a:spAutoFit/>
          </a:bodyPr>
          <a:lstStyle/>
          <a:p>
            <a:r>
              <a:rPr lang="en-US" sz="2400" dirty="0"/>
              <a:t>Basis</a:t>
            </a:r>
          </a:p>
          <a:p>
            <a:endParaRPr lang="en-US" dirty="0"/>
          </a:p>
          <a:p>
            <a:r>
              <a:rPr lang="en-US" dirty="0"/>
              <a:t>The algorithm independently understands the data</a:t>
            </a:r>
          </a:p>
          <a:p>
            <a:endParaRPr lang="en-US" dirty="0"/>
          </a:p>
          <a:p>
            <a:r>
              <a:rPr lang="en-US" dirty="0"/>
              <a:t>The algorithm identifies patterns/structures within the data</a:t>
            </a:r>
          </a:p>
          <a:p>
            <a:endParaRPr lang="en-US" dirty="0"/>
          </a:p>
          <a:p>
            <a:r>
              <a:rPr lang="en-US" dirty="0"/>
              <a:t>The evaluation is qualitative or indirect</a:t>
            </a:r>
          </a:p>
          <a:p>
            <a:endParaRPr lang="en-US" dirty="0"/>
          </a:p>
          <a:p>
            <a:r>
              <a:rPr lang="en-US" dirty="0"/>
              <a:t>The algorithm does not predict anything specific</a:t>
            </a:r>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8A42B186-14AE-4ED6-8714-06D1608BA5DF}"/>
              </a:ext>
            </a:extLst>
          </p:cNvPr>
          <p:cNvSpPr txBox="1"/>
          <p:nvPr/>
        </p:nvSpPr>
        <p:spPr>
          <a:xfrm>
            <a:off x="4449452" y="1932495"/>
            <a:ext cx="3223967" cy="4339650"/>
          </a:xfrm>
          <a:prstGeom prst="rect">
            <a:avLst/>
          </a:prstGeom>
          <a:noFill/>
        </p:spPr>
        <p:txBody>
          <a:bodyPr wrap="square" rtlCol="0">
            <a:spAutoFit/>
          </a:bodyPr>
          <a:lstStyle/>
          <a:p>
            <a:r>
              <a:rPr lang="en-US" sz="2400" dirty="0"/>
              <a:t>Business Usage</a:t>
            </a:r>
          </a:p>
          <a:p>
            <a:endParaRPr lang="en-US" dirty="0"/>
          </a:p>
          <a:p>
            <a:r>
              <a:rPr lang="en-US" dirty="0"/>
              <a:t>Anomaly detection</a:t>
            </a:r>
          </a:p>
          <a:p>
            <a:endParaRPr lang="en-US" dirty="0"/>
          </a:p>
          <a:p>
            <a:r>
              <a:rPr lang="en-US" dirty="0"/>
              <a:t>Image Processing</a:t>
            </a:r>
          </a:p>
          <a:p>
            <a:endParaRPr lang="en-US" dirty="0"/>
          </a:p>
          <a:p>
            <a:r>
              <a:rPr lang="en-US" dirty="0"/>
              <a:t>Text Processing</a:t>
            </a:r>
          </a:p>
          <a:p>
            <a:endParaRPr lang="en-US" dirty="0"/>
          </a:p>
          <a:p>
            <a:r>
              <a:rPr lang="en-US" dirty="0"/>
              <a:t>Audio Processing</a:t>
            </a:r>
          </a:p>
          <a:p>
            <a:endParaRPr lang="en-US" dirty="0"/>
          </a:p>
          <a:p>
            <a:r>
              <a:rPr lang="en-US" dirty="0"/>
              <a:t>Targeted Marketing</a:t>
            </a:r>
          </a:p>
          <a:p>
            <a:endParaRPr lang="en-US" dirty="0"/>
          </a:p>
          <a:p>
            <a:r>
              <a:rPr lang="en-US" dirty="0"/>
              <a:t>Customer Segmentation </a:t>
            </a:r>
          </a:p>
          <a:p>
            <a:endParaRPr lang="en-US" dirty="0"/>
          </a:p>
          <a:p>
            <a:endParaRPr lang="en-US" dirty="0"/>
          </a:p>
        </p:txBody>
      </p:sp>
      <p:sp>
        <p:nvSpPr>
          <p:cNvPr id="8" name="TextBox 7">
            <a:extLst>
              <a:ext uri="{FF2B5EF4-FFF2-40B4-BE49-F238E27FC236}">
                <a16:creationId xmlns:a16="http://schemas.microsoft.com/office/drawing/2014/main" id="{43AACEE8-6976-435C-8C3B-D059E6BD425E}"/>
              </a:ext>
            </a:extLst>
          </p:cNvPr>
          <p:cNvSpPr txBox="1"/>
          <p:nvPr/>
        </p:nvSpPr>
        <p:spPr>
          <a:xfrm>
            <a:off x="8493551" y="1932495"/>
            <a:ext cx="2941162" cy="5447645"/>
          </a:xfrm>
          <a:prstGeom prst="rect">
            <a:avLst/>
          </a:prstGeom>
          <a:noFill/>
        </p:spPr>
        <p:txBody>
          <a:bodyPr wrap="square" rtlCol="0">
            <a:spAutoFit/>
          </a:bodyPr>
          <a:lstStyle/>
          <a:p>
            <a:r>
              <a:rPr lang="en-US" sz="2400" dirty="0"/>
              <a:t>Algorithms</a:t>
            </a:r>
          </a:p>
          <a:p>
            <a:endParaRPr lang="en-US" dirty="0"/>
          </a:p>
          <a:p>
            <a:r>
              <a:rPr lang="en-US" dirty="0"/>
              <a:t>Clustering</a:t>
            </a:r>
          </a:p>
          <a:p>
            <a:endParaRPr lang="en-US" dirty="0"/>
          </a:p>
          <a:p>
            <a:pPr lvl="1"/>
            <a:r>
              <a:rPr lang="en-US" dirty="0"/>
              <a:t>K Means/Fuzzy C Means</a:t>
            </a:r>
          </a:p>
          <a:p>
            <a:pPr lvl="1"/>
            <a:endParaRPr lang="en-US" dirty="0"/>
          </a:p>
          <a:p>
            <a:pPr lvl="1"/>
            <a:r>
              <a:rPr lang="en-US" dirty="0"/>
              <a:t>Hidden Markov Model</a:t>
            </a:r>
          </a:p>
          <a:p>
            <a:pPr lvl="1"/>
            <a:endParaRPr lang="en-US" dirty="0"/>
          </a:p>
          <a:p>
            <a:pPr lvl="1"/>
            <a:r>
              <a:rPr lang="en-US" dirty="0"/>
              <a:t>Hierarchical</a:t>
            </a:r>
          </a:p>
          <a:p>
            <a:pPr lvl="1"/>
            <a:endParaRPr lang="en-US" dirty="0"/>
          </a:p>
          <a:p>
            <a:pPr lvl="1"/>
            <a:r>
              <a:rPr lang="en-US" dirty="0"/>
              <a:t>Gaussian Mixture</a:t>
            </a:r>
          </a:p>
          <a:p>
            <a:pPr lvl="1"/>
            <a:endParaRPr lang="en-US" dirty="0"/>
          </a:p>
          <a:p>
            <a:pPr lvl="1"/>
            <a:r>
              <a:rPr lang="en-US" dirty="0"/>
              <a:t>Neural Networks</a:t>
            </a:r>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E03C4F27-56DC-4E6D-AA23-371497EFCC74}"/>
              </a:ext>
            </a:extLst>
          </p:cNvPr>
          <p:cNvSpPr txBox="1"/>
          <p:nvPr/>
        </p:nvSpPr>
        <p:spPr>
          <a:xfrm>
            <a:off x="6206096" y="646406"/>
            <a:ext cx="895546" cy="369332"/>
          </a:xfrm>
          <a:prstGeom prst="rect">
            <a:avLst/>
          </a:prstGeom>
          <a:noFill/>
        </p:spPr>
        <p:txBody>
          <a:bodyPr wrap="square" rtlCol="0">
            <a:spAutoFit/>
          </a:bodyPr>
          <a:lstStyle/>
          <a:p>
            <a:r>
              <a:rPr lang="en-US" dirty="0"/>
              <a:t>Input</a:t>
            </a:r>
          </a:p>
        </p:txBody>
      </p:sp>
      <p:sp>
        <p:nvSpPr>
          <p:cNvPr id="10" name="Arrow: Right 9">
            <a:extLst>
              <a:ext uri="{FF2B5EF4-FFF2-40B4-BE49-F238E27FC236}">
                <a16:creationId xmlns:a16="http://schemas.microsoft.com/office/drawing/2014/main" id="{B004E3F4-042C-4E00-9761-448980100CD1}"/>
              </a:ext>
            </a:extLst>
          </p:cNvPr>
          <p:cNvSpPr/>
          <p:nvPr/>
        </p:nvSpPr>
        <p:spPr>
          <a:xfrm>
            <a:off x="6921015" y="680058"/>
            <a:ext cx="501498" cy="335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42351948-E8EE-437D-8568-C9D367E144C8}"/>
              </a:ext>
            </a:extLst>
          </p:cNvPr>
          <p:cNvSpPr/>
          <p:nvPr/>
        </p:nvSpPr>
        <p:spPr>
          <a:xfrm>
            <a:off x="7446867" y="579296"/>
            <a:ext cx="1550334" cy="503551"/>
          </a:xfrm>
          <a:prstGeom prst="round2Same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34BCECDA-6F24-4774-955C-C257C4FFEB4F}"/>
              </a:ext>
            </a:extLst>
          </p:cNvPr>
          <p:cNvSpPr/>
          <p:nvPr/>
        </p:nvSpPr>
        <p:spPr>
          <a:xfrm>
            <a:off x="9022520" y="663231"/>
            <a:ext cx="501498" cy="335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924D024-4826-4A04-B04D-A7936AF35B0B}"/>
              </a:ext>
            </a:extLst>
          </p:cNvPr>
          <p:cNvSpPr txBox="1"/>
          <p:nvPr/>
        </p:nvSpPr>
        <p:spPr>
          <a:xfrm>
            <a:off x="9448569" y="609843"/>
            <a:ext cx="1009719"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77856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49E4-223C-4E05-A244-7228491B2B42}"/>
              </a:ext>
            </a:extLst>
          </p:cNvPr>
          <p:cNvSpPr>
            <a:spLocks noGrp="1"/>
          </p:cNvSpPr>
          <p:nvPr>
            <p:ph type="title"/>
          </p:nvPr>
        </p:nvSpPr>
        <p:spPr>
          <a:xfrm>
            <a:off x="122549" y="452718"/>
            <a:ext cx="9928286" cy="1400530"/>
          </a:xfrm>
        </p:spPr>
        <p:txBody>
          <a:bodyPr/>
          <a:lstStyle/>
          <a:p>
            <a:r>
              <a:rPr lang="en-US" dirty="0"/>
              <a:t>Reinforcement Learning</a:t>
            </a:r>
          </a:p>
        </p:txBody>
      </p:sp>
      <p:sp>
        <p:nvSpPr>
          <p:cNvPr id="3" name="Rectangle: Single Corner Snipped 2">
            <a:extLst>
              <a:ext uri="{FF2B5EF4-FFF2-40B4-BE49-F238E27FC236}">
                <a16:creationId xmlns:a16="http://schemas.microsoft.com/office/drawing/2014/main" id="{19A1286C-10E6-4E3B-B20C-B6A98781A43C}"/>
              </a:ext>
            </a:extLst>
          </p:cNvPr>
          <p:cNvSpPr/>
          <p:nvPr/>
        </p:nvSpPr>
        <p:spPr>
          <a:xfrm>
            <a:off x="392783" y="1578758"/>
            <a:ext cx="3657600" cy="4826524"/>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Single Corner Snipped 3">
            <a:extLst>
              <a:ext uri="{FF2B5EF4-FFF2-40B4-BE49-F238E27FC236}">
                <a16:creationId xmlns:a16="http://schemas.microsoft.com/office/drawing/2014/main" id="{90DA4F90-1118-413D-A899-6B6A257DA381}"/>
              </a:ext>
            </a:extLst>
          </p:cNvPr>
          <p:cNvSpPr/>
          <p:nvPr/>
        </p:nvSpPr>
        <p:spPr>
          <a:xfrm>
            <a:off x="4303711" y="1578758"/>
            <a:ext cx="3657600" cy="4826524"/>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Single Corner Snipped 4">
            <a:extLst>
              <a:ext uri="{FF2B5EF4-FFF2-40B4-BE49-F238E27FC236}">
                <a16:creationId xmlns:a16="http://schemas.microsoft.com/office/drawing/2014/main" id="{F03EF15C-8F77-447F-A67A-007B598C7B78}"/>
              </a:ext>
            </a:extLst>
          </p:cNvPr>
          <p:cNvSpPr/>
          <p:nvPr/>
        </p:nvSpPr>
        <p:spPr>
          <a:xfrm>
            <a:off x="8222034" y="1578758"/>
            <a:ext cx="3657600" cy="4826524"/>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5F1E66-5AF5-4D0F-AFFA-F58225587147}"/>
              </a:ext>
            </a:extLst>
          </p:cNvPr>
          <p:cNvSpPr txBox="1"/>
          <p:nvPr/>
        </p:nvSpPr>
        <p:spPr>
          <a:xfrm>
            <a:off x="646111" y="1853248"/>
            <a:ext cx="2945501" cy="6555641"/>
          </a:xfrm>
          <a:prstGeom prst="rect">
            <a:avLst/>
          </a:prstGeom>
          <a:noFill/>
        </p:spPr>
        <p:txBody>
          <a:bodyPr wrap="square" rtlCol="0">
            <a:spAutoFit/>
          </a:bodyPr>
          <a:lstStyle/>
          <a:p>
            <a:r>
              <a:rPr lang="en-US" sz="2400" dirty="0"/>
              <a:t>Basics</a:t>
            </a:r>
          </a:p>
          <a:p>
            <a:endParaRPr lang="en-US" dirty="0"/>
          </a:p>
          <a:p>
            <a:r>
              <a:rPr lang="en-US" dirty="0"/>
              <a:t>Rewards based learning system</a:t>
            </a:r>
          </a:p>
          <a:p>
            <a:endParaRPr lang="en-US" dirty="0"/>
          </a:p>
          <a:p>
            <a:r>
              <a:rPr lang="en-US" dirty="0"/>
              <a:t>Learning is based on positive and negative reinforcements</a:t>
            </a:r>
          </a:p>
          <a:p>
            <a:endParaRPr lang="en-US" dirty="0"/>
          </a:p>
          <a:p>
            <a:r>
              <a:rPr lang="en-US" dirty="0"/>
              <a:t>Machine learns how to behave in certain environments</a:t>
            </a:r>
          </a:p>
          <a:p>
            <a:endParaRPr lang="en-US" dirty="0"/>
          </a:p>
          <a:p>
            <a:r>
              <a:rPr lang="en-US" dirty="0"/>
              <a:t>The goal is to maximize rewards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2682978E-DB2E-40B6-B254-35C12D33982E}"/>
              </a:ext>
            </a:extLst>
          </p:cNvPr>
          <p:cNvSpPr txBox="1"/>
          <p:nvPr/>
        </p:nvSpPr>
        <p:spPr>
          <a:xfrm>
            <a:off x="4536794" y="1853248"/>
            <a:ext cx="3226469" cy="5447645"/>
          </a:xfrm>
          <a:prstGeom prst="rect">
            <a:avLst/>
          </a:prstGeom>
          <a:noFill/>
        </p:spPr>
        <p:txBody>
          <a:bodyPr wrap="square" rtlCol="0">
            <a:spAutoFit/>
          </a:bodyPr>
          <a:lstStyle/>
          <a:p>
            <a:r>
              <a:rPr lang="en-US" sz="2400" dirty="0"/>
              <a:t>Business Usage</a:t>
            </a:r>
          </a:p>
          <a:p>
            <a:endParaRPr lang="en-US" dirty="0"/>
          </a:p>
          <a:p>
            <a:r>
              <a:rPr lang="en-US" dirty="0"/>
              <a:t>Gaming AI</a:t>
            </a:r>
          </a:p>
          <a:p>
            <a:endParaRPr lang="en-US" dirty="0"/>
          </a:p>
          <a:p>
            <a:r>
              <a:rPr lang="en-US" dirty="0"/>
              <a:t>Robot Navigation</a:t>
            </a:r>
          </a:p>
          <a:p>
            <a:endParaRPr lang="en-US" dirty="0"/>
          </a:p>
          <a:p>
            <a:r>
              <a:rPr lang="en-US" dirty="0"/>
              <a:t>Real Time Decisions</a:t>
            </a:r>
          </a:p>
          <a:p>
            <a:endParaRPr lang="en-US" dirty="0"/>
          </a:p>
          <a:p>
            <a:r>
              <a:rPr lang="en-US" dirty="0"/>
              <a:t>Skill Acquisition</a:t>
            </a:r>
          </a:p>
          <a:p>
            <a:endParaRPr lang="en-US" dirty="0"/>
          </a:p>
          <a:p>
            <a:r>
              <a:rPr lang="en-US" dirty="0"/>
              <a:t>Driverless cars</a:t>
            </a:r>
          </a:p>
          <a:p>
            <a:endParaRPr lang="en-US" dirty="0"/>
          </a:p>
          <a:p>
            <a:r>
              <a:rPr lang="en-US" dirty="0"/>
              <a:t>Optimized Marketing</a:t>
            </a:r>
          </a:p>
          <a:p>
            <a:endParaRPr lang="en-US" dirty="0"/>
          </a:p>
          <a:p>
            <a:endParaRPr lang="en-US" dirty="0"/>
          </a:p>
          <a:p>
            <a:endParaRPr lang="en-US" dirty="0"/>
          </a:p>
          <a:p>
            <a:endParaRPr lang="en-US" dirty="0"/>
          </a:p>
          <a:p>
            <a:endParaRPr lang="en-US" dirty="0"/>
          </a:p>
          <a:p>
            <a:endParaRPr lang="en-US" dirty="0"/>
          </a:p>
        </p:txBody>
      </p:sp>
      <p:sp>
        <p:nvSpPr>
          <p:cNvPr id="8" name="TextBox 7">
            <a:extLst>
              <a:ext uri="{FF2B5EF4-FFF2-40B4-BE49-F238E27FC236}">
                <a16:creationId xmlns:a16="http://schemas.microsoft.com/office/drawing/2014/main" id="{F774DF9C-867C-4405-9F8F-C04193D4183F}"/>
              </a:ext>
            </a:extLst>
          </p:cNvPr>
          <p:cNvSpPr txBox="1"/>
          <p:nvPr/>
        </p:nvSpPr>
        <p:spPr>
          <a:xfrm>
            <a:off x="8361575" y="1853248"/>
            <a:ext cx="3184314" cy="2862322"/>
          </a:xfrm>
          <a:prstGeom prst="rect">
            <a:avLst/>
          </a:prstGeom>
          <a:noFill/>
        </p:spPr>
        <p:txBody>
          <a:bodyPr wrap="square" rtlCol="0">
            <a:spAutoFit/>
          </a:bodyPr>
          <a:lstStyle/>
          <a:p>
            <a:r>
              <a:rPr lang="en-US" dirty="0"/>
              <a:t>Algorithms</a:t>
            </a:r>
          </a:p>
          <a:p>
            <a:endParaRPr lang="en-US" dirty="0"/>
          </a:p>
          <a:p>
            <a:r>
              <a:rPr lang="en-US" dirty="0"/>
              <a:t>Q Learning</a:t>
            </a:r>
          </a:p>
          <a:p>
            <a:endParaRPr lang="en-US" dirty="0"/>
          </a:p>
          <a:p>
            <a:r>
              <a:rPr lang="en-US" dirty="0" err="1"/>
              <a:t>Sarsa</a:t>
            </a:r>
            <a:endParaRPr lang="en-US" dirty="0"/>
          </a:p>
          <a:p>
            <a:endParaRPr lang="en-US" dirty="0"/>
          </a:p>
          <a:p>
            <a:r>
              <a:rPr lang="en-US" dirty="0"/>
              <a:t>Markov Decision Process</a:t>
            </a:r>
          </a:p>
          <a:p>
            <a:endParaRPr lang="en-US" dirty="0"/>
          </a:p>
          <a:p>
            <a:endParaRPr lang="en-US" dirty="0"/>
          </a:p>
          <a:p>
            <a:endParaRPr lang="en-US" dirty="0"/>
          </a:p>
        </p:txBody>
      </p:sp>
      <p:sp>
        <p:nvSpPr>
          <p:cNvPr id="9" name="TextBox 8">
            <a:extLst>
              <a:ext uri="{FF2B5EF4-FFF2-40B4-BE49-F238E27FC236}">
                <a16:creationId xmlns:a16="http://schemas.microsoft.com/office/drawing/2014/main" id="{EB30B178-4169-46FD-9562-C2561EA189E7}"/>
              </a:ext>
            </a:extLst>
          </p:cNvPr>
          <p:cNvSpPr txBox="1"/>
          <p:nvPr/>
        </p:nvSpPr>
        <p:spPr>
          <a:xfrm>
            <a:off x="6406310" y="763951"/>
            <a:ext cx="895546" cy="369332"/>
          </a:xfrm>
          <a:prstGeom prst="rect">
            <a:avLst/>
          </a:prstGeom>
          <a:noFill/>
        </p:spPr>
        <p:txBody>
          <a:bodyPr wrap="square" rtlCol="0">
            <a:spAutoFit/>
          </a:bodyPr>
          <a:lstStyle/>
          <a:p>
            <a:r>
              <a:rPr lang="en-US" dirty="0"/>
              <a:t>Input</a:t>
            </a:r>
          </a:p>
        </p:txBody>
      </p:sp>
      <p:sp>
        <p:nvSpPr>
          <p:cNvPr id="10" name="Rectangle: Top Corners Rounded 9">
            <a:extLst>
              <a:ext uri="{FF2B5EF4-FFF2-40B4-BE49-F238E27FC236}">
                <a16:creationId xmlns:a16="http://schemas.microsoft.com/office/drawing/2014/main" id="{3ECDA32A-999A-494C-A71B-FCC2911346BB}"/>
              </a:ext>
            </a:extLst>
          </p:cNvPr>
          <p:cNvSpPr/>
          <p:nvPr/>
        </p:nvSpPr>
        <p:spPr>
          <a:xfrm>
            <a:off x="7595033" y="655441"/>
            <a:ext cx="1550334" cy="503551"/>
          </a:xfrm>
          <a:prstGeom prst="round2Same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DA2F0AA-4AC5-41AD-80F4-A0B8280C0E1B}"/>
              </a:ext>
            </a:extLst>
          </p:cNvPr>
          <p:cNvSpPr txBox="1"/>
          <p:nvPr/>
        </p:nvSpPr>
        <p:spPr>
          <a:xfrm>
            <a:off x="9514974" y="747125"/>
            <a:ext cx="1009719" cy="369332"/>
          </a:xfrm>
          <a:prstGeom prst="rect">
            <a:avLst/>
          </a:prstGeom>
          <a:noFill/>
        </p:spPr>
        <p:txBody>
          <a:bodyPr wrap="square" rtlCol="0">
            <a:spAutoFit/>
          </a:bodyPr>
          <a:lstStyle/>
          <a:p>
            <a:r>
              <a:rPr lang="en-US" dirty="0"/>
              <a:t>Output</a:t>
            </a:r>
          </a:p>
        </p:txBody>
      </p:sp>
      <p:sp>
        <p:nvSpPr>
          <p:cNvPr id="12" name="Arrow: Right 11">
            <a:extLst>
              <a:ext uri="{FF2B5EF4-FFF2-40B4-BE49-F238E27FC236}">
                <a16:creationId xmlns:a16="http://schemas.microsoft.com/office/drawing/2014/main" id="{14C5EA71-2342-49B9-8B7A-245B635FB1B8}"/>
              </a:ext>
            </a:extLst>
          </p:cNvPr>
          <p:cNvSpPr/>
          <p:nvPr/>
        </p:nvSpPr>
        <p:spPr>
          <a:xfrm>
            <a:off x="9187795" y="790035"/>
            <a:ext cx="327179" cy="326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E9043F0A-A5C5-4F8F-B1D6-7904464D5843}"/>
              </a:ext>
            </a:extLst>
          </p:cNvPr>
          <p:cNvSpPr/>
          <p:nvPr/>
        </p:nvSpPr>
        <p:spPr>
          <a:xfrm>
            <a:off x="7121175" y="790035"/>
            <a:ext cx="431430" cy="382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9B3D2E-F46B-44B4-8F90-728477BA126A}"/>
              </a:ext>
            </a:extLst>
          </p:cNvPr>
          <p:cNvSpPr txBox="1"/>
          <p:nvPr/>
        </p:nvSpPr>
        <p:spPr>
          <a:xfrm>
            <a:off x="7789041" y="310963"/>
            <a:ext cx="1145067" cy="369332"/>
          </a:xfrm>
          <a:prstGeom prst="rect">
            <a:avLst/>
          </a:prstGeom>
          <a:noFill/>
        </p:spPr>
        <p:txBody>
          <a:bodyPr wrap="square" rtlCol="0">
            <a:spAutoFit/>
          </a:bodyPr>
          <a:lstStyle/>
          <a:p>
            <a:r>
              <a:rPr lang="en-US" dirty="0"/>
              <a:t>Rewards</a:t>
            </a:r>
          </a:p>
        </p:txBody>
      </p:sp>
      <p:cxnSp>
        <p:nvCxnSpPr>
          <p:cNvPr id="16" name="Connector: Elbow 15">
            <a:extLst>
              <a:ext uri="{FF2B5EF4-FFF2-40B4-BE49-F238E27FC236}">
                <a16:creationId xmlns:a16="http://schemas.microsoft.com/office/drawing/2014/main" id="{AB92B002-2819-4259-A6CB-2553B7B03258}"/>
              </a:ext>
            </a:extLst>
          </p:cNvPr>
          <p:cNvCxnSpPr>
            <a:cxnSpLocks/>
            <a:stCxn id="11" idx="0"/>
            <a:endCxn id="14" idx="3"/>
          </p:cNvCxnSpPr>
          <p:nvPr/>
        </p:nvCxnSpPr>
        <p:spPr>
          <a:xfrm rot="16200000" flipV="1">
            <a:off x="9351223" y="78514"/>
            <a:ext cx="251496" cy="1085726"/>
          </a:xfrm>
          <a:prstGeom prst="bentConnector2">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266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3441</TotalTime>
  <Words>710</Words>
  <Application>Microsoft Office PowerPoint</Application>
  <PresentationFormat>Widescreen</PresentationFormat>
  <Paragraphs>233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Artificial Intelligence</vt:lpstr>
      <vt:lpstr>What is Artificial Intelligence</vt:lpstr>
      <vt:lpstr>Types of AI</vt:lpstr>
      <vt:lpstr>AI, Machine Learning and Deep Learning</vt:lpstr>
      <vt:lpstr>Machine Learning</vt:lpstr>
      <vt:lpstr>Types of Machine Learning</vt:lpstr>
      <vt:lpstr>Supervised Learning</vt:lpstr>
      <vt:lpstr>Unsupervised Learning</vt:lpstr>
      <vt:lpstr>Reinforcement Learning</vt:lpstr>
      <vt:lpstr>Another way of classifying Machine Learning</vt:lpstr>
      <vt:lpstr>Popular Open Source Frameworks for AI</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Prithish Negi</dc:creator>
  <cp:lastModifiedBy>Prithish Negi</cp:lastModifiedBy>
  <cp:revision>79</cp:revision>
  <dcterms:created xsi:type="dcterms:W3CDTF">2018-10-09T13:54:19Z</dcterms:created>
  <dcterms:modified xsi:type="dcterms:W3CDTF">2018-11-23T19:12:35Z</dcterms:modified>
</cp:coreProperties>
</file>