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74" r:id="rId3"/>
    <p:sldId id="257" r:id="rId4"/>
    <p:sldId id="275" r:id="rId5"/>
    <p:sldId id="281" r:id="rId6"/>
    <p:sldId id="276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68" r:id="rId25"/>
    <p:sldId id="269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A03-C19E-4643-9A6D-B7F1732ACADC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A03-C19E-4643-9A6D-B7F1732ACADC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A03-C19E-4643-9A6D-B7F1732ACADC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195A03-C19E-4643-9A6D-B7F1732ACADC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A03-C19E-4643-9A6D-B7F1732ACADC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A03-C19E-4643-9A6D-B7F1732ACADC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A03-C19E-4643-9A6D-B7F1732ACADC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A03-C19E-4643-9A6D-B7F1732ACADC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A03-C19E-4643-9A6D-B7F1732ACADC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195A03-C19E-4643-9A6D-B7F1732ACADC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A03-C19E-4643-9A6D-B7F1732ACADC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F195A03-C19E-4643-9A6D-B7F1732ACADC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CommonJS" TargetMode="External"/><Relationship Id="rId2" Type="http://schemas.openxmlformats.org/officeDocument/2006/relationships/hyperlink" Target="https://uk.wikipedia.org/wiki/%D0%9D%D0%B8%D1%82%D1%8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wikipedia.org/w/index.php?title=Npm&amp;action=edit&amp;redlink=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uk.wikipedia.org/wiki/JavaScrip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6248" y="4286256"/>
            <a:ext cx="4686288" cy="1600200"/>
          </a:xfrm>
        </p:spPr>
        <p:txBody>
          <a:bodyPr>
            <a:normAutofit fontScale="92500"/>
          </a:bodyPr>
          <a:lstStyle/>
          <a:p>
            <a:r>
              <a:rPr lang="uk-UA" dirty="0" smtClean="0"/>
              <a:t>Виконав: студент 3-го курсу</a:t>
            </a:r>
          </a:p>
          <a:p>
            <a:r>
              <a:rPr lang="uk-UA" dirty="0" smtClean="0"/>
              <a:t>Групи КМ-14</a:t>
            </a:r>
          </a:p>
          <a:p>
            <a:r>
              <a:rPr lang="uk-UA" dirty="0" err="1" smtClean="0"/>
              <a:t>Апухтін</a:t>
            </a:r>
            <a:r>
              <a:rPr lang="uk-UA" dirty="0" smtClean="0"/>
              <a:t> В.С.</a:t>
            </a:r>
          </a:p>
          <a:p>
            <a:r>
              <a:rPr lang="uk-UA" dirty="0" smtClean="0"/>
              <a:t>Керівник: ст. </a:t>
            </a:r>
            <a:r>
              <a:rPr lang="uk-UA" dirty="0" err="1" smtClean="0"/>
              <a:t>викл</a:t>
            </a:r>
            <a:r>
              <a:rPr lang="uk-UA" dirty="0" smtClean="0"/>
              <a:t>. </a:t>
            </a:r>
            <a:r>
              <a:rPr lang="uk-UA" dirty="0" err="1" smtClean="0"/>
              <a:t>Яриніч</a:t>
            </a:r>
            <a:r>
              <a:rPr lang="uk-UA" dirty="0" smtClean="0"/>
              <a:t> Ю. О.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8229600" cy="2780326"/>
          </a:xfrm>
        </p:spPr>
        <p:txBody>
          <a:bodyPr>
            <a:noAutofit/>
          </a:bodyPr>
          <a:lstStyle/>
          <a:p>
            <a:r>
              <a:rPr lang="ru-RU" sz="4000" dirty="0" err="1" smtClean="0">
                <a:latin typeface="+mn-lt"/>
              </a:rPr>
              <a:t>Курсова</a:t>
            </a:r>
            <a:r>
              <a:rPr lang="ru-RU" sz="4000" dirty="0" smtClean="0">
                <a:latin typeface="+mn-lt"/>
              </a:rPr>
              <a:t> робота</a:t>
            </a:r>
            <a:br>
              <a:rPr lang="ru-RU" sz="4000" dirty="0" smtClean="0">
                <a:latin typeface="+mn-lt"/>
              </a:rPr>
            </a:br>
            <a:r>
              <a:rPr lang="ru-RU" sz="4000" dirty="0" smtClean="0">
                <a:latin typeface="+mn-lt"/>
              </a:rPr>
              <a:t>з </a:t>
            </a:r>
            <a:r>
              <a:rPr lang="ru-RU" sz="4000" dirty="0" err="1" smtClean="0">
                <a:latin typeface="+mn-lt"/>
              </a:rPr>
              <a:t>дисципліни</a:t>
            </a:r>
            <a:r>
              <a:rPr lang="ru-RU" sz="4000" dirty="0" smtClean="0">
                <a:latin typeface="+mn-lt"/>
              </a:rPr>
              <a:t> «</a:t>
            </a:r>
            <a:r>
              <a:rPr lang="uk-UA" sz="4000" i="1" dirty="0">
                <a:effectLst/>
              </a:rPr>
              <a:t>Організація баз даних та знань</a:t>
            </a:r>
            <a:r>
              <a:rPr lang="uk-UA" sz="4000" i="1" dirty="0" smtClean="0">
                <a:effectLst/>
                <a:latin typeface="+mn-lt"/>
              </a:rPr>
              <a:t>»</a:t>
            </a:r>
            <a:r>
              <a:rPr lang="uk-UA" sz="4000" dirty="0">
                <a:effectLst/>
                <a:latin typeface="+mn-lt"/>
              </a:rPr>
              <a:t/>
            </a:r>
            <a:br>
              <a:rPr lang="uk-UA" sz="4000" dirty="0">
                <a:effectLst/>
                <a:latin typeface="+mn-lt"/>
              </a:rPr>
            </a:br>
            <a:r>
              <a:rPr lang="uk-UA" sz="4000" dirty="0">
                <a:effectLst/>
                <a:latin typeface="+mn-lt"/>
              </a:rPr>
              <a:t>НА ТЕМУ: </a:t>
            </a:r>
            <a:r>
              <a:rPr lang="uk-UA" sz="4000" dirty="0" smtClean="0">
                <a:effectLst/>
                <a:latin typeface="+mn-lt"/>
              </a:rPr>
              <a:t>«</a:t>
            </a:r>
            <a:r>
              <a:rPr lang="uk-UA" sz="4000" dirty="0">
                <a:effectLst/>
              </a:rPr>
              <a:t>Проектування бази даних міжнародних конкурсів танців</a:t>
            </a:r>
            <a:r>
              <a:rPr lang="uk-UA" sz="4000" dirty="0" smtClean="0">
                <a:effectLst/>
                <a:latin typeface="+mn-lt"/>
              </a:rPr>
              <a:t>»</a:t>
            </a:r>
            <a:endParaRPr lang="uk-UA" sz="4000" dirty="0">
              <a:effectLst/>
              <a:latin typeface="+mn-lt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Node.js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характеризується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такими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властивостями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uk-UA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/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асинхронна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tooltip="Нить"/>
              </a:rPr>
              <a:t>однопотокова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модель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виконання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запитів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uk-UA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/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неблокуючий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ввід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вивід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uk-UA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/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модулів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tooltip="CommonJS"/>
              </a:rPr>
              <a:t>CommonJS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endParaRPr lang="uk-UA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управління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модулями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використовується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пакетний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менеджер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tooltip="Npm (ще не написана)"/>
              </a:rPr>
              <a:t>npm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manager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uk-UA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08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err="1"/>
              <a:t>Express</a:t>
            </a:r>
            <a:r>
              <a:rPr lang="ru-RU" dirty="0"/>
              <a:t> </a:t>
            </a:r>
            <a:r>
              <a:rPr lang="uk-UA" dirty="0"/>
              <a:t>–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мінімалістичний</a:t>
            </a:r>
            <a:r>
              <a:rPr lang="ru-RU" dirty="0"/>
              <a:t> і </a:t>
            </a:r>
            <a:r>
              <a:rPr lang="ru-RU" dirty="0" err="1"/>
              <a:t>гнучкий</a:t>
            </a:r>
            <a:r>
              <a:rPr lang="ru-RU" dirty="0"/>
              <a:t> веб-</a:t>
            </a:r>
            <a:r>
              <a:rPr lang="ru-RU" dirty="0" err="1"/>
              <a:t>фреймворк</a:t>
            </a:r>
            <a:r>
              <a:rPr lang="ru-RU" dirty="0"/>
              <a:t> для </a:t>
            </a:r>
            <a:r>
              <a:rPr lang="ru-RU" dirty="0" err="1"/>
              <a:t>додатків</a:t>
            </a:r>
            <a:r>
              <a:rPr lang="ru-RU" dirty="0"/>
              <a:t> Node.js,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великий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для </a:t>
            </a:r>
            <a:r>
              <a:rPr lang="ru-RU" dirty="0" err="1"/>
              <a:t>мобільних</a:t>
            </a:r>
            <a:r>
              <a:rPr lang="ru-RU" dirty="0"/>
              <a:t> і веб-</a:t>
            </a:r>
            <a:r>
              <a:rPr lang="ru-RU" dirty="0" err="1"/>
              <a:t>додатків</a:t>
            </a:r>
            <a:r>
              <a:rPr lang="ru-RU" dirty="0"/>
              <a:t>.	 </a:t>
            </a:r>
            <a:endParaRPr lang="uk-UA" dirty="0"/>
          </a:p>
          <a:p>
            <a:pPr algn="just"/>
            <a:r>
              <a:rPr lang="ru-RU" dirty="0" err="1"/>
              <a:t>Jade</a:t>
            </a:r>
            <a:r>
              <a:rPr lang="ru-RU" dirty="0"/>
              <a:t> </a:t>
            </a:r>
            <a:r>
              <a:rPr lang="uk-UA" dirty="0"/>
              <a:t>–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препроцесор</a:t>
            </a:r>
            <a:r>
              <a:rPr lang="ru-RU" dirty="0"/>
              <a:t> HTML і </a:t>
            </a:r>
            <a:r>
              <a:rPr lang="ru-RU" dirty="0" err="1"/>
              <a:t>шаблонизатор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написаний на JavaScript для Node.js. </a:t>
            </a:r>
            <a:r>
              <a:rPr lang="ru-RU" dirty="0" err="1"/>
              <a:t>Простіше</a:t>
            </a:r>
            <a:r>
              <a:rPr lang="ru-RU" dirty="0"/>
              <a:t> </a:t>
            </a:r>
            <a:r>
              <a:rPr lang="ru-RU" dirty="0" err="1"/>
              <a:t>кажучи</a:t>
            </a:r>
            <a:r>
              <a:rPr lang="ru-RU" dirty="0"/>
              <a:t>, </a:t>
            </a:r>
            <a:r>
              <a:rPr lang="ru-RU" dirty="0" err="1"/>
              <a:t>Jade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саме</a:t>
            </a:r>
            <a:r>
              <a:rPr lang="ru-RU" dirty="0"/>
              <a:t> той </a:t>
            </a:r>
            <a:r>
              <a:rPr lang="ru-RU" dirty="0" err="1"/>
              <a:t>засіб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вам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написання</a:t>
            </a:r>
            <a:r>
              <a:rPr lang="ru-RU" dirty="0"/>
              <a:t> </a:t>
            </a:r>
            <a:r>
              <a:rPr lang="ru-RU" dirty="0" err="1"/>
              <a:t>розмітки</a:t>
            </a:r>
            <a:r>
              <a:rPr lang="ru-RU" dirty="0"/>
              <a:t> абсолютно по новому, з </a:t>
            </a:r>
            <a:r>
              <a:rPr lang="ru-RU" dirty="0" err="1"/>
              <a:t>цілим</a:t>
            </a:r>
            <a:r>
              <a:rPr lang="ru-RU" dirty="0"/>
              <a:t> рядом </a:t>
            </a:r>
            <a:r>
              <a:rPr lang="ru-RU" dirty="0" err="1"/>
              <a:t>переваг</a:t>
            </a:r>
            <a:r>
              <a:rPr lang="ru-RU" dirty="0"/>
              <a:t> у </a:t>
            </a:r>
            <a:r>
              <a:rPr lang="ru-RU" dirty="0" err="1"/>
              <a:t>порівнянні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звичайним</a:t>
            </a:r>
            <a:r>
              <a:rPr lang="ru-RU" dirty="0"/>
              <a:t> HTML.</a:t>
            </a:r>
            <a:endParaRPr lang="uk-UA" dirty="0"/>
          </a:p>
          <a:p>
            <a:pPr algn="just"/>
            <a:r>
              <a:rPr lang="ru-RU" dirty="0" err="1"/>
              <a:t>Git</a:t>
            </a:r>
            <a:r>
              <a:rPr lang="ru-RU" dirty="0"/>
              <a:t> – </a:t>
            </a:r>
            <a:r>
              <a:rPr lang="ru-RU" dirty="0" err="1"/>
              <a:t>розподілена</a:t>
            </a:r>
            <a:r>
              <a:rPr lang="ru-RU" dirty="0"/>
              <a:t> система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версіями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51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Перелік усіх змагань, за </a:t>
            </a:r>
            <a:r>
              <a:rPr lang="uk-UA" dirty="0" err="1"/>
              <a:t>адресою</a:t>
            </a:r>
            <a:r>
              <a:rPr lang="uk-UA" dirty="0"/>
              <a:t> </a:t>
            </a:r>
            <a:r>
              <a:rPr lang="ru-RU" dirty="0"/>
              <a:t>‘</a:t>
            </a:r>
            <a:r>
              <a:rPr lang="uk-UA" dirty="0"/>
              <a:t>/</a:t>
            </a:r>
            <a:r>
              <a:rPr lang="uk-UA" dirty="0" err="1" smtClean="0"/>
              <a:t>competitions</a:t>
            </a:r>
            <a:r>
              <a:rPr lang="ru-RU" dirty="0" smtClean="0"/>
              <a:t>’</a:t>
            </a: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Результатироботи</a:t>
            </a:r>
            <a:r>
              <a:rPr lang="ru-RU" sz="2800" b="1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ru-RU" sz="2800" b="1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програмного</a:t>
            </a:r>
            <a:r>
              <a:rPr lang="ru-RU" sz="28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продукту</a:t>
            </a:r>
            <a:endParaRPr lang="uk-UA" sz="2800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292696" y="2492896"/>
            <a:ext cx="855860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Перелік усієї інформації про </a:t>
            </a:r>
            <a:r>
              <a:rPr lang="ru-RU" dirty="0" err="1"/>
              <a:t>конкретне</a:t>
            </a:r>
            <a:r>
              <a:rPr lang="uk-UA" dirty="0"/>
              <a:t> змагання, за </a:t>
            </a:r>
            <a:r>
              <a:rPr lang="uk-UA" dirty="0" err="1"/>
              <a:t>адресою</a:t>
            </a:r>
            <a:r>
              <a:rPr lang="uk-UA" dirty="0"/>
              <a:t> ‘/</a:t>
            </a:r>
            <a:r>
              <a:rPr lang="en-US" dirty="0"/>
              <a:t>competition</a:t>
            </a:r>
            <a:r>
              <a:rPr lang="uk-UA" dirty="0"/>
              <a:t>/</a:t>
            </a:r>
            <a:r>
              <a:rPr lang="en-US" dirty="0"/>
              <a:t>id</a:t>
            </a:r>
            <a:r>
              <a:rPr lang="uk-UA" dirty="0"/>
              <a:t>_</a:t>
            </a:r>
            <a:r>
              <a:rPr lang="en-US" dirty="0"/>
              <a:t>competition</a:t>
            </a:r>
            <a:r>
              <a:rPr lang="uk-UA" dirty="0"/>
              <a:t>/</a:t>
            </a:r>
            <a:r>
              <a:rPr lang="en-US" dirty="0"/>
              <a:t>info</a:t>
            </a:r>
            <a:r>
              <a:rPr lang="uk-UA" dirty="0"/>
              <a:t>’ </a:t>
            </a:r>
          </a:p>
          <a:p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2708920"/>
            <a:ext cx="845151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6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Для переходу між розділами додатку використовуємо панель управління</a:t>
            </a: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2852936"/>
            <a:ext cx="864096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5979368"/>
          </a:xfrm>
        </p:spPr>
        <p:txBody>
          <a:bodyPr/>
          <a:lstStyle/>
          <a:p>
            <a:r>
              <a:rPr lang="uk-UA" dirty="0"/>
              <a:t>Перелік усієї програми конкурсу та перегляд кількості пар у кожній категорії, за </a:t>
            </a:r>
            <a:r>
              <a:rPr lang="uk-UA" dirty="0" err="1"/>
              <a:t>адресою</a:t>
            </a:r>
            <a:r>
              <a:rPr lang="uk-UA" dirty="0"/>
              <a:t> ‘/</a:t>
            </a:r>
            <a:r>
              <a:rPr lang="en-US" dirty="0"/>
              <a:t>competition</a:t>
            </a:r>
            <a:r>
              <a:rPr lang="uk-UA" dirty="0"/>
              <a:t>/</a:t>
            </a:r>
            <a:r>
              <a:rPr lang="en-US" dirty="0"/>
              <a:t>:id</a:t>
            </a:r>
            <a:r>
              <a:rPr lang="uk-UA" dirty="0"/>
              <a:t>_</a:t>
            </a:r>
            <a:r>
              <a:rPr lang="en-US" dirty="0"/>
              <a:t>competition</a:t>
            </a:r>
            <a:r>
              <a:rPr lang="uk-UA" dirty="0"/>
              <a:t>/</a:t>
            </a:r>
            <a:r>
              <a:rPr lang="en-US" dirty="0"/>
              <a:t>details</a:t>
            </a:r>
            <a:r>
              <a:rPr lang="uk-UA" dirty="0"/>
              <a:t>’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0950" y="1919606"/>
            <a:ext cx="840210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3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63344"/>
          </a:xfrm>
        </p:spPr>
        <p:txBody>
          <a:bodyPr/>
          <a:lstStyle/>
          <a:p>
            <a:r>
              <a:rPr lang="uk-UA" dirty="0"/>
              <a:t>Перегляд одної категорії, за </a:t>
            </a:r>
            <a:r>
              <a:rPr lang="uk-UA" dirty="0" err="1"/>
              <a:t>адресою</a:t>
            </a:r>
            <a:r>
              <a:rPr lang="uk-UA" dirty="0"/>
              <a:t> ‘/</a:t>
            </a:r>
            <a:r>
              <a:rPr lang="en-US" dirty="0"/>
              <a:t>competition</a:t>
            </a:r>
            <a:r>
              <a:rPr lang="uk-UA" dirty="0"/>
              <a:t>/:</a:t>
            </a:r>
            <a:r>
              <a:rPr lang="en-US" dirty="0"/>
              <a:t>id</a:t>
            </a:r>
            <a:r>
              <a:rPr lang="uk-UA" dirty="0"/>
              <a:t>_</a:t>
            </a:r>
            <a:r>
              <a:rPr lang="en-US" dirty="0"/>
              <a:t>competition</a:t>
            </a:r>
            <a:r>
              <a:rPr lang="uk-UA" dirty="0"/>
              <a:t>//</a:t>
            </a:r>
            <a:r>
              <a:rPr lang="uk-UA" dirty="0" err="1"/>
              <a:t>oneCategory</a:t>
            </a:r>
            <a:r>
              <a:rPr lang="uk-UA" dirty="0"/>
              <a:t>/Youth%201/B/</a:t>
            </a:r>
            <a:r>
              <a:rPr lang="uk-UA" dirty="0" err="1"/>
              <a:t>Standart</a:t>
            </a:r>
            <a:r>
              <a:rPr lang="uk-UA" dirty="0"/>
              <a:t>’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7554" y="2060848"/>
            <a:ext cx="852889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35352"/>
          </a:xfrm>
        </p:spPr>
        <p:txBody>
          <a:bodyPr/>
          <a:lstStyle/>
          <a:p>
            <a:pPr algn="just"/>
            <a:r>
              <a:rPr lang="uk-UA" dirty="0"/>
              <a:t>При реєстрації потрібно вибрати, </a:t>
            </a:r>
            <a:r>
              <a:rPr lang="uk-UA" dirty="0" err="1"/>
              <a:t>ящо</a:t>
            </a:r>
            <a:r>
              <a:rPr lang="uk-UA" dirty="0"/>
              <a:t> людина є в базі </a:t>
            </a:r>
            <a:r>
              <a:rPr lang="uk-UA" dirty="0" smtClean="0"/>
              <a:t>даних </a:t>
            </a:r>
            <a:r>
              <a:rPr lang="uk-UA" dirty="0"/>
              <a:t>то потрібно перейти в розділ </a:t>
            </a:r>
            <a:r>
              <a:rPr lang="en-US" dirty="0"/>
              <a:t>In Data Base</a:t>
            </a:r>
            <a:r>
              <a:rPr lang="uk-UA" dirty="0"/>
              <a:t>, якщо ні, то в розділ </a:t>
            </a:r>
            <a:r>
              <a:rPr lang="en-US" dirty="0"/>
              <a:t>Not in Data Base</a:t>
            </a:r>
            <a:r>
              <a:rPr lang="uk-UA" dirty="0"/>
              <a:t>, за </a:t>
            </a:r>
            <a:r>
              <a:rPr lang="uk-UA" dirty="0" err="1"/>
              <a:t>адресою</a:t>
            </a:r>
            <a:r>
              <a:rPr lang="uk-UA" dirty="0"/>
              <a:t> ‘/</a:t>
            </a:r>
            <a:r>
              <a:rPr lang="en-US" dirty="0"/>
              <a:t>competition</a:t>
            </a:r>
            <a:r>
              <a:rPr lang="uk-UA" dirty="0"/>
              <a:t>/</a:t>
            </a:r>
            <a:r>
              <a:rPr lang="en-US" dirty="0"/>
              <a:t>:id</a:t>
            </a:r>
            <a:r>
              <a:rPr lang="uk-UA" dirty="0"/>
              <a:t>_</a:t>
            </a:r>
            <a:r>
              <a:rPr lang="en-US" dirty="0"/>
              <a:t>competition</a:t>
            </a:r>
            <a:r>
              <a:rPr lang="uk-UA" dirty="0"/>
              <a:t>/</a:t>
            </a:r>
            <a:r>
              <a:rPr lang="en-US" dirty="0"/>
              <a:t>registration</a:t>
            </a:r>
            <a:r>
              <a:rPr lang="uk-UA" dirty="0"/>
              <a:t>’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930" y="2852936"/>
            <a:ext cx="871814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Якщо всі учасники зареєстровані в базі даннх, то можна скласти пару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24" y="1700808"/>
            <a:ext cx="856895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40" y="1628800"/>
            <a:ext cx="820853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sz="2800" dirty="0" smtClean="0"/>
              <a:t>Темою </a:t>
            </a:r>
            <a:r>
              <a:rPr lang="uk-UA" sz="2800" dirty="0"/>
              <a:t>курсової роботи – є проектування бази </a:t>
            </a:r>
            <a:r>
              <a:rPr lang="uk-UA" sz="2800" dirty="0" smtClean="0"/>
              <a:t>даних </a:t>
            </a:r>
            <a:r>
              <a:rPr lang="ru-RU" sz="2800" dirty="0" err="1"/>
              <a:t>міжнародних</a:t>
            </a:r>
            <a:r>
              <a:rPr lang="ru-RU" sz="2800" dirty="0"/>
              <a:t> </a:t>
            </a:r>
            <a:r>
              <a:rPr lang="ru-RU" sz="2800" dirty="0" err="1"/>
              <a:t>конкурсів</a:t>
            </a:r>
            <a:r>
              <a:rPr lang="ru-RU" sz="2800" dirty="0"/>
              <a:t> </a:t>
            </a:r>
            <a:r>
              <a:rPr lang="ru-RU" sz="2800" dirty="0" err="1"/>
              <a:t>танців</a:t>
            </a:r>
            <a:r>
              <a:rPr lang="uk-UA" sz="2800" dirty="0"/>
              <a:t>. </a:t>
            </a:r>
            <a:endParaRPr lang="uk-UA" sz="2800" dirty="0" smtClean="0"/>
          </a:p>
          <a:p>
            <a:r>
              <a:rPr lang="uk-UA" sz="2800" dirty="0" smtClean="0"/>
              <a:t>Так </a:t>
            </a:r>
            <a:r>
              <a:rPr lang="uk-UA" sz="2800" dirty="0"/>
              <a:t>як видів танців та видів конкурсів існує багато, було обрано спортивні бальні танці. </a:t>
            </a:r>
            <a:endParaRPr lang="uk-UA" sz="2800" dirty="0" smtClean="0"/>
          </a:p>
          <a:p>
            <a:r>
              <a:rPr lang="uk-UA" sz="2800" dirty="0" smtClean="0"/>
              <a:t>База </a:t>
            </a:r>
            <a:r>
              <a:rPr lang="uk-UA" sz="2800" dirty="0" smtClean="0"/>
              <a:t>даних </a:t>
            </a:r>
            <a:r>
              <a:rPr lang="uk-UA" sz="2800" dirty="0"/>
              <a:t>міжнародних конкурсів зі спортивних бальних танців, насамперед, включає в себе, </a:t>
            </a:r>
            <a:r>
              <a:rPr lang="uk-UA" sz="2800" dirty="0" smtClean="0"/>
              <a:t>перегляд інформації </a:t>
            </a:r>
            <a:r>
              <a:rPr lang="uk-UA" sz="2800" dirty="0"/>
              <a:t>про змагання та </a:t>
            </a:r>
            <a:r>
              <a:rPr lang="uk-UA" sz="2800" dirty="0" smtClean="0"/>
              <a:t>реєстрацію </a:t>
            </a:r>
            <a:r>
              <a:rPr lang="uk-UA" sz="2800" dirty="0"/>
              <a:t>в них: учасників, тренерів та </a:t>
            </a:r>
            <a:r>
              <a:rPr lang="uk-UA" sz="2800" dirty="0" err="1"/>
              <a:t>судей</a:t>
            </a:r>
            <a:r>
              <a:rPr lang="uk-UA" sz="2800" dirty="0"/>
              <a:t>. </a:t>
            </a:r>
            <a:endParaRPr lang="uk-UA" sz="2800" dirty="0" smtClean="0"/>
          </a:p>
          <a:p>
            <a:r>
              <a:rPr lang="uk-UA" sz="2800" dirty="0" smtClean="0"/>
              <a:t>Кожен </a:t>
            </a:r>
            <a:r>
              <a:rPr lang="uk-UA" sz="2800" dirty="0"/>
              <a:t>конкурс включає в себе назву, день проведення, правила, організаторів змагань, </a:t>
            </a:r>
            <a:r>
              <a:rPr lang="ru-RU" sz="2800" dirty="0" err="1"/>
              <a:t>кра</a:t>
            </a:r>
            <a:r>
              <a:rPr lang="uk-UA" sz="2800" dirty="0" err="1"/>
              <a:t>їну</a:t>
            </a:r>
            <a:r>
              <a:rPr lang="uk-UA" sz="2800" dirty="0"/>
              <a:t> та точне місце проведення. В кожному конкурсі має обов’язково бути: тип бальної програми, типи категорій, танцювальні класи, та судді.</a:t>
            </a: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03648" y="304800"/>
            <a:ext cx="8229600" cy="12192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uk-UA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Постановка завдання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9165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200" b="1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Успішна реєстрація</a:t>
            </a:r>
            <a:endParaRPr lang="uk-UA" sz="3200" b="1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40" y="1396961"/>
            <a:ext cx="828092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uk-UA" sz="24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Якщо людини немає в базі даних, то її можна зареєструвати у відповідному підрозділі 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18640"/>
            <a:ext cx="8229600" cy="33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15313"/>
            <a:ext cx="8229600" cy="27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8720" y="2204864"/>
            <a:ext cx="812656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3308" y="1484784"/>
            <a:ext cx="8229600" cy="5373216"/>
          </a:xfrm>
        </p:spPr>
        <p:txBody>
          <a:bodyPr>
            <a:normAutofit/>
          </a:bodyPr>
          <a:lstStyle/>
          <a:p>
            <a:r>
              <a:rPr lang="uk-UA" dirty="0"/>
              <a:t>В ході роботи розглянуті і засвоєні навички використання мови SQL для роботи з базами даних, отриманий досвід організації баз даних в СКБД </a:t>
            </a:r>
            <a:r>
              <a:rPr lang="en-US" dirty="0"/>
              <a:t>Firebird</a:t>
            </a:r>
            <a:r>
              <a:rPr lang="uk-UA" dirty="0"/>
              <a:t>, зокрема використання </a:t>
            </a:r>
            <a:r>
              <a:rPr lang="uk-UA" dirty="0" smtClean="0"/>
              <a:t>запитів.</a:t>
            </a:r>
          </a:p>
          <a:p>
            <a:r>
              <a:rPr lang="uk-UA" dirty="0" smtClean="0"/>
              <a:t>Отриманий </a:t>
            </a:r>
            <a:r>
              <a:rPr lang="uk-UA" dirty="0"/>
              <a:t>досвід програмування на мові </a:t>
            </a:r>
            <a:r>
              <a:rPr lang="uk-UA" dirty="0" err="1"/>
              <a:t>JavaScript</a:t>
            </a:r>
            <a:r>
              <a:rPr lang="uk-UA" dirty="0"/>
              <a:t> та досвід роботи з платформою </a:t>
            </a:r>
            <a:r>
              <a:rPr lang="en-US" dirty="0"/>
              <a:t>node</a:t>
            </a:r>
            <a:r>
              <a:rPr lang="uk-UA" dirty="0"/>
              <a:t>.</a:t>
            </a:r>
            <a:r>
              <a:rPr lang="en-US" dirty="0"/>
              <a:t>JS</a:t>
            </a:r>
            <a:r>
              <a:rPr lang="uk-UA" dirty="0"/>
              <a:t>, та </a:t>
            </a:r>
            <a:r>
              <a:rPr lang="uk-UA" dirty="0" err="1"/>
              <a:t>фреймворками</a:t>
            </a:r>
            <a:r>
              <a:rPr lang="uk-UA" dirty="0"/>
              <a:t> </a:t>
            </a:r>
            <a:r>
              <a:rPr lang="en-US" dirty="0"/>
              <a:t>node</a:t>
            </a:r>
            <a:r>
              <a:rPr lang="uk-UA" dirty="0"/>
              <a:t>-</a:t>
            </a:r>
            <a:r>
              <a:rPr lang="en-US" dirty="0"/>
              <a:t>firebird</a:t>
            </a:r>
            <a:r>
              <a:rPr lang="uk-UA" dirty="0"/>
              <a:t>, </a:t>
            </a:r>
            <a:r>
              <a:rPr lang="en-US" dirty="0"/>
              <a:t>Express</a:t>
            </a:r>
            <a:r>
              <a:rPr lang="uk-UA" dirty="0"/>
              <a:t>, та </a:t>
            </a:r>
            <a:r>
              <a:rPr lang="uk-UA" dirty="0" err="1"/>
              <a:t>шаблонізатором</a:t>
            </a:r>
            <a:r>
              <a:rPr lang="uk-UA" dirty="0"/>
              <a:t> </a:t>
            </a:r>
            <a:r>
              <a:rPr lang="en-US" dirty="0"/>
              <a:t>Jade</a:t>
            </a:r>
            <a:r>
              <a:rPr lang="uk-UA" dirty="0"/>
              <a:t>.</a:t>
            </a:r>
          </a:p>
          <a:p>
            <a:r>
              <a:rPr lang="uk-UA" dirty="0"/>
              <a:t>Даний </a:t>
            </a:r>
            <a:r>
              <a:rPr lang="ru-RU" dirty="0" err="1"/>
              <a:t>програмний</a:t>
            </a:r>
            <a:r>
              <a:rPr lang="ru-RU" dirty="0"/>
              <a:t> продукт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для</a:t>
            </a:r>
            <a:r>
              <a:rPr lang="uk-UA" dirty="0"/>
              <a:t> проведення міжнародних конкурсів танців.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mtClean="0"/>
              <a:t>Висновки</a:t>
            </a:r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691680" y="1700808"/>
            <a:ext cx="6172200" cy="1894362"/>
          </a:xfrm>
        </p:spPr>
        <p:txBody>
          <a:bodyPr>
            <a:noAutofit/>
          </a:bodyPr>
          <a:lstStyle/>
          <a:p>
            <a:pPr algn="ctr"/>
            <a:r>
              <a:rPr lang="uk-UA" sz="6600" dirty="0" smtClean="0"/>
              <a:t>Дякую за увагу!</a:t>
            </a:r>
            <a:endParaRPr lang="ru-RU" sz="6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60648"/>
            <a:ext cx="8568952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У відповідності з метою, були визначені наступні інформаційні потоки:</a:t>
            </a:r>
          </a:p>
          <a:p>
            <a:pPr marL="0" indent="0">
              <a:buNone/>
            </a:pPr>
            <a:endParaRPr lang="uk-UA" dirty="0" smtClean="0"/>
          </a:p>
          <a:p>
            <a:pPr marL="0" lvl="0" indent="0">
              <a:buNone/>
            </a:pPr>
            <a:endParaRPr lang="uk-UA" dirty="0"/>
          </a:p>
          <a:p>
            <a:endParaRPr lang="ru-RU" dirty="0"/>
          </a:p>
        </p:txBody>
      </p:sp>
      <p:grpSp>
        <p:nvGrpSpPr>
          <p:cNvPr id="20" name="Полотно 7"/>
          <p:cNvGrpSpPr/>
          <p:nvPr/>
        </p:nvGrpSpPr>
        <p:grpSpPr>
          <a:xfrm>
            <a:off x="580456" y="1268760"/>
            <a:ext cx="8055096" cy="4824536"/>
            <a:chOff x="0" y="0"/>
            <a:chExt cx="6103620" cy="2750820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0" y="0"/>
              <a:ext cx="6103620" cy="2750820"/>
            </a:xfrm>
            <a:prstGeom prst="rect">
              <a:avLst/>
            </a:prstGeom>
          </p:spPr>
        </p:sp>
        <p:grpSp>
          <p:nvGrpSpPr>
            <p:cNvPr id="22" name="Группа 21"/>
            <p:cNvGrpSpPr/>
            <p:nvPr/>
          </p:nvGrpSpPr>
          <p:grpSpPr>
            <a:xfrm>
              <a:off x="195240" y="134280"/>
              <a:ext cx="5870940" cy="2560320"/>
              <a:chOff x="195240" y="134280"/>
              <a:chExt cx="5870940" cy="2560320"/>
            </a:xfrm>
          </p:grpSpPr>
          <p:grpSp>
            <p:nvGrpSpPr>
              <p:cNvPr id="23" name="Группа 22"/>
              <p:cNvGrpSpPr/>
              <p:nvPr/>
            </p:nvGrpSpPr>
            <p:grpSpPr>
              <a:xfrm>
                <a:off x="195240" y="134280"/>
                <a:ext cx="5870940" cy="2560320"/>
                <a:chOff x="195240" y="134280"/>
                <a:chExt cx="5870940" cy="256032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3906180" y="2397420"/>
                  <a:ext cx="2160000" cy="2971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uk-UA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Учасники та їх тренери</a:t>
                  </a:r>
                </a:p>
              </p:txBody>
            </p:sp>
            <p:sp>
              <p:nvSpPr>
                <p:cNvPr id="28" name="Прямоугольник 27"/>
                <p:cNvSpPr/>
                <p:nvPr/>
              </p:nvSpPr>
              <p:spPr>
                <a:xfrm>
                  <a:off x="195240" y="2397420"/>
                  <a:ext cx="2160000" cy="2971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uk-UA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Судді</a:t>
                  </a:r>
                </a:p>
              </p:txBody>
            </p:sp>
            <p:grpSp>
              <p:nvGrpSpPr>
                <p:cNvPr id="29" name="Группа 28"/>
                <p:cNvGrpSpPr/>
                <p:nvPr/>
              </p:nvGrpSpPr>
              <p:grpSpPr>
                <a:xfrm>
                  <a:off x="1974215" y="134280"/>
                  <a:ext cx="2160295" cy="1722120"/>
                  <a:chOff x="2271395" y="126660"/>
                  <a:chExt cx="2160295" cy="1722120"/>
                </a:xfrm>
              </p:grpSpPr>
              <p:sp>
                <p:nvSpPr>
                  <p:cNvPr id="33" name="Прямоугольник 32"/>
                  <p:cNvSpPr/>
                  <p:nvPr/>
                </p:nvSpPr>
                <p:spPr>
                  <a:xfrm>
                    <a:off x="2271395" y="899160"/>
                    <a:ext cx="2160000" cy="2971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Орга</a:t>
                    </a:r>
                    <a:r>
                      <a:rPr lang="uk-UA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нізатори змагань</a:t>
                    </a:r>
                  </a:p>
                </p:txBody>
              </p:sp>
              <p:sp>
                <p:nvSpPr>
                  <p:cNvPr id="34" name="Прямоугольник 33"/>
                  <p:cNvSpPr/>
                  <p:nvPr/>
                </p:nvSpPr>
                <p:spPr>
                  <a:xfrm>
                    <a:off x="2271690" y="126660"/>
                    <a:ext cx="2160000" cy="4677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uk-U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Дирекція федерації  спортивного бального танцю</a:t>
                    </a:r>
                  </a:p>
                </p:txBody>
              </p:sp>
              <p:sp>
                <p:nvSpPr>
                  <p:cNvPr id="35" name="Прямоугольник 34"/>
                  <p:cNvSpPr/>
                  <p:nvPr/>
                </p:nvSpPr>
                <p:spPr>
                  <a:xfrm>
                    <a:off x="2271690" y="1551600"/>
                    <a:ext cx="2160000" cy="2971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uk-U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Змагання</a:t>
                    </a:r>
                  </a:p>
                </p:txBody>
              </p:sp>
            </p:grpSp>
            <p:cxnSp>
              <p:nvCxnSpPr>
                <p:cNvPr id="30" name="Прямая со стрелкой 29"/>
                <p:cNvCxnSpPr>
                  <a:stCxn id="34" idx="2"/>
                  <a:endCxn id="33" idx="0"/>
                </p:cNvCxnSpPr>
                <p:nvPr/>
              </p:nvCxnSpPr>
              <p:spPr>
                <a:xfrm flipH="1">
                  <a:off x="3054215" y="601980"/>
                  <a:ext cx="295" cy="304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Прямая со стрелкой 30"/>
                <p:cNvCxnSpPr>
                  <a:stCxn id="28" idx="0"/>
                  <a:endCxn id="35" idx="1"/>
                </p:cNvCxnSpPr>
                <p:nvPr/>
              </p:nvCxnSpPr>
              <p:spPr>
                <a:xfrm flipV="1">
                  <a:off x="1275240" y="1707810"/>
                  <a:ext cx="699270" cy="6896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Прямая со стрелкой 31"/>
                <p:cNvCxnSpPr>
                  <a:stCxn id="27" idx="0"/>
                  <a:endCxn id="35" idx="3"/>
                </p:cNvCxnSpPr>
                <p:nvPr/>
              </p:nvCxnSpPr>
              <p:spPr>
                <a:xfrm flipH="1" flipV="1">
                  <a:off x="4134510" y="1707810"/>
                  <a:ext cx="851670" cy="6896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Прямая со стрелкой 23"/>
              <p:cNvCxnSpPr>
                <a:stCxn id="35" idx="2"/>
                <a:endCxn id="28" idx="3"/>
              </p:cNvCxnSpPr>
              <p:nvPr/>
            </p:nvCxnSpPr>
            <p:spPr>
              <a:xfrm flipH="1">
                <a:off x="2355240" y="1856400"/>
                <a:ext cx="699270" cy="689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 стрелкой 24"/>
              <p:cNvCxnSpPr>
                <a:endCxn id="27" idx="1"/>
              </p:cNvCxnSpPr>
              <p:nvPr/>
            </p:nvCxnSpPr>
            <p:spPr>
              <a:xfrm>
                <a:off x="3054510" y="1874520"/>
                <a:ext cx="851670" cy="6714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>
                <a:stCxn id="33" idx="2"/>
                <a:endCxn id="35" idx="0"/>
              </p:cNvCxnSpPr>
              <p:nvPr/>
            </p:nvCxnSpPr>
            <p:spPr>
              <a:xfrm>
                <a:off x="3054215" y="1203960"/>
                <a:ext cx="295" cy="35526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72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uk-UA" sz="2800" dirty="0" smtClean="0"/>
              <a:t>одержати </a:t>
            </a:r>
            <a:r>
              <a:rPr lang="uk-UA" sz="2800" dirty="0"/>
              <a:t>інформацію про міжнародні змагання;</a:t>
            </a:r>
          </a:p>
          <a:p>
            <a:pPr lvl="0"/>
            <a:r>
              <a:rPr lang="uk-UA" sz="2800" dirty="0"/>
              <a:t>одержати інформацію про якесь конкретне змагання: місце проведення, правила, організатори, дату проведення, загальну кількість учасників</a:t>
            </a:r>
            <a:r>
              <a:rPr lang="ru-RU" sz="2800" dirty="0"/>
              <a:t>;</a:t>
            </a:r>
            <a:endParaRPr lang="uk-UA" sz="2800" dirty="0"/>
          </a:p>
          <a:p>
            <a:pPr lvl="0"/>
            <a:r>
              <a:rPr lang="uk-UA" sz="2800" dirty="0"/>
              <a:t>одержати </a:t>
            </a:r>
            <a:r>
              <a:rPr lang="uk-UA" sz="2800" dirty="0" smtClean="0"/>
              <a:t>загальну </a:t>
            </a:r>
            <a:r>
              <a:rPr lang="uk-UA" sz="2800" dirty="0"/>
              <a:t>інформацію про кількість танцювальних програм, категорій, класів та учасників у кожній із них;</a:t>
            </a:r>
          </a:p>
          <a:p>
            <a:pPr lvl="0"/>
            <a:r>
              <a:rPr lang="uk-UA" sz="2800" dirty="0"/>
              <a:t>одержати інформацію про кожну танцювальну </a:t>
            </a:r>
            <a:r>
              <a:rPr lang="uk-UA" sz="2800" dirty="0" smtClean="0"/>
              <a:t>програму</a:t>
            </a:r>
            <a:r>
              <a:rPr lang="uk-UA" sz="2800" dirty="0"/>
              <a:t>, </a:t>
            </a:r>
            <a:r>
              <a:rPr lang="uk-UA" sz="2800" dirty="0" smtClean="0"/>
              <a:t>категорію </a:t>
            </a:r>
            <a:r>
              <a:rPr lang="uk-UA" sz="2800" dirty="0"/>
              <a:t>та клас окремо;</a:t>
            </a:r>
          </a:p>
          <a:p>
            <a:pPr marL="0" lvl="0" indent="0">
              <a:buNone/>
            </a:pPr>
            <a:r>
              <a:rPr lang="uk-UA" sz="2800" dirty="0" smtClean="0"/>
              <a:t> </a:t>
            </a:r>
            <a:endParaRPr lang="uk-UA" sz="4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561116"/>
            <a:ext cx="8229600" cy="12192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uk-UA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Види запитів в інформаційній системі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>
                <a:latin typeface="+mj-lt"/>
              </a:rPr>
              <a:t/>
            </a:r>
            <a:br>
              <a:rPr lang="uk-UA" sz="2400" b="1" dirty="0" smtClean="0">
                <a:latin typeface="+mj-lt"/>
              </a:rPr>
            </a:br>
            <a:endParaRPr lang="uk-UA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88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844824"/>
            <a:ext cx="8651304" cy="4929336"/>
          </a:xfrm>
        </p:spPr>
        <p:txBody>
          <a:bodyPr/>
          <a:lstStyle/>
          <a:p>
            <a:pPr lvl="0"/>
            <a:r>
              <a:rPr lang="ru-RU" sz="2400" dirty="0"/>
              <a:t>заре</a:t>
            </a:r>
            <a:r>
              <a:rPr lang="uk-UA" sz="2400" dirty="0" err="1"/>
              <a:t>єструвати</a:t>
            </a:r>
            <a:r>
              <a:rPr lang="uk-UA" sz="2400" dirty="0"/>
              <a:t> учасника у базу </a:t>
            </a:r>
            <a:r>
              <a:rPr lang="uk-UA" sz="2400" dirty="0" smtClean="0"/>
              <a:t>даних;</a:t>
            </a:r>
            <a:endParaRPr lang="uk-UA" sz="2400" dirty="0"/>
          </a:p>
          <a:p>
            <a:pPr lvl="0"/>
            <a:r>
              <a:rPr lang="ru-RU" sz="2400" dirty="0"/>
              <a:t>заре</a:t>
            </a:r>
            <a:r>
              <a:rPr lang="uk-UA" sz="2400" dirty="0" err="1"/>
              <a:t>єструвати</a:t>
            </a:r>
            <a:r>
              <a:rPr lang="uk-UA" sz="2400" dirty="0"/>
              <a:t> </a:t>
            </a:r>
            <a:r>
              <a:rPr lang="ru-RU" sz="2400" dirty="0"/>
              <a:t>тренера </a:t>
            </a:r>
            <a:r>
              <a:rPr lang="uk-UA" sz="2400" dirty="0"/>
              <a:t>у базу </a:t>
            </a:r>
            <a:r>
              <a:rPr lang="uk-UA" sz="2400" dirty="0" smtClean="0"/>
              <a:t>даних</a:t>
            </a:r>
            <a:r>
              <a:rPr lang="ru-RU" sz="2400" dirty="0" smtClean="0"/>
              <a:t>;</a:t>
            </a:r>
            <a:endParaRPr lang="uk-UA" sz="2400" dirty="0"/>
          </a:p>
          <a:p>
            <a:pPr lvl="0"/>
            <a:r>
              <a:rPr lang="ru-RU" sz="2400" dirty="0"/>
              <a:t>заре</a:t>
            </a:r>
            <a:r>
              <a:rPr lang="uk-UA" sz="2400" dirty="0" err="1"/>
              <a:t>єструвати</a:t>
            </a:r>
            <a:r>
              <a:rPr lang="uk-UA" sz="2400" dirty="0"/>
              <a:t> </a:t>
            </a:r>
            <a:r>
              <a:rPr lang="ru-RU" sz="2400" dirty="0"/>
              <a:t>су</a:t>
            </a:r>
            <a:r>
              <a:rPr lang="uk-UA" sz="2400" dirty="0" err="1"/>
              <a:t>ддю</a:t>
            </a:r>
            <a:r>
              <a:rPr lang="uk-UA" sz="2400" dirty="0"/>
              <a:t> у базу </a:t>
            </a:r>
            <a:r>
              <a:rPr lang="uk-UA" sz="2400" dirty="0" smtClean="0"/>
              <a:t>даних</a:t>
            </a:r>
            <a:r>
              <a:rPr lang="ru-RU" sz="2400" dirty="0" smtClean="0"/>
              <a:t>; </a:t>
            </a:r>
            <a:endParaRPr lang="uk-UA" sz="2400" dirty="0"/>
          </a:p>
          <a:p>
            <a:pPr lvl="0"/>
            <a:r>
              <a:rPr lang="ru-RU" sz="2400" dirty="0"/>
              <a:t>заре</a:t>
            </a:r>
            <a:r>
              <a:rPr lang="uk-UA" sz="2400" dirty="0" err="1"/>
              <a:t>єструвати</a:t>
            </a:r>
            <a:r>
              <a:rPr lang="uk-UA" sz="2400" dirty="0"/>
              <a:t> </a:t>
            </a:r>
            <a:r>
              <a:rPr lang="ru-RU" sz="2400" dirty="0"/>
              <a:t>су</a:t>
            </a:r>
            <a:r>
              <a:rPr lang="uk-UA" sz="2400" dirty="0" err="1"/>
              <a:t>ддю</a:t>
            </a:r>
            <a:r>
              <a:rPr lang="uk-UA" sz="2400" dirty="0"/>
              <a:t> на конкретне змагання</a:t>
            </a:r>
            <a:r>
              <a:rPr lang="ru-RU" sz="2400" dirty="0"/>
              <a:t>; </a:t>
            </a:r>
            <a:endParaRPr lang="uk-UA" sz="2400" dirty="0"/>
          </a:p>
          <a:p>
            <a:pPr lvl="0"/>
            <a:r>
              <a:rPr lang="uk-UA" sz="2400" dirty="0"/>
              <a:t>зареєструвати учасника на конкретне змагання</a:t>
            </a:r>
            <a:r>
              <a:rPr lang="ru-RU" sz="2400" dirty="0"/>
              <a:t>;</a:t>
            </a:r>
            <a:endParaRPr lang="uk-UA" sz="2400" dirty="0"/>
          </a:p>
          <a:p>
            <a:r>
              <a:rPr lang="ru-RU" sz="2400" dirty="0"/>
              <a:t>заре</a:t>
            </a:r>
            <a:r>
              <a:rPr lang="uk-UA" sz="2400" dirty="0" err="1"/>
              <a:t>єструвати</a:t>
            </a:r>
            <a:r>
              <a:rPr lang="uk-UA" sz="2400" dirty="0"/>
              <a:t> нове змагання </a:t>
            </a:r>
            <a:r>
              <a:rPr lang="ru-RU" sz="2400" dirty="0"/>
              <a:t>та </a:t>
            </a:r>
            <a:r>
              <a:rPr lang="ru-RU" sz="2400" dirty="0" err="1"/>
              <a:t>додати</a:t>
            </a:r>
            <a:r>
              <a:rPr lang="ru-RU" sz="2400" dirty="0"/>
              <a:t> у </a:t>
            </a:r>
            <a:r>
              <a:rPr lang="ru-RU" sz="2400" dirty="0" err="1"/>
              <a:t>нього</a:t>
            </a:r>
            <a:r>
              <a:rPr lang="ru-RU" sz="2400" dirty="0"/>
              <a:t> </a:t>
            </a:r>
            <a:r>
              <a:rPr lang="uk-UA" sz="2400" dirty="0"/>
              <a:t>інформацію.</a:t>
            </a: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81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-459432"/>
            <a:ext cx="8229600" cy="2191072"/>
          </a:xfrm>
        </p:spPr>
        <p:txBody>
          <a:bodyPr>
            <a:normAutofit/>
          </a:bodyPr>
          <a:lstStyle/>
          <a:p>
            <a:pPr algn="ctr"/>
            <a:r>
              <a:rPr lang="uk-UA" sz="36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Концептуальна модель:</a:t>
            </a:r>
            <a:r>
              <a:rPr lang="uk-UA" dirty="0">
                <a:effectLst/>
              </a:rPr>
              <a:t/>
            </a:r>
            <a:br>
              <a:rPr lang="uk-UA" dirty="0">
                <a:effectLst/>
              </a:rPr>
            </a:br>
            <a:r>
              <a:rPr lang="uk-UA" sz="2400" b="1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/>
            </a:r>
            <a:br>
              <a:rPr lang="uk-UA" sz="2400" b="1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endParaRPr lang="uk-UA" sz="2400" b="1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09" y="1340768"/>
            <a:ext cx="8864103" cy="518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219200"/>
          </a:xfrm>
        </p:spPr>
        <p:txBody>
          <a:bodyPr>
            <a:normAutofit/>
          </a:bodyPr>
          <a:lstStyle/>
          <a:p>
            <a:pPr algn="ctr"/>
            <a:r>
              <a:rPr lang="uk-UA" sz="36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Логічна модель: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61" y="1628800"/>
            <a:ext cx="8802439" cy="4598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10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>
            <a:normAutofit/>
          </a:bodyPr>
          <a:lstStyle/>
          <a:p>
            <a:pPr algn="ctr"/>
            <a:r>
              <a:rPr lang="uk-UA" sz="36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Фізична модель бази: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640960" cy="54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59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реалізації прикладної програми було обрано середовище </a:t>
            </a:r>
            <a:r>
              <a:rPr lang="en-US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nodeJS</a:t>
            </a:r>
            <a:r>
              <a:rPr lang="uk-UA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</a:t>
            </a:r>
            <a:r>
              <a:rPr lang="uk-UA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jade</a:t>
            </a:r>
            <a:r>
              <a:rPr lang="uk-UA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uk-UA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uk-UA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Node.js </a:t>
            </a:r>
            <a:r>
              <a:rPr lang="uk-UA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платформа з в</a:t>
            </a:r>
            <a:r>
              <a:rPr lang="uk-UA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ідкритим</a:t>
            </a:r>
            <a:r>
              <a:rPr lang="uk-UA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кодом</a:t>
            </a:r>
            <a:r>
              <a:rPr lang="ru-RU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виконання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високопродуктивних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мережевих</a:t>
            </a:r>
            <a:r>
              <a:rPr lang="ru-RU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застосунків</a:t>
            </a:r>
            <a:r>
              <a:rPr lang="ru-RU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написаних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мовою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tooltip="JavaScript"/>
              </a:rPr>
              <a:t>JavaScript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Платформа node.js </a:t>
            </a:r>
            <a:r>
              <a:rPr lang="ru-RU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перетворила</a:t>
            </a:r>
            <a:r>
              <a:rPr lang="ru-RU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мову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JavaScript,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основному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використовувалась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браузерах на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мову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загального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використання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 великою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спільнотою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розробників</a:t>
            </a:r>
            <a:r>
              <a:rPr lang="ru-RU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6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Реалізація прикладної </a:t>
            </a:r>
            <a:r>
              <a:rPr lang="uk-UA" sz="3600" b="1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програми</a:t>
            </a:r>
            <a:endParaRPr lang="uk-UA" sz="3600" b="1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14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678</TotalTime>
  <Words>599</Words>
  <Application>Microsoft Office PowerPoint</Application>
  <PresentationFormat>Экран (4:3)</PresentationFormat>
  <Paragraphs>58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Calibri</vt:lpstr>
      <vt:lpstr>Constantia</vt:lpstr>
      <vt:lpstr>Times New Roman</vt:lpstr>
      <vt:lpstr>Wingdings 2</vt:lpstr>
      <vt:lpstr>Бумажная</vt:lpstr>
      <vt:lpstr>Курсова робота з дисципліни «Організація баз даних та знань» НА ТЕМУ: «Проектування бази даних міжнародних конкурсів танців»</vt:lpstr>
      <vt:lpstr>Постановка завдання </vt:lpstr>
      <vt:lpstr>Презентация PowerPoint</vt:lpstr>
      <vt:lpstr>Види запитів в інформаційній системі  </vt:lpstr>
      <vt:lpstr>Презентация PowerPoint</vt:lpstr>
      <vt:lpstr>Концептуальна модель:  </vt:lpstr>
      <vt:lpstr>Логічна модель:</vt:lpstr>
      <vt:lpstr>Фізична модель бази:</vt:lpstr>
      <vt:lpstr>Реалізація прикладної програми</vt:lpstr>
      <vt:lpstr>Презентация PowerPoint</vt:lpstr>
      <vt:lpstr>Презентация PowerPoint</vt:lpstr>
      <vt:lpstr>Результатироботи програмного продукту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Якщо всі учасники зареєстровані в базі даннх, то можна скласти пару</vt:lpstr>
      <vt:lpstr>Презентация PowerPoint</vt:lpstr>
      <vt:lpstr>Успішна реєстрація</vt:lpstr>
      <vt:lpstr>Якщо людини немає в базі даних, то її можна зареєструвати у відповідному підрозділі </vt:lpstr>
      <vt:lpstr>Презентация PowerPoint</vt:lpstr>
      <vt:lpstr>Презентация PowerPoint</vt:lpstr>
      <vt:lpstr>Висновки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з дисциплыни «Основи програмування та алгоритмычні мови» на тему: «Гра Балістика»</dc:title>
  <dc:creator>User</dc:creator>
  <cp:lastModifiedBy>SM1LEORK</cp:lastModifiedBy>
  <cp:revision>76</cp:revision>
  <dcterms:created xsi:type="dcterms:W3CDTF">2015-05-27T09:31:07Z</dcterms:created>
  <dcterms:modified xsi:type="dcterms:W3CDTF">2017-05-17T00:01:10Z</dcterms:modified>
</cp:coreProperties>
</file>