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65BEE-868E-4FE8-8766-4EEC41E01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91F1FE-A054-414B-97A8-C4A35D2C0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59A5FA-BB59-4653-9DBB-BF91BCDC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86A-DE01-41A5-AAC2-098E010EE2BF}" type="datetimeFigureOut">
              <a:rPr lang="es-AR" smtClean="0"/>
              <a:t>6/7/2020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00914-9153-4CFE-B8BB-FCD702BF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47792-81CB-4C00-8C8B-7E0CFCEE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DE55-7396-4ACB-93ED-D571521028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096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80583-5D68-441F-A653-498D8C45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0EA4F7-0895-4B77-A693-DA7D19706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C3267-7237-4AF0-9405-613F7EB9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86A-DE01-41A5-AAC2-098E010EE2BF}" type="datetimeFigureOut">
              <a:rPr lang="es-AR" smtClean="0"/>
              <a:t>6/7/2020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6EE9C0-08DC-4AF4-8C35-C9D0600D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E47518-BE1F-45B5-B5BB-58A5F844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DE55-7396-4ACB-93ED-D571521028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492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CE20AB-2FB3-453A-A67D-A8484A712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54D26-6C28-46EE-9971-C29694992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0F89B0-306E-4252-86D2-71FD02CA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86A-DE01-41A5-AAC2-098E010EE2BF}" type="datetimeFigureOut">
              <a:rPr lang="es-AR" smtClean="0"/>
              <a:t>6/7/2020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4273B1-5BCD-434E-B2FE-8CC27C89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B21720-E867-42AC-8BBF-2DCBAE91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DE55-7396-4ACB-93ED-D571521028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178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AAAC8-8973-456E-B460-17C8EBE1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BBF7C-56EE-4B0E-95DD-EE6943FC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24BBF-C156-43C4-BDD8-F5B0FAD9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86A-DE01-41A5-AAC2-098E010EE2BF}" type="datetimeFigureOut">
              <a:rPr lang="es-AR" smtClean="0"/>
              <a:t>6/7/2020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C82147-DB38-4AF6-8FA0-F6A97393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82E1E-0A37-497B-99F5-7E344653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DE55-7396-4ACB-93ED-D571521028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416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BBA7C-7DFD-4E1F-AD4D-D675D510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4756A0-C37C-460C-BCAD-F0EC242A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F39FD1-0FC9-455A-B303-4BFE8DE2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86A-DE01-41A5-AAC2-098E010EE2BF}" type="datetimeFigureOut">
              <a:rPr lang="es-AR" smtClean="0"/>
              <a:t>6/7/2020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557C61-2645-48C5-88E4-754C6AC2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76A987-FB3F-47A5-8BE6-9B22D4F6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DE55-7396-4ACB-93ED-D571521028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618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F6244-33F7-4D50-8FFC-D0ED9A2B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8C3E2E-2E82-4471-8B2A-A88EF4248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4F4C7A-5C41-4BB3-9D4F-E14BD3264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783230-A13A-4165-B1F8-509EE7D8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86A-DE01-41A5-AAC2-098E010EE2BF}" type="datetimeFigureOut">
              <a:rPr lang="es-AR" smtClean="0"/>
              <a:t>6/7/2020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F82A25-6C99-4B1C-9A4E-C002853E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619FA3-7CF8-4BBD-8EFF-9873DC96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DE55-7396-4ACB-93ED-D571521028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847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84C9A-A020-43A6-880B-10D00044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F2F5E2-750B-4795-A944-F67FDCA24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A07D98-4FB4-40AE-BFAD-5CC8A6963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DAD49A-7105-4F5B-B9E9-53F2AF914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02A8DF-A493-445A-BFEA-B5A9D960F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C25BEE-F72D-432F-9F9E-B9493AA0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86A-DE01-41A5-AAC2-098E010EE2BF}" type="datetimeFigureOut">
              <a:rPr lang="es-AR" smtClean="0"/>
              <a:t>6/7/2020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6787B7-F9CB-4881-B9F1-7C8319AD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03C82F-CF15-4A33-B275-25FC9236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DE55-7396-4ACB-93ED-D571521028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041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CF774-9AD0-44BA-8DB6-6C341E8A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A8AFCD-3614-4169-96D7-FA136B38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86A-DE01-41A5-AAC2-098E010EE2BF}" type="datetimeFigureOut">
              <a:rPr lang="es-AR" smtClean="0"/>
              <a:t>6/7/2020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8BC507-5046-4812-A708-E4B15CB7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5E2965-CD19-462A-B01F-E840507F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DE55-7396-4ACB-93ED-D571521028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632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199848-6712-4856-B456-2333A9E5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86A-DE01-41A5-AAC2-098E010EE2BF}" type="datetimeFigureOut">
              <a:rPr lang="es-AR" smtClean="0"/>
              <a:t>6/7/2020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65E708-67F7-4332-8C79-22CB1259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E3F536-AB25-443B-AB48-8E54BEA6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DE55-7396-4ACB-93ED-D571521028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100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4732B-E1E0-4180-9619-159D1617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A86E83-DD4B-4BDE-A054-2CAB9FC2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42F1C8-1F01-42C1-9FBF-CE9422753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1CAE78-4894-42DA-B04A-60733516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86A-DE01-41A5-AAC2-098E010EE2BF}" type="datetimeFigureOut">
              <a:rPr lang="es-AR" smtClean="0"/>
              <a:t>6/7/2020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4139A9-6FD4-4FE1-BE2A-8841401E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909E21-E29D-4DDE-B183-229D836F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DE55-7396-4ACB-93ED-D571521028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960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69D60-5E98-49C5-90E8-090D2987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95781E-BE7F-48EA-8382-2FB5D0641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FC0228-0DA6-4265-A422-76C2CC5BF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B7E643-76C0-4F99-B7DA-6D030A0A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386A-DE01-41A5-AAC2-098E010EE2BF}" type="datetimeFigureOut">
              <a:rPr lang="es-AR" smtClean="0"/>
              <a:t>6/7/2020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0AF5DE-3661-4B0C-8EF5-36EF0365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CE28C4-AE82-423A-B6D2-AFFACD04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DE55-7396-4ACB-93ED-D571521028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868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800C20-9B36-4C50-8ADA-7A6D6821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C684FB-8AC0-42CF-9AFF-8C618854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8BFD1-1FC7-4BF9-8BFA-2AA71A74F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3386A-DE01-41A5-AAC2-098E010EE2BF}" type="datetimeFigureOut">
              <a:rPr lang="es-AR" smtClean="0"/>
              <a:t>6/7/2020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7B72A-D967-442F-B51F-EFD78A8C2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3481EB-5AB8-400F-8A91-710E5CC91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9DE55-7396-4ACB-93ED-D571521028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55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2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25.png"/><Relationship Id="rId5" Type="http://schemas.openxmlformats.org/officeDocument/2006/relationships/image" Target="../media/image67.png"/><Relationship Id="rId15" Type="http://schemas.openxmlformats.org/officeDocument/2006/relationships/image" Target="../media/image76.png"/><Relationship Id="rId10" Type="http://schemas.openxmlformats.org/officeDocument/2006/relationships/image" Target="../media/image72.png"/><Relationship Id="rId19" Type="http://schemas.openxmlformats.org/officeDocument/2006/relationships/image" Target="../media/image80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72.png"/><Relationship Id="rId18" Type="http://schemas.openxmlformats.org/officeDocument/2006/relationships/image" Target="../media/image86.png"/><Relationship Id="rId3" Type="http://schemas.openxmlformats.org/officeDocument/2006/relationships/image" Target="../media/image65.png"/><Relationship Id="rId7" Type="http://schemas.openxmlformats.org/officeDocument/2006/relationships/image" Target="../media/image78.png"/><Relationship Id="rId12" Type="http://schemas.openxmlformats.org/officeDocument/2006/relationships/image" Target="../media/image71.png"/><Relationship Id="rId17" Type="http://schemas.openxmlformats.org/officeDocument/2006/relationships/image" Target="../media/image85.png"/><Relationship Id="rId2" Type="http://schemas.openxmlformats.org/officeDocument/2006/relationships/image" Target="../media/image2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0.png"/><Relationship Id="rId5" Type="http://schemas.openxmlformats.org/officeDocument/2006/relationships/image" Target="../media/image67.png"/><Relationship Id="rId15" Type="http://schemas.openxmlformats.org/officeDocument/2006/relationships/image" Target="../media/image73.png"/><Relationship Id="rId10" Type="http://schemas.openxmlformats.org/officeDocument/2006/relationships/image" Target="../media/image69.png"/><Relationship Id="rId4" Type="http://schemas.openxmlformats.org/officeDocument/2006/relationships/image" Target="../media/image66.png"/><Relationship Id="rId9" Type="http://schemas.openxmlformats.org/officeDocument/2006/relationships/image" Target="../media/image82.png"/><Relationship Id="rId1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D14FA-7D90-4E46-B468-9EE4BE7D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91967"/>
            <a:ext cx="9144000" cy="2387600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 2 – Guía 7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48549E-EBD9-4FA7-88C5-ECDCBF8DB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048EC5-0E45-4C37-AB31-90A47FBABEA9}"/>
              </a:ext>
            </a:extLst>
          </p:cNvPr>
          <p:cNvSpPr txBox="1"/>
          <p:nvPr/>
        </p:nvSpPr>
        <p:spPr>
          <a:xfrm>
            <a:off x="742122" y="2077278"/>
            <a:ext cx="9925878" cy="348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50E87CC-5C56-4DB9-A1B6-1FDE1571E19A}"/>
                  </a:ext>
                </a:extLst>
              </p:cNvPr>
              <p:cNvSpPr txBox="1"/>
              <p:nvPr/>
            </p:nvSpPr>
            <p:spPr>
              <a:xfrm>
                <a:off x="858129" y="2129873"/>
                <a:ext cx="5008099" cy="2367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cuadro de la figura de 5cm de lado, que se mueve a una velocidad uniforme de 3m/s, penetra una región de 20cm de lado donde hay un campo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uniforme y normal a la dirección del movimiento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=0,2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Si el cuadro está formado por 50 espiras, determinar y graficar el valor de a </a:t>
                </a:r>
                <a:r>
                  <a:rPr lang="es-E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fem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inducida sobre él en función de su posición y el sentido de la corriente inducida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50E87CC-5C56-4DB9-A1B6-1FDE1571E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29" y="2129873"/>
                <a:ext cx="5008099" cy="2367636"/>
              </a:xfrm>
              <a:prstGeom prst="rect">
                <a:avLst/>
              </a:prstGeom>
              <a:blipFill>
                <a:blip r:embed="rId2"/>
                <a:stretch>
                  <a:fillRect l="-1096" t="-1285" r="-1705" b="-33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09C21D21-0163-43EF-90F1-3BE9760FFC47}"/>
              </a:ext>
            </a:extLst>
          </p:cNvPr>
          <p:cNvGrpSpPr/>
          <p:nvPr/>
        </p:nvGrpSpPr>
        <p:grpSpPr>
          <a:xfrm>
            <a:off x="8216348" y="2400093"/>
            <a:ext cx="3744982" cy="3303518"/>
            <a:chOff x="1643270" y="292997"/>
            <a:chExt cx="3744982" cy="3303518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5580B86-3400-4E1B-8941-488EF9F12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512" b="907"/>
            <a:stretch/>
          </p:blipFill>
          <p:spPr>
            <a:xfrm>
              <a:off x="1643270" y="292997"/>
              <a:ext cx="3744982" cy="3303518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C3F02A0A-3B6B-4478-A0E1-EDEDAD2AF733}"/>
                </a:ext>
              </a:extLst>
            </p:cNvPr>
            <p:cNvSpPr/>
            <p:nvPr/>
          </p:nvSpPr>
          <p:spPr>
            <a:xfrm>
              <a:off x="1683026" y="1712843"/>
              <a:ext cx="172278" cy="463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A37E3AB4-61A4-4CFD-BF34-00CF21A37548}"/>
              </a:ext>
            </a:extLst>
          </p:cNvPr>
          <p:cNvSpPr/>
          <p:nvPr/>
        </p:nvSpPr>
        <p:spPr>
          <a:xfrm>
            <a:off x="6765287" y="3889919"/>
            <a:ext cx="1080000" cy="10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6C8F6B8-218B-49E6-8D27-8433E361B027}"/>
              </a:ext>
            </a:extLst>
          </p:cNvPr>
          <p:cNvSpPr txBox="1"/>
          <p:nvPr/>
        </p:nvSpPr>
        <p:spPr>
          <a:xfrm>
            <a:off x="7195982" y="3443700"/>
            <a:ext cx="21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</a:t>
            </a:r>
            <a:endParaRPr lang="es-AR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7CBFA9A-8775-48F9-A0A7-7234490D49B8}"/>
              </a:ext>
            </a:extLst>
          </p:cNvPr>
          <p:cNvSpPr txBox="1"/>
          <p:nvPr/>
        </p:nvSpPr>
        <p:spPr>
          <a:xfrm>
            <a:off x="6470452" y="4146451"/>
            <a:ext cx="21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DD90829-D1F2-466B-B830-C549A1A02095}"/>
                  </a:ext>
                </a:extLst>
              </p:cNvPr>
              <p:cNvSpPr txBox="1"/>
              <p:nvPr/>
            </p:nvSpPr>
            <p:spPr>
              <a:xfrm>
                <a:off x="7881809" y="3914433"/>
                <a:ext cx="218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DD90829-D1F2-466B-B830-C549A1A02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809" y="3914433"/>
                <a:ext cx="218609" cy="369332"/>
              </a:xfrm>
              <a:prstGeom prst="rect">
                <a:avLst/>
              </a:prstGeom>
              <a:blipFill>
                <a:blip r:embed="rId4"/>
                <a:stretch>
                  <a:fillRect t="-22951" r="-3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7D78D96-59AF-49EF-80C0-0E24FB6F1F68}"/>
              </a:ext>
            </a:extLst>
          </p:cNvPr>
          <p:cNvCxnSpPr>
            <a:stCxn id="10" idx="3"/>
          </p:cNvCxnSpPr>
          <p:nvPr/>
        </p:nvCxnSpPr>
        <p:spPr>
          <a:xfrm>
            <a:off x="7845287" y="4429919"/>
            <a:ext cx="583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7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EF79C6F-4C77-4DA9-BD9C-CC0CC1C07BD4}"/>
              </a:ext>
            </a:extLst>
          </p:cNvPr>
          <p:cNvGrpSpPr/>
          <p:nvPr/>
        </p:nvGrpSpPr>
        <p:grpSpPr>
          <a:xfrm>
            <a:off x="1047001" y="823085"/>
            <a:ext cx="3750285" cy="3303518"/>
            <a:chOff x="426212" y="534894"/>
            <a:chExt cx="3750285" cy="3303518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6880D64A-7E29-4A7C-A386-5A82F6DC4C07}"/>
                </a:ext>
              </a:extLst>
            </p:cNvPr>
            <p:cNvGrpSpPr/>
            <p:nvPr/>
          </p:nvGrpSpPr>
          <p:grpSpPr>
            <a:xfrm>
              <a:off x="426212" y="534894"/>
              <a:ext cx="3750285" cy="3303518"/>
              <a:chOff x="426212" y="534894"/>
              <a:chExt cx="3750285" cy="3303518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48BCB340-77C1-4D56-9E4A-E4412E9BEDB3}"/>
                  </a:ext>
                </a:extLst>
              </p:cNvPr>
              <p:cNvGrpSpPr/>
              <p:nvPr/>
            </p:nvGrpSpPr>
            <p:grpSpPr>
              <a:xfrm>
                <a:off x="426212" y="534894"/>
                <a:ext cx="3744982" cy="3303518"/>
                <a:chOff x="1643270" y="292997"/>
                <a:chExt cx="3744982" cy="3303518"/>
              </a:xfrm>
            </p:grpSpPr>
            <p:pic>
              <p:nvPicPr>
                <p:cNvPr id="11" name="Imagen 10">
                  <a:extLst>
                    <a:ext uri="{FF2B5EF4-FFF2-40B4-BE49-F238E27FC236}">
                      <a16:creationId xmlns:a16="http://schemas.microsoft.com/office/drawing/2014/main" id="{83B6418F-5814-4CD2-82D5-A1C3591745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9512" b="907"/>
                <a:stretch/>
              </p:blipFill>
              <p:spPr>
                <a:xfrm>
                  <a:off x="1643270" y="292997"/>
                  <a:ext cx="3744982" cy="3303518"/>
                </a:xfrm>
                <a:prstGeom prst="rect">
                  <a:avLst/>
                </a:prstGeom>
              </p:spPr>
            </p:pic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11552C5D-7968-4E64-9878-A819E9ABC93E}"/>
                    </a:ext>
                  </a:extLst>
                </p:cNvPr>
                <p:cNvSpPr/>
                <p:nvPr/>
              </p:nvSpPr>
              <p:spPr>
                <a:xfrm>
                  <a:off x="1683026" y="1712843"/>
                  <a:ext cx="172278" cy="463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44CA5BA-A565-4905-8A50-93CA0A6A629E}"/>
                  </a:ext>
                </a:extLst>
              </p:cNvPr>
              <p:cNvSpPr/>
              <p:nvPr/>
            </p:nvSpPr>
            <p:spPr>
              <a:xfrm>
                <a:off x="2493550" y="2228015"/>
                <a:ext cx="1080000" cy="1080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2A9DFFC7-F1FF-4779-A86C-9EC33A2B6975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924" y="2140241"/>
                    <a:ext cx="2186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2A9DFFC7-F1FF-4779-A86C-9EC33A2B69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9924" y="2140241"/>
                    <a:ext cx="2186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2951" r="-36111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Conector recto de flecha 9">
                <a:extLst>
                  <a:ext uri="{FF2B5EF4-FFF2-40B4-BE49-F238E27FC236}">
                    <a16:creationId xmlns:a16="http://schemas.microsoft.com/office/drawing/2014/main" id="{EB05AD93-647C-47C4-AFBD-34AC9E8675C9}"/>
                  </a:ext>
                </a:extLst>
              </p:cNvPr>
              <p:cNvCxnSpPr/>
              <p:nvPr/>
            </p:nvCxnSpPr>
            <p:spPr>
              <a:xfrm>
                <a:off x="3593402" y="2655727"/>
                <a:ext cx="5830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EF2502ED-96FE-41F3-AEC7-ED74A0C34F5F}"/>
                    </a:ext>
                  </a:extLst>
                </p:cNvPr>
                <p:cNvSpPr/>
                <p:nvPr/>
              </p:nvSpPr>
              <p:spPr>
                <a:xfrm>
                  <a:off x="3112130" y="2307177"/>
                  <a:ext cx="5042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s-AR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EF2502ED-96FE-41F3-AEC7-ED74A0C34F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2130" y="2307177"/>
                  <a:ext cx="504241" cy="404791"/>
                </a:xfrm>
                <a:prstGeom prst="rect">
                  <a:avLst/>
                </a:prstGeom>
                <a:blipFill>
                  <a:blip r:embed="rId4"/>
                  <a:stretch>
                    <a:fillRect t="-22727" r="-4939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8DAD3D1C-594F-41B6-877F-878E2C07AFBC}"/>
                </a:ext>
              </a:extLst>
            </p:cNvPr>
            <p:cNvSpPr/>
            <p:nvPr/>
          </p:nvSpPr>
          <p:spPr>
            <a:xfrm>
              <a:off x="3055387" y="2269881"/>
              <a:ext cx="184731" cy="16504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A43ED42-C0B4-42D8-96BD-F608791E61C1}"/>
                </a:ext>
              </a:extLst>
            </p:cNvPr>
            <p:cNvSpPr/>
            <p:nvPr/>
          </p:nvSpPr>
          <p:spPr>
            <a:xfrm flipH="1">
              <a:off x="3124892" y="2327839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64EE658-189E-4C75-8CFF-BAAB98FAD2C3}"/>
                  </a:ext>
                </a:extLst>
              </p:cNvPr>
              <p:cNvSpPr/>
              <p:nvPr/>
            </p:nvSpPr>
            <p:spPr>
              <a:xfrm>
                <a:off x="5617486" y="699521"/>
                <a:ext cx="1157048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64EE658-189E-4C75-8CFF-BAAB98FAD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486" y="699521"/>
                <a:ext cx="1157048" cy="402931"/>
              </a:xfrm>
              <a:prstGeom prst="rect">
                <a:avLst/>
              </a:prstGeom>
              <a:blipFill>
                <a:blip r:embed="rId5"/>
                <a:stretch>
                  <a:fillRect r="-1164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7674A9E4-6342-4AF4-9546-11C6A81352DB}"/>
                  </a:ext>
                </a:extLst>
              </p:cNvPr>
              <p:cNvSpPr/>
              <p:nvPr/>
            </p:nvSpPr>
            <p:spPr>
              <a:xfrm>
                <a:off x="7824267" y="697661"/>
                <a:ext cx="1904560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𝑑𝑥𝑑𝑦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acc>
                            <m:accPr>
                              <m:chr m:val="̌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7674A9E4-6342-4AF4-9546-11C6A8135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67" y="697661"/>
                <a:ext cx="1904560" cy="404791"/>
              </a:xfrm>
              <a:prstGeom prst="rect">
                <a:avLst/>
              </a:prstGeom>
              <a:blipFill>
                <a:blip r:embed="rId6"/>
                <a:stretch>
                  <a:fillRect t="-22388" r="-1603" b="-1194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FA1EB97-8669-470F-AA18-AD5CD202B3A0}"/>
                  </a:ext>
                </a:extLst>
              </p:cNvPr>
              <p:cNvSpPr txBox="1"/>
              <p:nvPr/>
            </p:nvSpPr>
            <p:spPr>
              <a:xfrm flipH="1">
                <a:off x="7883521" y="1337495"/>
                <a:ext cx="1628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FA1EB97-8669-470F-AA18-AD5CD202B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83521" y="1337495"/>
                <a:ext cx="16282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1C743DE-BD77-4C03-9ACE-EECB666E8226}"/>
                  </a:ext>
                </a:extLst>
              </p:cNvPr>
              <p:cNvSpPr txBox="1"/>
              <p:nvPr/>
            </p:nvSpPr>
            <p:spPr>
              <a:xfrm flipH="1">
                <a:off x="6404880" y="2290178"/>
                <a:ext cx="2678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)&lt;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1C743DE-BD77-4C03-9ACE-EECB666E8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04880" y="2290178"/>
                <a:ext cx="267805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>
            <a:extLst>
              <a:ext uri="{FF2B5EF4-FFF2-40B4-BE49-F238E27FC236}">
                <a16:creationId xmlns:a16="http://schemas.microsoft.com/office/drawing/2014/main" id="{4BF1C139-1E09-4016-8551-E184582892B4}"/>
              </a:ext>
            </a:extLst>
          </p:cNvPr>
          <p:cNvSpPr txBox="1"/>
          <p:nvPr/>
        </p:nvSpPr>
        <p:spPr>
          <a:xfrm>
            <a:off x="5491705" y="1757204"/>
            <a:ext cx="38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límite de y es un poquito más difícil: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81DA21C-6E5C-4D90-9DE6-6CB5643453BC}"/>
              </a:ext>
            </a:extLst>
          </p:cNvPr>
          <p:cNvGrpSpPr/>
          <p:nvPr/>
        </p:nvGrpSpPr>
        <p:grpSpPr>
          <a:xfrm>
            <a:off x="1086757" y="3226874"/>
            <a:ext cx="2747533" cy="369332"/>
            <a:chOff x="1086757" y="3226874"/>
            <a:chExt cx="2747533" cy="369332"/>
          </a:xfrm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CEF02BB8-B87D-4206-9EB6-E1965EA211FE}"/>
                </a:ext>
              </a:extLst>
            </p:cNvPr>
            <p:cNvCxnSpPr>
              <a:cxnSpLocks/>
            </p:cNvCxnSpPr>
            <p:nvPr/>
          </p:nvCxnSpPr>
          <p:spPr>
            <a:xfrm>
              <a:off x="1086757" y="3286539"/>
              <a:ext cx="274753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286C294A-D7D4-42F3-A296-D0E13DFD3ADC}"/>
                    </a:ext>
                  </a:extLst>
                </p:cNvPr>
                <p:cNvSpPr/>
                <p:nvPr/>
              </p:nvSpPr>
              <p:spPr>
                <a:xfrm>
                  <a:off x="1832102" y="3226874"/>
                  <a:ext cx="3674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oMath>
                    </m:oMathPara>
                  </a14:m>
                  <a:endParaRPr lang="es-A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286C294A-D7D4-42F3-A296-D0E13DFD3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2102" y="3226874"/>
                  <a:ext cx="36740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91B99785-D9D4-4CB2-AD7F-11700A2014A3}"/>
              </a:ext>
            </a:extLst>
          </p:cNvPr>
          <p:cNvGrpSpPr/>
          <p:nvPr/>
        </p:nvGrpSpPr>
        <p:grpSpPr>
          <a:xfrm>
            <a:off x="3042629" y="2804420"/>
            <a:ext cx="889987" cy="369332"/>
            <a:chOff x="3042629" y="2804420"/>
            <a:chExt cx="889987" cy="369332"/>
          </a:xfrm>
        </p:grpSpPr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C25699BE-9382-46F0-9401-87C7A041B4D3}"/>
                </a:ext>
              </a:extLst>
            </p:cNvPr>
            <p:cNvCxnSpPr>
              <a:cxnSpLocks/>
            </p:cNvCxnSpPr>
            <p:nvPr/>
          </p:nvCxnSpPr>
          <p:spPr>
            <a:xfrm>
              <a:off x="3114339" y="2912367"/>
              <a:ext cx="74656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AB051BDA-282F-4B69-B13F-87D78FFFC905}"/>
                    </a:ext>
                  </a:extLst>
                </p:cNvPr>
                <p:cNvSpPr/>
                <p:nvPr/>
              </p:nvSpPr>
              <p:spPr>
                <a:xfrm>
                  <a:off x="3042629" y="2804420"/>
                  <a:ext cx="8899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s-E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E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𝒗𝒕</m:t>
                        </m:r>
                      </m:oMath>
                    </m:oMathPara>
                  </a14:m>
                  <a:endParaRPr lang="es-AR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AB051BDA-282F-4B69-B13F-87D78FFFC9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2629" y="2804420"/>
                  <a:ext cx="88998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3BEAD8D4-3089-478D-AE7F-DE0D8DCD7032}"/>
              </a:ext>
            </a:extLst>
          </p:cNvPr>
          <p:cNvGrpSpPr/>
          <p:nvPr/>
        </p:nvGrpSpPr>
        <p:grpSpPr>
          <a:xfrm>
            <a:off x="1047001" y="2835905"/>
            <a:ext cx="2067338" cy="369332"/>
            <a:chOff x="1047001" y="2835905"/>
            <a:chExt cx="2067338" cy="369332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07E5DFA6-07D0-4727-B6AE-06FAD272D4B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001" y="3143349"/>
              <a:ext cx="2067338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ángulo 52">
                  <a:extLst>
                    <a:ext uri="{FF2B5EF4-FFF2-40B4-BE49-F238E27FC236}">
                      <a16:creationId xmlns:a16="http://schemas.microsoft.com/office/drawing/2014/main" id="{3E1B53F1-1958-4DF1-83A4-1ECC6F11BB42}"/>
                    </a:ext>
                  </a:extLst>
                </p:cNvPr>
                <p:cNvSpPr/>
                <p:nvPr/>
              </p:nvSpPr>
              <p:spPr>
                <a:xfrm>
                  <a:off x="1302872" y="2835905"/>
                  <a:ext cx="14879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  <m:r>
                          <a:rPr lang="es-E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s-E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s-E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E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𝒗𝒕</m:t>
                        </m:r>
                        <m:r>
                          <a:rPr lang="es-E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AR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3" name="Rectángulo 52">
                  <a:extLst>
                    <a:ext uri="{FF2B5EF4-FFF2-40B4-BE49-F238E27FC236}">
                      <a16:creationId xmlns:a16="http://schemas.microsoft.com/office/drawing/2014/main" id="{3E1B53F1-1958-4DF1-83A4-1ECC6F11BB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872" y="2835905"/>
                  <a:ext cx="148790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79D56EF0-50E3-41F7-B318-9C42DD3F22A6}"/>
                  </a:ext>
                </a:extLst>
              </p:cNvPr>
              <p:cNvSpPr txBox="1"/>
              <p:nvPr/>
            </p:nvSpPr>
            <p:spPr>
              <a:xfrm>
                <a:off x="7407568" y="3102528"/>
                <a:ext cx="1254189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79D56EF0-50E3-41F7-B318-9C42DD3F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568" y="3102528"/>
                <a:ext cx="1254189" cy="7265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2D28652-9FBD-4772-BD3E-8E6E62E88077}"/>
                  </a:ext>
                </a:extLst>
              </p:cNvPr>
              <p:cNvSpPr txBox="1"/>
              <p:nvPr/>
            </p:nvSpPr>
            <p:spPr>
              <a:xfrm>
                <a:off x="6504106" y="4047228"/>
                <a:ext cx="3587136" cy="68275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nary>
                        </m:e>
                      </m:nary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𝑑𝑥𝑑𝑦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acc>
                            <m:accPr>
                              <m:chr m:val="̌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2D28652-9FBD-4772-BD3E-8E6E62E88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106" y="4047228"/>
                <a:ext cx="3587136" cy="6827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ángulo 59">
                <a:extLst>
                  <a:ext uri="{FF2B5EF4-FFF2-40B4-BE49-F238E27FC236}">
                    <a16:creationId xmlns:a16="http://schemas.microsoft.com/office/drawing/2014/main" id="{0CBCC725-6F4D-426C-AC35-725496958E56}"/>
                  </a:ext>
                </a:extLst>
              </p:cNvPr>
              <p:cNvSpPr/>
              <p:nvPr/>
            </p:nvSpPr>
            <p:spPr>
              <a:xfrm>
                <a:off x="6535915" y="5032126"/>
                <a:ext cx="3693896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60" name="Rectángulo 59">
                <a:extLst>
                  <a:ext uri="{FF2B5EF4-FFF2-40B4-BE49-F238E27FC236}">
                    <a16:creationId xmlns:a16="http://schemas.microsoft.com/office/drawing/2014/main" id="{0CBCC725-6F4D-426C-AC35-725496958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15" y="5032126"/>
                <a:ext cx="3693896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4C100B9B-E3D7-4061-909A-FCE20371A7D3}"/>
                  </a:ext>
                </a:extLst>
              </p:cNvPr>
              <p:cNvSpPr/>
              <p:nvPr/>
            </p:nvSpPr>
            <p:spPr>
              <a:xfrm>
                <a:off x="6998888" y="5749766"/>
                <a:ext cx="2597571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4C100B9B-E3D7-4061-909A-FCE20371A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888" y="5749766"/>
                <a:ext cx="2597571" cy="369332"/>
              </a:xfrm>
              <a:prstGeom prst="rect">
                <a:avLst/>
              </a:prstGeom>
              <a:blipFill>
                <a:blip r:embed="rId15"/>
                <a:stretch>
                  <a:fillRect b="-1111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2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F94B7CB0-3827-45DC-83E8-9D29A4FBAEA7}"/>
                  </a:ext>
                </a:extLst>
              </p:cNvPr>
              <p:cNvSpPr/>
              <p:nvPr/>
            </p:nvSpPr>
            <p:spPr>
              <a:xfrm>
                <a:off x="1698018" y="872966"/>
                <a:ext cx="2597571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F94B7CB0-3827-45DC-83E8-9D29A4FBA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018" y="872966"/>
                <a:ext cx="2597571" cy="369332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8F32EDB5-0405-41B8-A6EF-562E75E609E8}"/>
                  </a:ext>
                </a:extLst>
              </p:cNvPr>
              <p:cNvSpPr/>
              <p:nvPr/>
            </p:nvSpPr>
            <p:spPr>
              <a:xfrm>
                <a:off x="1056000" y="1728399"/>
                <a:ext cx="4922950" cy="61824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𝑓𝑒𝑚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ϕ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))=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𝑎𝑣𝑡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8F32EDB5-0405-41B8-A6EF-562E75E60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8399"/>
                <a:ext cx="4922950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866FA8EE-FBFA-4A0C-875F-22B43CA1C73F}"/>
              </a:ext>
            </a:extLst>
          </p:cNvPr>
          <p:cNvSpPr txBox="1"/>
          <p:nvPr/>
        </p:nvSpPr>
        <p:spPr>
          <a:xfrm>
            <a:off x="675861" y="3150798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conclusión podemos decir que la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fem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negativa y que es consistente con lo planteado inicialmente. Se induce una corriente contraria a la circulación de la curva (horaria) y por lo tanto un campo paralelo al externo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96B5E77-DF07-41F5-AB8C-66A181658378}"/>
              </a:ext>
            </a:extLst>
          </p:cNvPr>
          <p:cNvGrpSpPr/>
          <p:nvPr/>
        </p:nvGrpSpPr>
        <p:grpSpPr>
          <a:xfrm>
            <a:off x="7646584" y="1499039"/>
            <a:ext cx="3750285" cy="3303518"/>
            <a:chOff x="426212" y="534894"/>
            <a:chExt cx="3750285" cy="3303518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B81F26B2-4A56-4624-A1C8-F705A8900F9C}"/>
                </a:ext>
              </a:extLst>
            </p:cNvPr>
            <p:cNvGrpSpPr/>
            <p:nvPr/>
          </p:nvGrpSpPr>
          <p:grpSpPr>
            <a:xfrm>
              <a:off x="426212" y="534894"/>
              <a:ext cx="3750285" cy="3303518"/>
              <a:chOff x="426212" y="534894"/>
              <a:chExt cx="3750285" cy="3303518"/>
            </a:xfrm>
          </p:grpSpPr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9FC1E7DE-DD9C-47B7-B450-B907668B859A}"/>
                  </a:ext>
                </a:extLst>
              </p:cNvPr>
              <p:cNvGrpSpPr/>
              <p:nvPr/>
            </p:nvGrpSpPr>
            <p:grpSpPr>
              <a:xfrm>
                <a:off x="426212" y="534894"/>
                <a:ext cx="3744982" cy="3303518"/>
                <a:chOff x="1643270" y="292997"/>
                <a:chExt cx="3744982" cy="3303518"/>
              </a:xfrm>
            </p:grpSpPr>
            <p:pic>
              <p:nvPicPr>
                <p:cNvPr id="14" name="Imagen 13">
                  <a:extLst>
                    <a:ext uri="{FF2B5EF4-FFF2-40B4-BE49-F238E27FC236}">
                      <a16:creationId xmlns:a16="http://schemas.microsoft.com/office/drawing/2014/main" id="{81E18CFD-8C6C-4B5B-9BDE-EC620AA76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9512" b="907"/>
                <a:stretch/>
              </p:blipFill>
              <p:spPr>
                <a:xfrm>
                  <a:off x="1643270" y="292997"/>
                  <a:ext cx="3744982" cy="3303518"/>
                </a:xfrm>
                <a:prstGeom prst="rect">
                  <a:avLst/>
                </a:prstGeom>
              </p:spPr>
            </p:pic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FDF8FDB9-C571-4C13-A955-405E0A0C083D}"/>
                    </a:ext>
                  </a:extLst>
                </p:cNvPr>
                <p:cNvSpPr/>
                <p:nvPr/>
              </p:nvSpPr>
              <p:spPr>
                <a:xfrm>
                  <a:off x="1683026" y="1712843"/>
                  <a:ext cx="172278" cy="463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378D79F-9328-42B8-82B7-68C365DF1D45}"/>
                  </a:ext>
                </a:extLst>
              </p:cNvPr>
              <p:cNvSpPr/>
              <p:nvPr/>
            </p:nvSpPr>
            <p:spPr>
              <a:xfrm>
                <a:off x="2493550" y="2228015"/>
                <a:ext cx="1080000" cy="1080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1299FC77-D5B2-4D38-9A91-0B9830207CF8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924" y="2140241"/>
                    <a:ext cx="2186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1299FC77-D5B2-4D38-9A91-0B9830207C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9924" y="2140241"/>
                    <a:ext cx="21860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2951" r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FDA3E456-27D4-4259-B115-177D52C4F644}"/>
                  </a:ext>
                </a:extLst>
              </p:cNvPr>
              <p:cNvCxnSpPr/>
              <p:nvPr/>
            </p:nvCxnSpPr>
            <p:spPr>
              <a:xfrm>
                <a:off x="3593402" y="2655727"/>
                <a:ext cx="5830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0C6A4C48-9314-4D2D-A0D7-847C79BA6BF5}"/>
                    </a:ext>
                  </a:extLst>
                </p:cNvPr>
                <p:cNvSpPr/>
                <p:nvPr/>
              </p:nvSpPr>
              <p:spPr>
                <a:xfrm>
                  <a:off x="2437176" y="2790627"/>
                  <a:ext cx="5042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s-AR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0C6A4C48-9314-4D2D-A0D7-847C79BA6B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176" y="2790627"/>
                  <a:ext cx="504241" cy="404791"/>
                </a:xfrm>
                <a:prstGeom prst="rect">
                  <a:avLst/>
                </a:prstGeom>
                <a:blipFill>
                  <a:blip r:embed="rId6"/>
                  <a:stretch>
                    <a:fillRect t="-22727" r="-4939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341B158-7BDE-486B-BA9D-E58DC908AD87}"/>
                </a:ext>
              </a:extLst>
            </p:cNvPr>
            <p:cNvSpPr/>
            <p:nvPr/>
          </p:nvSpPr>
          <p:spPr>
            <a:xfrm>
              <a:off x="2794191" y="2655727"/>
              <a:ext cx="184731" cy="16504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2E89AA1-58F3-4855-A7D0-420E9C42566A}"/>
                </a:ext>
              </a:extLst>
            </p:cNvPr>
            <p:cNvSpPr/>
            <p:nvPr/>
          </p:nvSpPr>
          <p:spPr>
            <a:xfrm flipH="1">
              <a:off x="2863696" y="2713685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FFAE753-0083-488F-8365-977BF9AECC59}"/>
              </a:ext>
            </a:extLst>
          </p:cNvPr>
          <p:cNvCxnSpPr>
            <a:cxnSpLocks/>
          </p:cNvCxnSpPr>
          <p:nvPr/>
        </p:nvCxnSpPr>
        <p:spPr>
          <a:xfrm flipH="1">
            <a:off x="9915826" y="3198849"/>
            <a:ext cx="213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121725E-500F-46B9-812F-5603535F1722}"/>
              </a:ext>
            </a:extLst>
          </p:cNvPr>
          <p:cNvCxnSpPr>
            <a:cxnSpLocks/>
          </p:cNvCxnSpPr>
          <p:nvPr/>
        </p:nvCxnSpPr>
        <p:spPr>
          <a:xfrm flipV="1">
            <a:off x="10793922" y="3388921"/>
            <a:ext cx="10539" cy="230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988D080-FF36-44DE-AB5E-44DD7FE9BD51}"/>
              </a:ext>
            </a:extLst>
          </p:cNvPr>
          <p:cNvCxnSpPr>
            <a:cxnSpLocks/>
          </p:cNvCxnSpPr>
          <p:nvPr/>
        </p:nvCxnSpPr>
        <p:spPr>
          <a:xfrm>
            <a:off x="10429461" y="4272160"/>
            <a:ext cx="2204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FE46654-04F3-4375-B148-B7383658AF28}"/>
              </a:ext>
            </a:extLst>
          </p:cNvPr>
          <p:cNvCxnSpPr>
            <a:cxnSpLocks/>
          </p:cNvCxnSpPr>
          <p:nvPr/>
        </p:nvCxnSpPr>
        <p:spPr>
          <a:xfrm>
            <a:off x="9721246" y="3723549"/>
            <a:ext cx="0" cy="273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365350E-07CE-49C0-8499-1CBDE4B89103}"/>
              </a:ext>
            </a:extLst>
          </p:cNvPr>
          <p:cNvCxnSpPr>
            <a:cxnSpLocks/>
          </p:cNvCxnSpPr>
          <p:nvPr/>
        </p:nvCxnSpPr>
        <p:spPr>
          <a:xfrm flipH="1">
            <a:off x="9947828" y="4272160"/>
            <a:ext cx="21396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8B7F5D6-12E7-4AC7-961C-2475AE191130}"/>
              </a:ext>
            </a:extLst>
          </p:cNvPr>
          <p:cNvCxnSpPr>
            <a:cxnSpLocks/>
          </p:cNvCxnSpPr>
          <p:nvPr/>
        </p:nvCxnSpPr>
        <p:spPr>
          <a:xfrm flipV="1">
            <a:off x="9710707" y="3362786"/>
            <a:ext cx="10539" cy="230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FF4B04B-E2B0-45C8-B1E5-998D57CA35D7}"/>
              </a:ext>
            </a:extLst>
          </p:cNvPr>
          <p:cNvCxnSpPr>
            <a:cxnSpLocks/>
          </p:cNvCxnSpPr>
          <p:nvPr/>
        </p:nvCxnSpPr>
        <p:spPr>
          <a:xfrm>
            <a:off x="10319258" y="3192160"/>
            <a:ext cx="22040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7F2158F-D097-484C-8D12-55D5319D0C80}"/>
              </a:ext>
            </a:extLst>
          </p:cNvPr>
          <p:cNvCxnSpPr>
            <a:cxnSpLocks/>
          </p:cNvCxnSpPr>
          <p:nvPr/>
        </p:nvCxnSpPr>
        <p:spPr>
          <a:xfrm>
            <a:off x="10813774" y="3750962"/>
            <a:ext cx="0" cy="273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38F96C9-DE4D-4CC6-8852-BA361C3FF9A5}"/>
                  </a:ext>
                </a:extLst>
              </p:cNvPr>
              <p:cNvSpPr txBox="1"/>
              <p:nvPr/>
            </p:nvSpPr>
            <p:spPr>
              <a:xfrm>
                <a:off x="9920723" y="4316657"/>
                <a:ext cx="44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𝒊𝒏𝒅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38F96C9-DE4D-4CC6-8852-BA361C3FF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723" y="4316657"/>
                <a:ext cx="443968" cy="276999"/>
              </a:xfrm>
              <a:prstGeom prst="rect">
                <a:avLst/>
              </a:prstGeom>
              <a:blipFill>
                <a:blip r:embed="rId7"/>
                <a:stretch>
                  <a:fillRect l="-10959" r="-8219" b="-173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6ACE03B1-8317-4CEC-96EA-701B51264DD9}"/>
                  </a:ext>
                </a:extLst>
              </p:cNvPr>
              <p:cNvSpPr/>
              <p:nvPr/>
            </p:nvSpPr>
            <p:spPr>
              <a:xfrm>
                <a:off x="10119418" y="3836630"/>
                <a:ext cx="694356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s-E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𝒊𝒏𝒅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6ACE03B1-8317-4CEC-96EA-701B51264D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418" y="3836630"/>
                <a:ext cx="694356" cy="402931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o 36">
            <a:extLst>
              <a:ext uri="{FF2B5EF4-FFF2-40B4-BE49-F238E27FC236}">
                <a16:creationId xmlns:a16="http://schemas.microsoft.com/office/drawing/2014/main" id="{606937B8-82A0-441C-B5E2-DC7E220C31F7}"/>
              </a:ext>
            </a:extLst>
          </p:cNvPr>
          <p:cNvGrpSpPr/>
          <p:nvPr/>
        </p:nvGrpSpPr>
        <p:grpSpPr>
          <a:xfrm>
            <a:off x="10252125" y="3732160"/>
            <a:ext cx="112644" cy="112645"/>
            <a:chOff x="6255026" y="5373755"/>
            <a:chExt cx="112644" cy="112645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1FB78D88-2435-4A03-854F-E1026845BA28}"/>
                </a:ext>
              </a:extLst>
            </p:cNvPr>
            <p:cNvCxnSpPr/>
            <p:nvPr/>
          </p:nvCxnSpPr>
          <p:spPr>
            <a:xfrm>
              <a:off x="6255026" y="5380383"/>
              <a:ext cx="106017" cy="1060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72A2818B-B63B-4C35-94E8-F875F707C4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61653" y="5373755"/>
              <a:ext cx="106017" cy="1060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15BF3A0-38F6-4FD2-AA0A-7610B83A0188}"/>
                </a:ext>
              </a:extLst>
            </p:cNvPr>
            <p:cNvSpPr/>
            <p:nvPr/>
          </p:nvSpPr>
          <p:spPr>
            <a:xfrm>
              <a:off x="6255026" y="5373755"/>
              <a:ext cx="112644" cy="1126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41948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896D666-5E13-4DA1-B19D-C347A367A88A}"/>
              </a:ext>
            </a:extLst>
          </p:cNvPr>
          <p:cNvSpPr txBox="1"/>
          <p:nvPr/>
        </p:nvSpPr>
        <p:spPr>
          <a:xfrm>
            <a:off x="796936" y="369885"/>
            <a:ext cx="92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Gráficos: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421C8FE-A7E9-4C7B-8D78-C15862A9AEBD}"/>
              </a:ext>
            </a:extLst>
          </p:cNvPr>
          <p:cNvCxnSpPr>
            <a:cxnSpLocks/>
          </p:cNvCxnSpPr>
          <p:nvPr/>
        </p:nvCxnSpPr>
        <p:spPr>
          <a:xfrm flipV="1">
            <a:off x="1179443" y="1386584"/>
            <a:ext cx="0" cy="163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5FD9888-DF4E-472F-831E-BDAAEB2899A4}"/>
              </a:ext>
            </a:extLst>
          </p:cNvPr>
          <p:cNvCxnSpPr>
            <a:cxnSpLocks/>
          </p:cNvCxnSpPr>
          <p:nvPr/>
        </p:nvCxnSpPr>
        <p:spPr>
          <a:xfrm>
            <a:off x="1179443" y="3021496"/>
            <a:ext cx="3551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7212A2E-B3B1-4DF0-AF25-B9D5E815783B}"/>
              </a:ext>
            </a:extLst>
          </p:cNvPr>
          <p:cNvCxnSpPr>
            <a:cxnSpLocks/>
          </p:cNvCxnSpPr>
          <p:nvPr/>
        </p:nvCxnSpPr>
        <p:spPr>
          <a:xfrm>
            <a:off x="1219151" y="3021496"/>
            <a:ext cx="583145" cy="58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A4F0CC6-7B4B-4661-8ED2-20CBD0EA1E10}"/>
              </a:ext>
            </a:extLst>
          </p:cNvPr>
          <p:cNvCxnSpPr/>
          <p:nvPr/>
        </p:nvCxnSpPr>
        <p:spPr>
          <a:xfrm>
            <a:off x="1802295" y="3604590"/>
            <a:ext cx="1762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F054D86-7E6C-41F6-AD56-81389C4A0E92}"/>
              </a:ext>
            </a:extLst>
          </p:cNvPr>
          <p:cNvCxnSpPr>
            <a:cxnSpLocks/>
          </p:cNvCxnSpPr>
          <p:nvPr/>
        </p:nvCxnSpPr>
        <p:spPr>
          <a:xfrm flipV="1">
            <a:off x="3564835" y="3021496"/>
            <a:ext cx="563219" cy="58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6A42BE7-AD9F-44C7-BB4B-00390BF6C86E}"/>
              </a:ext>
            </a:extLst>
          </p:cNvPr>
          <p:cNvGrpSpPr/>
          <p:nvPr/>
        </p:nvGrpSpPr>
        <p:grpSpPr>
          <a:xfrm>
            <a:off x="7553739" y="885168"/>
            <a:ext cx="3744982" cy="3303518"/>
            <a:chOff x="1643270" y="292997"/>
            <a:chExt cx="3744982" cy="3303518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6D1C74B-E416-48B0-8D06-8780633CF2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512" b="907"/>
            <a:stretch/>
          </p:blipFill>
          <p:spPr>
            <a:xfrm>
              <a:off x="1643270" y="292997"/>
              <a:ext cx="3744982" cy="3303518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DDD1DB8-40EB-4C6E-94F7-5942BD1A32D8}"/>
                </a:ext>
              </a:extLst>
            </p:cNvPr>
            <p:cNvSpPr/>
            <p:nvPr/>
          </p:nvSpPr>
          <p:spPr>
            <a:xfrm>
              <a:off x="1683026" y="1712843"/>
              <a:ext cx="172278" cy="463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53EA70A-2819-405B-89C9-AF9BE70DF1E1}"/>
              </a:ext>
            </a:extLst>
          </p:cNvPr>
          <p:cNvSpPr/>
          <p:nvPr/>
        </p:nvSpPr>
        <p:spPr>
          <a:xfrm>
            <a:off x="6473739" y="2576683"/>
            <a:ext cx="1080000" cy="10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7125F5D-32CC-47B6-9012-959D6D7D65BA}"/>
              </a:ext>
            </a:extLst>
          </p:cNvPr>
          <p:cNvSpPr/>
          <p:nvPr/>
        </p:nvSpPr>
        <p:spPr>
          <a:xfrm>
            <a:off x="7573591" y="2589935"/>
            <a:ext cx="1080000" cy="108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F9E4554-1199-4D34-8B1B-F91E65EE7A38}"/>
              </a:ext>
            </a:extLst>
          </p:cNvPr>
          <p:cNvSpPr/>
          <p:nvPr/>
        </p:nvSpPr>
        <p:spPr>
          <a:xfrm>
            <a:off x="9291338" y="2597278"/>
            <a:ext cx="1080000" cy="108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4A262B1-9F35-47B4-8E8B-ED7CE5817482}"/>
              </a:ext>
            </a:extLst>
          </p:cNvPr>
          <p:cNvSpPr/>
          <p:nvPr/>
        </p:nvSpPr>
        <p:spPr>
          <a:xfrm>
            <a:off x="10389705" y="2597278"/>
            <a:ext cx="1080000" cy="1080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90F7D8E-3623-4C07-ABC9-DF5EEAF0B419}"/>
                  </a:ext>
                </a:extLst>
              </p:cNvPr>
              <p:cNvSpPr txBox="1"/>
              <p:nvPr/>
            </p:nvSpPr>
            <p:spPr>
              <a:xfrm>
                <a:off x="6723980" y="3784185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90F7D8E-3623-4C07-ABC9-DF5EEAF0B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980" y="3784185"/>
                <a:ext cx="579518" cy="276999"/>
              </a:xfrm>
              <a:prstGeom prst="rect">
                <a:avLst/>
              </a:prstGeom>
              <a:blipFill>
                <a:blip r:embed="rId3"/>
                <a:stretch>
                  <a:fillRect l="-7368" r="-9474"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E1BDF6C-7432-4984-BF7A-0CEF32F58FEF}"/>
                  </a:ext>
                </a:extLst>
              </p:cNvPr>
              <p:cNvSpPr txBox="1"/>
              <p:nvPr/>
            </p:nvSpPr>
            <p:spPr>
              <a:xfrm>
                <a:off x="7888476" y="3677857"/>
                <a:ext cx="585160" cy="474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A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E1BDF6C-7432-4984-BF7A-0CEF32F5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476" y="3677857"/>
                <a:ext cx="585160" cy="474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8C4F566-C668-43D4-AB6B-C68AE0303A50}"/>
                  </a:ext>
                </a:extLst>
              </p:cNvPr>
              <p:cNvSpPr txBox="1"/>
              <p:nvPr/>
            </p:nvSpPr>
            <p:spPr>
              <a:xfrm>
                <a:off x="9464759" y="3784185"/>
                <a:ext cx="583044" cy="518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AR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8C4F566-C668-43D4-AB6B-C68AE0303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759" y="3784185"/>
                <a:ext cx="583044" cy="5186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C80098B-763E-435F-8C6F-3FD18EC147C6}"/>
                  </a:ext>
                </a:extLst>
              </p:cNvPr>
              <p:cNvSpPr txBox="1"/>
              <p:nvPr/>
            </p:nvSpPr>
            <p:spPr>
              <a:xfrm>
                <a:off x="10663176" y="3752095"/>
                <a:ext cx="989052" cy="518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A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C80098B-763E-435F-8C6F-3FD18EC1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176" y="3752095"/>
                <a:ext cx="989052" cy="5186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32CD719E-44D9-4CD9-B5A4-76B23FFE7466}"/>
              </a:ext>
            </a:extLst>
          </p:cNvPr>
          <p:cNvCxnSpPr>
            <a:cxnSpLocks/>
          </p:cNvCxnSpPr>
          <p:nvPr/>
        </p:nvCxnSpPr>
        <p:spPr>
          <a:xfrm>
            <a:off x="1802295" y="1802296"/>
            <a:ext cx="0" cy="2941982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723E9F8-12F1-4AF5-8743-CC7F864D9CE4}"/>
              </a:ext>
            </a:extLst>
          </p:cNvPr>
          <p:cNvCxnSpPr>
            <a:cxnSpLocks/>
          </p:cNvCxnSpPr>
          <p:nvPr/>
        </p:nvCxnSpPr>
        <p:spPr>
          <a:xfrm>
            <a:off x="3544953" y="1755916"/>
            <a:ext cx="0" cy="2941982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53623FE-3232-439A-AA7F-4010F4D11D33}"/>
              </a:ext>
            </a:extLst>
          </p:cNvPr>
          <p:cNvCxnSpPr>
            <a:cxnSpLocks/>
          </p:cNvCxnSpPr>
          <p:nvPr/>
        </p:nvCxnSpPr>
        <p:spPr>
          <a:xfrm>
            <a:off x="4128054" y="1742663"/>
            <a:ext cx="0" cy="2941982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E7FEA1B-002C-4E6B-8297-A2901E501BEA}"/>
                  </a:ext>
                </a:extLst>
              </p:cNvPr>
              <p:cNvSpPr txBox="1"/>
              <p:nvPr/>
            </p:nvSpPr>
            <p:spPr>
              <a:xfrm>
                <a:off x="796936" y="3158629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E7FEA1B-002C-4E6B-8297-A2901E50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36" y="3158629"/>
                <a:ext cx="579518" cy="276999"/>
              </a:xfrm>
              <a:prstGeom prst="rect">
                <a:avLst/>
              </a:prstGeom>
              <a:blipFill>
                <a:blip r:embed="rId7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5B54705-467B-48D3-86F2-32D2B335145B}"/>
                  </a:ext>
                </a:extLst>
              </p:cNvPr>
              <p:cNvSpPr txBox="1"/>
              <p:nvPr/>
            </p:nvSpPr>
            <p:spPr>
              <a:xfrm>
                <a:off x="1532450" y="4510597"/>
                <a:ext cx="585160" cy="474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A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5B54705-467B-48D3-86F2-32D2B3351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50" y="4510597"/>
                <a:ext cx="585160" cy="4744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07F36C9-A63F-4014-930A-D3C85E07E631}"/>
                  </a:ext>
                </a:extLst>
              </p:cNvPr>
              <p:cNvSpPr txBox="1"/>
              <p:nvPr/>
            </p:nvSpPr>
            <p:spPr>
              <a:xfrm>
                <a:off x="3223616" y="4483982"/>
                <a:ext cx="583044" cy="518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AR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07F36C9-A63F-4014-930A-D3C85E07E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616" y="4483982"/>
                <a:ext cx="583044" cy="518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60300FEC-2739-4BA1-BD3B-946AC1A08EAC}"/>
                  </a:ext>
                </a:extLst>
              </p:cNvPr>
              <p:cNvSpPr txBox="1"/>
              <p:nvPr/>
            </p:nvSpPr>
            <p:spPr>
              <a:xfrm>
                <a:off x="3988593" y="4555249"/>
                <a:ext cx="989052" cy="518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A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60300FEC-2739-4BA1-BD3B-946AC1A08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593" y="4555249"/>
                <a:ext cx="989052" cy="5186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8FDD1065-D616-4DEF-A53E-57269AD54085}"/>
                  </a:ext>
                </a:extLst>
              </p:cNvPr>
              <p:cNvSpPr/>
              <p:nvPr/>
            </p:nvSpPr>
            <p:spPr>
              <a:xfrm>
                <a:off x="328301" y="1386584"/>
                <a:ext cx="690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8FDD1065-D616-4DEF-A53E-57269AD54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1" y="1386584"/>
                <a:ext cx="690445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011305B6-DC3F-4175-9EBB-68ED8F87A421}"/>
                  </a:ext>
                </a:extLst>
              </p:cNvPr>
              <p:cNvSpPr/>
              <p:nvPr/>
            </p:nvSpPr>
            <p:spPr>
              <a:xfrm>
                <a:off x="4643950" y="2943711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011305B6-DC3F-4175-9EBB-68ED8F87A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950" y="2943711"/>
                <a:ext cx="33457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DC41E0DC-DDDD-4885-94BE-18712B69997C}"/>
                  </a:ext>
                </a:extLst>
              </p:cNvPr>
              <p:cNvSpPr/>
              <p:nvPr/>
            </p:nvSpPr>
            <p:spPr>
              <a:xfrm>
                <a:off x="6394511" y="5394391"/>
                <a:ext cx="690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DC41E0DC-DDDD-4885-94BE-18712B699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511" y="5394391"/>
                <a:ext cx="690445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BD07F9A1-DFAC-4CF3-9481-0BF8F82E642C}"/>
                  </a:ext>
                </a:extLst>
              </p:cNvPr>
              <p:cNvSpPr/>
              <p:nvPr/>
            </p:nvSpPr>
            <p:spPr>
              <a:xfrm>
                <a:off x="7478652" y="4833821"/>
                <a:ext cx="123572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𝑎𝑣𝑡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BD07F9A1-DFAC-4CF3-9481-0BF8F82E6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652" y="4833821"/>
                <a:ext cx="12357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5B8D2C70-C85B-4A50-A80C-4644FE5A0826}"/>
                  </a:ext>
                </a:extLst>
              </p:cNvPr>
              <p:cNvSpPr/>
              <p:nvPr/>
            </p:nvSpPr>
            <p:spPr>
              <a:xfrm>
                <a:off x="7478652" y="5457282"/>
                <a:ext cx="1126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5B8D2C70-C85B-4A50-A80C-4644FE5A0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652" y="5457282"/>
                <a:ext cx="112665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57F919DA-01D8-45CE-AC71-AEB0E42FE75C}"/>
                  </a:ext>
                </a:extLst>
              </p:cNvPr>
              <p:cNvSpPr/>
              <p:nvPr/>
            </p:nvSpPr>
            <p:spPr>
              <a:xfrm>
                <a:off x="7448013" y="6067352"/>
                <a:ext cx="1843325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57F919DA-01D8-45CE-AC71-AEB0E42FE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013" y="6067352"/>
                <a:ext cx="1843325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brir llave 54">
            <a:extLst>
              <a:ext uri="{FF2B5EF4-FFF2-40B4-BE49-F238E27FC236}">
                <a16:creationId xmlns:a16="http://schemas.microsoft.com/office/drawing/2014/main" id="{789B31B1-B342-422C-9493-BC8F8D92661B}"/>
              </a:ext>
            </a:extLst>
          </p:cNvPr>
          <p:cNvSpPr/>
          <p:nvPr/>
        </p:nvSpPr>
        <p:spPr>
          <a:xfrm>
            <a:off x="7156174" y="4684645"/>
            <a:ext cx="397565" cy="182879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EAE0F2F5-ED2C-4744-A51B-B3B78E454771}"/>
                  </a:ext>
                </a:extLst>
              </p:cNvPr>
              <p:cNvSpPr txBox="1"/>
              <p:nvPr/>
            </p:nvSpPr>
            <p:spPr>
              <a:xfrm>
                <a:off x="9291338" y="4738603"/>
                <a:ext cx="1014765" cy="474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EAE0F2F5-ED2C-4744-A51B-B3B78E454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338" y="4738603"/>
                <a:ext cx="1014765" cy="4744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EC655FDA-1117-471F-B1CA-DDFD6436A3C3}"/>
                  </a:ext>
                </a:extLst>
              </p:cNvPr>
              <p:cNvSpPr txBox="1"/>
              <p:nvPr/>
            </p:nvSpPr>
            <p:spPr>
              <a:xfrm>
                <a:off x="9263485" y="5352125"/>
                <a:ext cx="1018291" cy="518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EC655FDA-1117-471F-B1CA-DDFD6436A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485" y="5352125"/>
                <a:ext cx="1018291" cy="51866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AB3ACA7B-6359-4968-818A-5A856145FBC0}"/>
                  </a:ext>
                </a:extLst>
              </p:cNvPr>
              <p:cNvSpPr txBox="1"/>
              <p:nvPr/>
            </p:nvSpPr>
            <p:spPr>
              <a:xfrm>
                <a:off x="9426230" y="5918016"/>
                <a:ext cx="1422184" cy="518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AB3ACA7B-6359-4968-818A-5A856145F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230" y="5918016"/>
                <a:ext cx="1422184" cy="51866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60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8" grpId="0" animBg="1"/>
      <p:bldP spid="32" grpId="0"/>
      <p:bldP spid="33" grpId="0"/>
      <p:bldP spid="34" grpId="0"/>
      <p:bldP spid="41" grpId="0"/>
      <p:bldP spid="42" grpId="0"/>
      <p:bldP spid="43" grpId="0"/>
      <p:bldP spid="52" grpId="0"/>
      <p:bldP spid="53" grpId="0"/>
      <p:bldP spid="54" grpId="0"/>
      <p:bldP spid="56" grpId="0"/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EEE40FA-3106-44D5-97D3-46C8DAFF80EB}"/>
              </a:ext>
            </a:extLst>
          </p:cNvPr>
          <p:cNvGrpSpPr/>
          <p:nvPr/>
        </p:nvGrpSpPr>
        <p:grpSpPr>
          <a:xfrm>
            <a:off x="7553739" y="885168"/>
            <a:ext cx="3744982" cy="3303518"/>
            <a:chOff x="1643270" y="292997"/>
            <a:chExt cx="3744982" cy="3303518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5B6002FA-0804-414E-B61A-CDDB88C09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512" b="907"/>
            <a:stretch/>
          </p:blipFill>
          <p:spPr>
            <a:xfrm>
              <a:off x="1643270" y="292997"/>
              <a:ext cx="3744982" cy="3303518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175415F-288E-4E9A-AE00-0DF0FF112AE9}"/>
                </a:ext>
              </a:extLst>
            </p:cNvPr>
            <p:cNvSpPr/>
            <p:nvPr/>
          </p:nvSpPr>
          <p:spPr>
            <a:xfrm>
              <a:off x="1683026" y="1712843"/>
              <a:ext cx="172278" cy="463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E6C6A966-5259-4887-87AB-E9854F46BB7E}"/>
              </a:ext>
            </a:extLst>
          </p:cNvPr>
          <p:cNvSpPr/>
          <p:nvPr/>
        </p:nvSpPr>
        <p:spPr>
          <a:xfrm>
            <a:off x="6473739" y="2576683"/>
            <a:ext cx="1080000" cy="10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1E53D59-4299-4EFF-868C-1DFAB7E96778}"/>
              </a:ext>
            </a:extLst>
          </p:cNvPr>
          <p:cNvSpPr/>
          <p:nvPr/>
        </p:nvSpPr>
        <p:spPr>
          <a:xfrm>
            <a:off x="7573591" y="2589935"/>
            <a:ext cx="1080000" cy="108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534AFDA-0A9E-45EA-964C-D0D07516EC53}"/>
              </a:ext>
            </a:extLst>
          </p:cNvPr>
          <p:cNvSpPr/>
          <p:nvPr/>
        </p:nvSpPr>
        <p:spPr>
          <a:xfrm>
            <a:off x="9291338" y="2597278"/>
            <a:ext cx="1080000" cy="108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A6A933C-6DA7-4B78-9FE2-457B6DF077D5}"/>
              </a:ext>
            </a:extLst>
          </p:cNvPr>
          <p:cNvSpPr/>
          <p:nvPr/>
        </p:nvSpPr>
        <p:spPr>
          <a:xfrm>
            <a:off x="10389705" y="2597278"/>
            <a:ext cx="1080000" cy="1080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D808AAD-77F3-40B9-94DD-3A4CC575A7CE}"/>
                  </a:ext>
                </a:extLst>
              </p:cNvPr>
              <p:cNvSpPr txBox="1"/>
              <p:nvPr/>
            </p:nvSpPr>
            <p:spPr>
              <a:xfrm>
                <a:off x="6723980" y="3784185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D808AAD-77F3-40B9-94DD-3A4CC575A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980" y="3784185"/>
                <a:ext cx="579518" cy="276999"/>
              </a:xfrm>
              <a:prstGeom prst="rect">
                <a:avLst/>
              </a:prstGeom>
              <a:blipFill>
                <a:blip r:embed="rId3"/>
                <a:stretch>
                  <a:fillRect l="-7368" r="-9474"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349F376-3147-41B4-B086-A950C81A3BD0}"/>
                  </a:ext>
                </a:extLst>
              </p:cNvPr>
              <p:cNvSpPr txBox="1"/>
              <p:nvPr/>
            </p:nvSpPr>
            <p:spPr>
              <a:xfrm>
                <a:off x="7888476" y="3677857"/>
                <a:ext cx="585160" cy="474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A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349F376-3147-41B4-B086-A950C81A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476" y="3677857"/>
                <a:ext cx="585160" cy="474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5C1CCC6-3DC0-4A63-A61F-62418AA49E54}"/>
                  </a:ext>
                </a:extLst>
              </p:cNvPr>
              <p:cNvSpPr txBox="1"/>
              <p:nvPr/>
            </p:nvSpPr>
            <p:spPr>
              <a:xfrm>
                <a:off x="9464759" y="3784185"/>
                <a:ext cx="583044" cy="518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AR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5C1CCC6-3DC0-4A63-A61F-62418AA49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759" y="3784185"/>
                <a:ext cx="583044" cy="5186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26050F0-325C-466C-809A-F5FE337FB808}"/>
                  </a:ext>
                </a:extLst>
              </p:cNvPr>
              <p:cNvSpPr txBox="1"/>
              <p:nvPr/>
            </p:nvSpPr>
            <p:spPr>
              <a:xfrm>
                <a:off x="10663176" y="3752095"/>
                <a:ext cx="989052" cy="518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A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26050F0-325C-466C-809A-F5FE337FB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176" y="3752095"/>
                <a:ext cx="989052" cy="5186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4EDE527-82B0-4788-82C7-8B0FCEF652E8}"/>
                  </a:ext>
                </a:extLst>
              </p:cNvPr>
              <p:cNvSpPr txBox="1"/>
              <p:nvPr/>
            </p:nvSpPr>
            <p:spPr>
              <a:xfrm>
                <a:off x="9291338" y="4738603"/>
                <a:ext cx="1014765" cy="474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4EDE527-82B0-4788-82C7-8B0FCEF65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338" y="4738603"/>
                <a:ext cx="1014765" cy="474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A42675C-A741-44A0-A8E4-C69FB80AEB4B}"/>
                  </a:ext>
                </a:extLst>
              </p:cNvPr>
              <p:cNvSpPr txBox="1"/>
              <p:nvPr/>
            </p:nvSpPr>
            <p:spPr>
              <a:xfrm>
                <a:off x="9291338" y="5324531"/>
                <a:ext cx="1018291" cy="518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A42675C-A741-44A0-A8E4-C69FB80AE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338" y="5324531"/>
                <a:ext cx="1018291" cy="5186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E0F23C4-E111-4134-8B95-F476DCDDEA7C}"/>
                  </a:ext>
                </a:extLst>
              </p:cNvPr>
              <p:cNvSpPr txBox="1"/>
              <p:nvPr/>
            </p:nvSpPr>
            <p:spPr>
              <a:xfrm>
                <a:off x="9291338" y="5900796"/>
                <a:ext cx="1422184" cy="518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E0F23C4-E111-4134-8B95-F476DCDDE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338" y="5900796"/>
                <a:ext cx="1422184" cy="518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93F9FA3-918D-4DEB-8A95-98DE98276AF5}"/>
              </a:ext>
            </a:extLst>
          </p:cNvPr>
          <p:cNvCxnSpPr>
            <a:cxnSpLocks/>
          </p:cNvCxnSpPr>
          <p:nvPr/>
        </p:nvCxnSpPr>
        <p:spPr>
          <a:xfrm flipV="1">
            <a:off x="1179443" y="1386584"/>
            <a:ext cx="0" cy="163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0C3B820-93AC-46F8-936F-C88D8216AE00}"/>
              </a:ext>
            </a:extLst>
          </p:cNvPr>
          <p:cNvCxnSpPr>
            <a:cxnSpLocks/>
          </p:cNvCxnSpPr>
          <p:nvPr/>
        </p:nvCxnSpPr>
        <p:spPr>
          <a:xfrm>
            <a:off x="1179443" y="3021496"/>
            <a:ext cx="3551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3069A3E-C43D-4F4E-B540-24103F472779}"/>
              </a:ext>
            </a:extLst>
          </p:cNvPr>
          <p:cNvCxnSpPr>
            <a:cxnSpLocks/>
          </p:cNvCxnSpPr>
          <p:nvPr/>
        </p:nvCxnSpPr>
        <p:spPr>
          <a:xfrm>
            <a:off x="1189354" y="2525983"/>
            <a:ext cx="622853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316A630-F0A7-45C3-9BE8-AB158A7AFC73}"/>
              </a:ext>
            </a:extLst>
          </p:cNvPr>
          <p:cNvCxnSpPr/>
          <p:nvPr/>
        </p:nvCxnSpPr>
        <p:spPr>
          <a:xfrm>
            <a:off x="1782413" y="3021495"/>
            <a:ext cx="1762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D8FB48E-29A3-4903-AA08-A0D4FF2220AB}"/>
              </a:ext>
            </a:extLst>
          </p:cNvPr>
          <p:cNvCxnSpPr>
            <a:cxnSpLocks/>
          </p:cNvCxnSpPr>
          <p:nvPr/>
        </p:nvCxnSpPr>
        <p:spPr>
          <a:xfrm>
            <a:off x="3544934" y="3470203"/>
            <a:ext cx="583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4363AA2-155F-455D-86BF-89FED5B072FC}"/>
              </a:ext>
            </a:extLst>
          </p:cNvPr>
          <p:cNvCxnSpPr>
            <a:cxnSpLocks/>
          </p:cNvCxnSpPr>
          <p:nvPr/>
        </p:nvCxnSpPr>
        <p:spPr>
          <a:xfrm>
            <a:off x="1802295" y="1802296"/>
            <a:ext cx="0" cy="2941982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DD7A778-B6C5-4407-943E-77A6BD6318B0}"/>
              </a:ext>
            </a:extLst>
          </p:cNvPr>
          <p:cNvCxnSpPr>
            <a:cxnSpLocks/>
          </p:cNvCxnSpPr>
          <p:nvPr/>
        </p:nvCxnSpPr>
        <p:spPr>
          <a:xfrm>
            <a:off x="3544953" y="1755916"/>
            <a:ext cx="0" cy="2941982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7EF0FC9-0965-4392-AF8C-6929018F0A55}"/>
              </a:ext>
            </a:extLst>
          </p:cNvPr>
          <p:cNvCxnSpPr>
            <a:cxnSpLocks/>
          </p:cNvCxnSpPr>
          <p:nvPr/>
        </p:nvCxnSpPr>
        <p:spPr>
          <a:xfrm>
            <a:off x="4128054" y="1742663"/>
            <a:ext cx="0" cy="2941982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75288760-5FD8-4A7A-8DBD-DE9F13B18DE9}"/>
                  </a:ext>
                </a:extLst>
              </p:cNvPr>
              <p:cNvSpPr txBox="1"/>
              <p:nvPr/>
            </p:nvSpPr>
            <p:spPr>
              <a:xfrm>
                <a:off x="796936" y="3158629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75288760-5FD8-4A7A-8DBD-DE9F13B18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36" y="3158629"/>
                <a:ext cx="579518" cy="276999"/>
              </a:xfrm>
              <a:prstGeom prst="rect">
                <a:avLst/>
              </a:prstGeom>
              <a:blipFill>
                <a:blip r:embed="rId10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BB41B55-9599-4DFB-A088-FEB15F18364C}"/>
                  </a:ext>
                </a:extLst>
              </p:cNvPr>
              <p:cNvSpPr txBox="1"/>
              <p:nvPr/>
            </p:nvSpPr>
            <p:spPr>
              <a:xfrm>
                <a:off x="1532450" y="4510597"/>
                <a:ext cx="585160" cy="474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A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BB41B55-9599-4DFB-A088-FEB15F183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50" y="4510597"/>
                <a:ext cx="585160" cy="4744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5997AA9-3378-41B1-96E8-EF9E3AE5A1FD}"/>
                  </a:ext>
                </a:extLst>
              </p:cNvPr>
              <p:cNvSpPr txBox="1"/>
              <p:nvPr/>
            </p:nvSpPr>
            <p:spPr>
              <a:xfrm>
                <a:off x="3223616" y="4483982"/>
                <a:ext cx="583044" cy="518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AR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5997AA9-3378-41B1-96E8-EF9E3AE5A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616" y="4483982"/>
                <a:ext cx="583044" cy="5186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40133F2-7D1C-4392-983F-3B72394ECB20}"/>
                  </a:ext>
                </a:extLst>
              </p:cNvPr>
              <p:cNvSpPr txBox="1"/>
              <p:nvPr/>
            </p:nvSpPr>
            <p:spPr>
              <a:xfrm>
                <a:off x="3988593" y="4555249"/>
                <a:ext cx="989052" cy="518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A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40133F2-7D1C-4392-983F-3B72394E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593" y="4555249"/>
                <a:ext cx="989052" cy="5186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F1D3D069-2F30-4F46-9980-C81DF00F83CE}"/>
                  </a:ext>
                </a:extLst>
              </p:cNvPr>
              <p:cNvSpPr/>
              <p:nvPr/>
            </p:nvSpPr>
            <p:spPr>
              <a:xfrm>
                <a:off x="328301" y="1386584"/>
                <a:ext cx="6400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F1D3D069-2F30-4F46-9980-C81DF00F8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1" y="1386584"/>
                <a:ext cx="640047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634FF476-2C3D-4D66-9F9F-0623AEFB58BE}"/>
                  </a:ext>
                </a:extLst>
              </p:cNvPr>
              <p:cNvSpPr/>
              <p:nvPr/>
            </p:nvSpPr>
            <p:spPr>
              <a:xfrm>
                <a:off x="4643950" y="2943711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634FF476-2C3D-4D66-9F9F-0623AEFB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950" y="2943711"/>
                <a:ext cx="3345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2AD812C0-0C75-4EF7-A8E7-F6710DC5DD96}"/>
                  </a:ext>
                </a:extLst>
              </p:cNvPr>
              <p:cNvSpPr/>
              <p:nvPr/>
            </p:nvSpPr>
            <p:spPr>
              <a:xfrm>
                <a:off x="6394511" y="5394391"/>
                <a:ext cx="6400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2AD812C0-0C75-4EF7-A8E7-F6710DC5D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511" y="5394391"/>
                <a:ext cx="640047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9F64B99F-CB91-4B46-98E5-30A37EEE8117}"/>
                  </a:ext>
                </a:extLst>
              </p:cNvPr>
              <p:cNvSpPr/>
              <p:nvPr/>
            </p:nvSpPr>
            <p:spPr>
              <a:xfrm>
                <a:off x="7593495" y="5971915"/>
                <a:ext cx="1145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9F64B99F-CB91-4B46-98E5-30A37EEE81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95" y="5971915"/>
                <a:ext cx="114544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EDC072F7-7D5F-4398-8200-8C5AFAAE4030}"/>
                  </a:ext>
                </a:extLst>
              </p:cNvPr>
              <p:cNvSpPr/>
              <p:nvPr/>
            </p:nvSpPr>
            <p:spPr>
              <a:xfrm>
                <a:off x="7755953" y="4791181"/>
                <a:ext cx="972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EDC072F7-7D5F-4398-8200-8C5AFAAE4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953" y="4791181"/>
                <a:ext cx="97231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ángulo 37">
            <a:extLst>
              <a:ext uri="{FF2B5EF4-FFF2-40B4-BE49-F238E27FC236}">
                <a16:creationId xmlns:a16="http://schemas.microsoft.com/office/drawing/2014/main" id="{B0CCBFE8-7139-4A38-A6C4-5BB82AD030DA}"/>
              </a:ext>
            </a:extLst>
          </p:cNvPr>
          <p:cNvSpPr/>
          <p:nvPr/>
        </p:nvSpPr>
        <p:spPr>
          <a:xfrm>
            <a:off x="7740355" y="53622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0</a:t>
            </a:r>
            <a:endParaRPr lang="es-AR" dirty="0"/>
          </a:p>
        </p:txBody>
      </p:sp>
      <p:sp>
        <p:nvSpPr>
          <p:cNvPr id="40" name="Abrir llave 39">
            <a:extLst>
              <a:ext uri="{FF2B5EF4-FFF2-40B4-BE49-F238E27FC236}">
                <a16:creationId xmlns:a16="http://schemas.microsoft.com/office/drawing/2014/main" id="{726F4DC2-3EAA-41B6-A822-4F852707034E}"/>
              </a:ext>
            </a:extLst>
          </p:cNvPr>
          <p:cNvSpPr/>
          <p:nvPr/>
        </p:nvSpPr>
        <p:spPr>
          <a:xfrm>
            <a:off x="7131375" y="4738603"/>
            <a:ext cx="193180" cy="16026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48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12" grpId="0"/>
      <p:bldP spid="14" grpId="0"/>
      <p:bldP spid="17" grpId="0"/>
      <p:bldP spid="18" grpId="0"/>
      <p:bldP spid="28" grpId="0"/>
      <p:bldP spid="29" grpId="0"/>
      <p:bldP spid="30" grpId="0"/>
      <p:bldP spid="36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FE7BD2-126C-4C6B-9354-1C7391EE5AA9}"/>
              </a:ext>
            </a:extLst>
          </p:cNvPr>
          <p:cNvSpPr txBox="1"/>
          <p:nvPr/>
        </p:nvSpPr>
        <p:spPr>
          <a:xfrm>
            <a:off x="742122" y="318052"/>
            <a:ext cx="954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Puedo pensar el ejercicio como los primeros de la guía 4, simplemente fuerza sobre cargas: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58FCB20-35E1-446B-A3EF-C14FAD0CB0ED}"/>
              </a:ext>
            </a:extLst>
          </p:cNvPr>
          <p:cNvGrpSpPr/>
          <p:nvPr/>
        </p:nvGrpSpPr>
        <p:grpSpPr>
          <a:xfrm>
            <a:off x="758658" y="1244119"/>
            <a:ext cx="5794485" cy="4083183"/>
            <a:chOff x="7431184" y="528574"/>
            <a:chExt cx="4284982" cy="3303518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CC2A19F8-6301-4323-AD5A-CB9FA6C07932}"/>
                </a:ext>
              </a:extLst>
            </p:cNvPr>
            <p:cNvGrpSpPr/>
            <p:nvPr/>
          </p:nvGrpSpPr>
          <p:grpSpPr>
            <a:xfrm>
              <a:off x="7971184" y="528574"/>
              <a:ext cx="3744982" cy="3303518"/>
              <a:chOff x="1643270" y="292997"/>
              <a:chExt cx="3744982" cy="3303518"/>
            </a:xfrm>
          </p:grpSpPr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1615C842-C0F2-4EC0-80B6-27E2914933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9512" b="907"/>
              <a:stretch/>
            </p:blipFill>
            <p:spPr>
              <a:xfrm>
                <a:off x="1643270" y="292997"/>
                <a:ext cx="3744982" cy="3303518"/>
              </a:xfrm>
              <a:prstGeom prst="rect">
                <a:avLst/>
              </a:prstGeom>
            </p:spPr>
          </p:pic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D41AE6E8-3D68-43A9-95F7-35D2AE717640}"/>
                  </a:ext>
                </a:extLst>
              </p:cNvPr>
              <p:cNvSpPr/>
              <p:nvPr/>
            </p:nvSpPr>
            <p:spPr>
              <a:xfrm>
                <a:off x="1696278" y="1712843"/>
                <a:ext cx="172278" cy="4638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5D98DBF-08CB-4C4C-A2AF-5A5447FA59ED}"/>
                </a:ext>
              </a:extLst>
            </p:cNvPr>
            <p:cNvSpPr/>
            <p:nvPr/>
          </p:nvSpPr>
          <p:spPr>
            <a:xfrm>
              <a:off x="7431184" y="2233315"/>
              <a:ext cx="1080000" cy="10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B1D3F7F1-4429-41A9-9D58-17E81FDAD404}"/>
                    </a:ext>
                  </a:extLst>
                </p:cNvPr>
                <p:cNvSpPr txBox="1"/>
                <p:nvPr/>
              </p:nvSpPr>
              <p:spPr>
                <a:xfrm>
                  <a:off x="8559236" y="2238437"/>
                  <a:ext cx="2186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B1D3F7F1-4429-41A9-9D58-17E81FDAD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236" y="2238437"/>
                  <a:ext cx="218609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8667" r="-25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BE5C42C0-4CB6-46BF-B5D0-0E24883BCFF3}"/>
                </a:ext>
              </a:extLst>
            </p:cNvPr>
            <p:cNvCxnSpPr/>
            <p:nvPr/>
          </p:nvCxnSpPr>
          <p:spPr>
            <a:xfrm>
              <a:off x="8522714" y="2753923"/>
              <a:ext cx="5830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A8263E2-DB4D-4760-B33D-83B8979B9E7B}"/>
                  </a:ext>
                </a:extLst>
              </p:cNvPr>
              <p:cNvSpPr txBox="1"/>
              <p:nvPr/>
            </p:nvSpPr>
            <p:spPr>
              <a:xfrm>
                <a:off x="7702177" y="2099236"/>
                <a:ext cx="1255857" cy="338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A8263E2-DB4D-4760-B33D-83B8979B9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177" y="2099236"/>
                <a:ext cx="1255857" cy="338362"/>
              </a:xfrm>
              <a:prstGeom prst="rect">
                <a:avLst/>
              </a:prstGeom>
              <a:blipFill>
                <a:blip r:embed="rId4"/>
                <a:stretch>
                  <a:fillRect l="-3883" t="-37500" r="-3883" b="-160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1289B2B3-619F-46E7-AACE-998C5C3C0E1D}"/>
                  </a:ext>
                </a:extLst>
              </p:cNvPr>
              <p:cNvSpPr/>
              <p:nvPr/>
            </p:nvSpPr>
            <p:spPr>
              <a:xfrm>
                <a:off x="9484494" y="2074090"/>
                <a:ext cx="7991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1289B2B3-619F-46E7-AACE-998C5C3C0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494" y="2074090"/>
                <a:ext cx="79919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828B941-417A-4813-A90D-13502ABF4849}"/>
              </a:ext>
            </a:extLst>
          </p:cNvPr>
          <p:cNvCxnSpPr>
            <a:stCxn id="5" idx="3"/>
          </p:cNvCxnSpPr>
          <p:nvPr/>
        </p:nvCxnSpPr>
        <p:spPr>
          <a:xfrm flipV="1">
            <a:off x="2219118" y="3429000"/>
            <a:ext cx="0" cy="589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85DE374-5161-47E4-9172-B38C8401B363}"/>
                  </a:ext>
                </a:extLst>
              </p:cNvPr>
              <p:cNvSpPr txBox="1"/>
              <p:nvPr/>
            </p:nvSpPr>
            <p:spPr>
              <a:xfrm>
                <a:off x="1993095" y="333773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85DE374-5161-47E4-9172-B38C8401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095" y="3337730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 l="-24324" r="-18919"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7C8BD47B-CDA6-4AFA-962C-1B3F5B89B699}"/>
              </a:ext>
            </a:extLst>
          </p:cNvPr>
          <p:cNvSpPr/>
          <p:nvPr/>
        </p:nvSpPr>
        <p:spPr>
          <a:xfrm>
            <a:off x="2001381" y="3389736"/>
            <a:ext cx="198782" cy="198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20991E4A-8C0B-460F-964F-221D90931BE7}"/>
                  </a:ext>
                </a:extLst>
              </p:cNvPr>
              <p:cNvSpPr/>
              <p:nvPr/>
            </p:nvSpPr>
            <p:spPr>
              <a:xfrm>
                <a:off x="1953435" y="4455322"/>
                <a:ext cx="198782" cy="1987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20991E4A-8C0B-460F-964F-221D90931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35" y="4455322"/>
                <a:ext cx="198782" cy="198783"/>
              </a:xfrm>
              <a:prstGeom prst="ellipse">
                <a:avLst/>
              </a:prstGeom>
              <a:blipFill>
                <a:blip r:embed="rId7"/>
                <a:stretch>
                  <a:fillRect l="-20000"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2CEB0EE-47F4-4D16-974E-CEBEF5DC4D2A}"/>
                  </a:ext>
                </a:extLst>
              </p:cNvPr>
              <p:cNvSpPr txBox="1"/>
              <p:nvPr/>
            </p:nvSpPr>
            <p:spPr>
              <a:xfrm>
                <a:off x="1939339" y="439640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2CEB0EE-47F4-4D16-974E-CEBEF5DC4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339" y="4396405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5405" r="-54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C97EF334-73D2-4B4C-A55F-D28DC6B44156}"/>
              </a:ext>
            </a:extLst>
          </p:cNvPr>
          <p:cNvGrpSpPr/>
          <p:nvPr/>
        </p:nvGrpSpPr>
        <p:grpSpPr>
          <a:xfrm>
            <a:off x="758657" y="3364449"/>
            <a:ext cx="1460462" cy="1334891"/>
            <a:chOff x="746324" y="2021306"/>
            <a:chExt cx="1083217" cy="1073311"/>
          </a:xfrm>
        </p:grpSpPr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9C613B9D-2038-472F-9416-5F4F8C1AEE5F}"/>
                </a:ext>
              </a:extLst>
            </p:cNvPr>
            <p:cNvCxnSpPr/>
            <p:nvPr/>
          </p:nvCxnSpPr>
          <p:spPr>
            <a:xfrm flipH="1">
              <a:off x="940903" y="2021306"/>
              <a:ext cx="4240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1EC1CBD4-1D89-4FE9-BD66-6BAF78701F7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17506" y="2846212"/>
              <a:ext cx="4240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DBC3FE33-FFD3-4BEB-B48A-FE0F493470E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250876" y="3094617"/>
              <a:ext cx="4240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A6CD80A8-B502-4CB3-80E2-522DFA56D8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4289" y="2607768"/>
              <a:ext cx="4240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7E0EBFE0-D141-4900-8732-208CE87BDB2B}"/>
                  </a:ext>
                </a:extLst>
              </p:cNvPr>
              <p:cNvSpPr txBox="1"/>
              <p:nvPr/>
            </p:nvSpPr>
            <p:spPr>
              <a:xfrm>
                <a:off x="287621" y="3813685"/>
                <a:ext cx="44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𝒊𝒏𝒅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7E0EBFE0-D141-4900-8732-208CE87BD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21" y="3813685"/>
                <a:ext cx="443968" cy="276999"/>
              </a:xfrm>
              <a:prstGeom prst="rect">
                <a:avLst/>
              </a:prstGeom>
              <a:blipFill>
                <a:blip r:embed="rId9"/>
                <a:stretch>
                  <a:fillRect l="-10959" r="-8219" b="-2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AD7AD036-2358-4EF2-B895-56DC47734755}"/>
                  </a:ext>
                </a:extLst>
              </p:cNvPr>
              <p:cNvSpPr/>
              <p:nvPr/>
            </p:nvSpPr>
            <p:spPr>
              <a:xfrm>
                <a:off x="1849877" y="3585777"/>
                <a:ext cx="449162" cy="430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AD7AD036-2358-4EF2-B895-56DC47734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877" y="3585777"/>
                <a:ext cx="449162" cy="430695"/>
              </a:xfrm>
              <a:prstGeom prst="rect">
                <a:avLst/>
              </a:prstGeom>
              <a:blipFill>
                <a:blip r:embed="rId10"/>
                <a:stretch>
                  <a:fillRect t="-19718" r="-25676" b="-28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adroTexto 26">
            <a:extLst>
              <a:ext uri="{FF2B5EF4-FFF2-40B4-BE49-F238E27FC236}">
                <a16:creationId xmlns:a16="http://schemas.microsoft.com/office/drawing/2014/main" id="{55DC21A1-1A47-40E6-8DAE-803463A0E923}"/>
              </a:ext>
            </a:extLst>
          </p:cNvPr>
          <p:cNvSpPr txBox="1"/>
          <p:nvPr/>
        </p:nvSpPr>
        <p:spPr>
          <a:xfrm>
            <a:off x="6975269" y="2750463"/>
            <a:ext cx="4157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vimos anteriormente, puedo entender la corriente generada también a partir las densidades de carga que se generan al insertar un material conductor dentro de un campo magnético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4BDD16D-3C99-45DD-AEF5-CE43D840CD2C}"/>
              </a:ext>
            </a:extLst>
          </p:cNvPr>
          <p:cNvSpPr txBox="1"/>
          <p:nvPr/>
        </p:nvSpPr>
        <p:spPr>
          <a:xfrm>
            <a:off x="382026" y="5549331"/>
            <a:ext cx="9689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pensar: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pasa con esas densidades de carga cuando está completamente inmerso en el campo? Debe corresponderse con el análisis previo, ¿porqué entonces no tengo corriente?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8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E1B5C6F-6022-45FE-AA37-3D423D348F84}"/>
              </a:ext>
            </a:extLst>
          </p:cNvPr>
          <p:cNvSpPr/>
          <p:nvPr/>
        </p:nvSpPr>
        <p:spPr>
          <a:xfrm>
            <a:off x="4317692" y="144622"/>
            <a:ext cx="3556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Bonus </a:t>
            </a:r>
            <a:r>
              <a:rPr lang="es-E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track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9E2AF4-24C7-4357-A286-014180C2A5AD}"/>
              </a:ext>
            </a:extLst>
          </p:cNvPr>
          <p:cNvSpPr txBox="1"/>
          <p:nvPr/>
        </p:nvSpPr>
        <p:spPr>
          <a:xfrm>
            <a:off x="1616764" y="1416353"/>
            <a:ext cx="8958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Conociendo la resistencia de la espira R,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¿cuánto vale la corriente inducida?</a:t>
            </a:r>
          </a:p>
          <a:p>
            <a:pPr algn="ctr"/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Vamos a utilizar la Ley de Ohm </a:t>
            </a: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Sabiendo que la fuerza electromotriz no es otra cosa que una diferencia de voltaje:</a:t>
            </a: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B54EBED-76B8-457D-97F7-4C20145D5AB4}"/>
                  </a:ext>
                </a:extLst>
              </p:cNvPr>
              <p:cNvSpPr txBox="1"/>
              <p:nvPr/>
            </p:nvSpPr>
            <p:spPr>
              <a:xfrm>
                <a:off x="7224949" y="2024558"/>
                <a:ext cx="19588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B54EBED-76B8-457D-97F7-4C20145D5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949" y="2024558"/>
                <a:ext cx="1958807" cy="276999"/>
              </a:xfrm>
              <a:prstGeom prst="rect">
                <a:avLst/>
              </a:prstGeom>
              <a:blipFill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E1FEEDC-9463-4AAE-AB89-6AEF5539739B}"/>
                  </a:ext>
                </a:extLst>
              </p:cNvPr>
              <p:cNvSpPr txBox="1"/>
              <p:nvPr/>
            </p:nvSpPr>
            <p:spPr>
              <a:xfrm>
                <a:off x="5638800" y="3081405"/>
                <a:ext cx="1338956" cy="4725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𝑖𝑛𝑑𝑢𝑐𝑖𝑑𝑎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E1FEEDC-9463-4AAE-AB89-6AEF55397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081405"/>
                <a:ext cx="1338956" cy="472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F7431106-27AE-42A4-BC19-D6229D324248}"/>
              </a:ext>
            </a:extLst>
          </p:cNvPr>
          <p:cNvSpPr txBox="1"/>
          <p:nvPr/>
        </p:nvSpPr>
        <p:spPr>
          <a:xfrm>
            <a:off x="3220278" y="3776595"/>
            <a:ext cx="1119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tengo una resistencia, tengo cierta potencia disipada una vez que entra: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EFCACB-56C5-41BF-AA9E-8A95B6F9CD82}"/>
              </a:ext>
            </a:extLst>
          </p:cNvPr>
          <p:cNvSpPr txBox="1"/>
          <p:nvPr/>
        </p:nvSpPr>
        <p:spPr>
          <a:xfrm>
            <a:off x="8204352" y="4474844"/>
            <a:ext cx="380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¿Pero de dónde sale esta energía que se disipa?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7468B1A-6AE8-4B72-AEBC-E305C0102525}"/>
                  </a:ext>
                </a:extLst>
              </p:cNvPr>
              <p:cNvSpPr txBox="1"/>
              <p:nvPr/>
            </p:nvSpPr>
            <p:spPr>
              <a:xfrm>
                <a:off x="4499665" y="4474844"/>
                <a:ext cx="3374642" cy="55399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𝑖𝑛𝑑</m:t>
                              </m:r>
                            </m:sub>
                          </m:sSub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𝑎𝑣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7468B1A-6AE8-4B72-AEBC-E305C0102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665" y="4474844"/>
                <a:ext cx="337464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57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D8A79B77-45BE-407F-B00B-4B346A82FF97}"/>
                  </a:ext>
                </a:extLst>
              </p:cNvPr>
              <p:cNvSpPr/>
              <p:nvPr/>
            </p:nvSpPr>
            <p:spPr>
              <a:xfrm>
                <a:off x="7391929" y="595728"/>
                <a:ext cx="3766993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𝑒𝑠𝑝𝑖𝑟𝑎</m:t>
                          </m:r>
                        </m:sub>
                      </m:sSub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𝑁𝐼𝑑</m:t>
                          </m:r>
                          <m:acc>
                            <m:accPr>
                              <m:chr m:val="⃗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nary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𝑁𝐼𝐵𝑎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D8A79B77-45BE-407F-B00B-4B346A82F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929" y="595728"/>
                <a:ext cx="3766993" cy="818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o 28">
            <a:extLst>
              <a:ext uri="{FF2B5EF4-FFF2-40B4-BE49-F238E27FC236}">
                <a16:creationId xmlns:a16="http://schemas.microsoft.com/office/drawing/2014/main" id="{91E5DD33-FDC7-4855-9FA7-03CB76D90F14}"/>
              </a:ext>
            </a:extLst>
          </p:cNvPr>
          <p:cNvGrpSpPr/>
          <p:nvPr/>
        </p:nvGrpSpPr>
        <p:grpSpPr>
          <a:xfrm>
            <a:off x="856886" y="595728"/>
            <a:ext cx="5495008" cy="4083183"/>
            <a:chOff x="1058135" y="1244119"/>
            <a:chExt cx="5495008" cy="4083183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AD202C5F-63C4-4CEB-8AD8-9689B94B0C50}"/>
                </a:ext>
              </a:extLst>
            </p:cNvPr>
            <p:cNvGrpSpPr/>
            <p:nvPr/>
          </p:nvGrpSpPr>
          <p:grpSpPr>
            <a:xfrm>
              <a:off x="1488888" y="1244119"/>
              <a:ext cx="5064255" cy="4083183"/>
              <a:chOff x="1643270" y="292997"/>
              <a:chExt cx="3744982" cy="3303518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E8F4E9CC-C10B-4838-B653-12C086EB0E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9512" b="907"/>
              <a:stretch/>
            </p:blipFill>
            <p:spPr>
              <a:xfrm>
                <a:off x="1643270" y="292997"/>
                <a:ext cx="3744982" cy="3303518"/>
              </a:xfrm>
              <a:prstGeom prst="rect">
                <a:avLst/>
              </a:prstGeom>
            </p:spPr>
          </p:pic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4A86D1A-4CAF-4544-853B-A9599C5374BE}"/>
                  </a:ext>
                </a:extLst>
              </p:cNvPr>
              <p:cNvSpPr/>
              <p:nvPr/>
            </p:nvSpPr>
            <p:spPr>
              <a:xfrm>
                <a:off x="1696278" y="1712843"/>
                <a:ext cx="172278" cy="4638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DD7DEAD-152F-45FC-BE57-95FCE2859268}"/>
                </a:ext>
              </a:extLst>
            </p:cNvPr>
            <p:cNvSpPr/>
            <p:nvPr/>
          </p:nvSpPr>
          <p:spPr>
            <a:xfrm>
              <a:off x="1529172" y="3348876"/>
              <a:ext cx="1460460" cy="1334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9FA12F6C-DAF6-4530-ACCB-23B0E511305B}"/>
                    </a:ext>
                  </a:extLst>
                </p:cNvPr>
                <p:cNvSpPr txBox="1"/>
                <p:nvPr/>
              </p:nvSpPr>
              <p:spPr>
                <a:xfrm>
                  <a:off x="3037617" y="3969627"/>
                  <a:ext cx="295620" cy="456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9FA12F6C-DAF6-4530-ACCB-23B0E5113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7617" y="3969627"/>
                  <a:ext cx="295620" cy="456498"/>
                </a:xfrm>
                <a:prstGeom prst="rect">
                  <a:avLst/>
                </a:prstGeom>
                <a:blipFill>
                  <a:blip r:embed="rId4"/>
                  <a:stretch>
                    <a:fillRect t="-18667" r="-2449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F72B3E17-8AFA-4375-BA8D-9C3FC0C64A68}"/>
                </a:ext>
              </a:extLst>
            </p:cNvPr>
            <p:cNvCxnSpPr/>
            <p:nvPr/>
          </p:nvCxnSpPr>
          <p:spPr>
            <a:xfrm>
              <a:off x="3005224" y="3992353"/>
              <a:ext cx="7885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1D158C18-10FB-4490-8BE2-68F9A61187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272" y="3857297"/>
              <a:ext cx="6263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7403982-601A-45E7-97A1-A568442E95A0}"/>
                </a:ext>
              </a:extLst>
            </p:cNvPr>
            <p:cNvGrpSpPr/>
            <p:nvPr/>
          </p:nvGrpSpPr>
          <p:grpSpPr>
            <a:xfrm>
              <a:off x="1529171" y="3362128"/>
              <a:ext cx="1460462" cy="1334891"/>
              <a:chOff x="746324" y="2021306"/>
              <a:chExt cx="1083217" cy="1073311"/>
            </a:xfrm>
          </p:grpSpPr>
          <p:cxnSp>
            <p:nvCxnSpPr>
              <p:cNvPr id="15" name="Conector recto de flecha 14">
                <a:extLst>
                  <a:ext uri="{FF2B5EF4-FFF2-40B4-BE49-F238E27FC236}">
                    <a16:creationId xmlns:a16="http://schemas.microsoft.com/office/drawing/2014/main" id="{C7991DFA-A6F4-4CC9-8260-885D833068C3}"/>
                  </a:ext>
                </a:extLst>
              </p:cNvPr>
              <p:cNvCxnSpPr/>
              <p:nvPr/>
            </p:nvCxnSpPr>
            <p:spPr>
              <a:xfrm flipH="1">
                <a:off x="940903" y="2021306"/>
                <a:ext cx="42406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>
                <a:extLst>
                  <a:ext uri="{FF2B5EF4-FFF2-40B4-BE49-F238E27FC236}">
                    <a16:creationId xmlns:a16="http://schemas.microsoft.com/office/drawing/2014/main" id="{7AAB2886-ACF0-4B14-A510-D0574B1EDE2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617506" y="2846212"/>
                <a:ext cx="42406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>
                <a:extLst>
                  <a:ext uri="{FF2B5EF4-FFF2-40B4-BE49-F238E27FC236}">
                    <a16:creationId xmlns:a16="http://schemas.microsoft.com/office/drawing/2014/main" id="{CD4BF786-07C0-431A-9642-B7B86B613F2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250876" y="3094617"/>
                <a:ext cx="42406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de flecha 17">
                <a:extLst>
                  <a:ext uri="{FF2B5EF4-FFF2-40B4-BE49-F238E27FC236}">
                    <a16:creationId xmlns:a16="http://schemas.microsoft.com/office/drawing/2014/main" id="{A022C05B-9123-45CB-8A90-F2E82993B42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34289" y="2607768"/>
                <a:ext cx="42406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86D6E4AD-CE90-4129-9C4F-6214799C191C}"/>
                    </a:ext>
                  </a:extLst>
                </p:cNvPr>
                <p:cNvSpPr txBox="1"/>
                <p:nvPr/>
              </p:nvSpPr>
              <p:spPr>
                <a:xfrm>
                  <a:off x="1058135" y="3811364"/>
                  <a:ext cx="443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s-E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𝒊𝒏𝒅</m:t>
                            </m:r>
                          </m:sub>
                        </m:sSub>
                      </m:oMath>
                    </m:oMathPara>
                  </a14:m>
                  <a:endParaRPr lang="es-AR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86D6E4AD-CE90-4129-9C4F-6214799C1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35" y="3811364"/>
                  <a:ext cx="44396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9722" b="-20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ángulo 21">
                  <a:extLst>
                    <a:ext uri="{FF2B5EF4-FFF2-40B4-BE49-F238E27FC236}">
                      <a16:creationId xmlns:a16="http://schemas.microsoft.com/office/drawing/2014/main" id="{57D0A465-A73A-4E84-9621-693F00F6D0A2}"/>
                    </a:ext>
                  </a:extLst>
                </p:cNvPr>
                <p:cNvSpPr/>
                <p:nvPr/>
              </p:nvSpPr>
              <p:spPr>
                <a:xfrm>
                  <a:off x="2194887" y="3500818"/>
                  <a:ext cx="900824" cy="4306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𝑒𝑠𝑝𝑖𝑟𝑎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22" name="Rectángulo 21">
                  <a:extLst>
                    <a:ext uri="{FF2B5EF4-FFF2-40B4-BE49-F238E27FC236}">
                      <a16:creationId xmlns:a16="http://schemas.microsoft.com/office/drawing/2014/main" id="{57D0A465-A73A-4E84-9621-693F00F6D0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887" y="3500818"/>
                  <a:ext cx="900824" cy="430695"/>
                </a:xfrm>
                <a:prstGeom prst="rect">
                  <a:avLst/>
                </a:prstGeom>
                <a:blipFill>
                  <a:blip r:embed="rId6"/>
                  <a:stretch>
                    <a:fillRect t="-19718" b="-5634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D64B4E4-1D05-4A12-9A4A-9FED3B15A3BC}"/>
              </a:ext>
            </a:extLst>
          </p:cNvPr>
          <p:cNvSpPr txBox="1"/>
          <p:nvPr/>
        </p:nvSpPr>
        <p:spPr>
          <a:xfrm>
            <a:off x="7299826" y="1622827"/>
            <a:ext cx="3458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¡Se está frenando!</a:t>
            </a: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Pero la velocidad es constante, ¿cómo puede ser?</a:t>
            </a: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43096E-C988-4027-87AE-5CF07E81C99E}"/>
              </a:ext>
            </a:extLst>
          </p:cNvPr>
          <p:cNvSpPr txBox="1"/>
          <p:nvPr/>
        </p:nvSpPr>
        <p:spPr>
          <a:xfrm>
            <a:off x="6723357" y="3014853"/>
            <a:ext cx="4611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 una fuerza externa de igual módulo y dirección y sentido contrario a la de la espira tal de mantener constante la velocidad.</a:t>
            </a: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esta fuerza la que entrega la potencia disipada </a:t>
            </a:r>
          </a:p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ED1E795-42FF-478D-8ACD-1A9743910989}"/>
                  </a:ext>
                </a:extLst>
              </p:cNvPr>
              <p:cNvSpPr txBox="1"/>
              <p:nvPr/>
            </p:nvSpPr>
            <p:spPr>
              <a:xfrm>
                <a:off x="6848067" y="5027787"/>
                <a:ext cx="4858510" cy="571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𝑒𝑠𝑝𝑖𝑟𝑎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𝐵𝑎𝑣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𝐵𝑎𝑣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ED1E795-42FF-478D-8ACD-1A9743910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067" y="5027787"/>
                <a:ext cx="4858510" cy="571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uadroTexto 31">
            <a:extLst>
              <a:ext uri="{FF2B5EF4-FFF2-40B4-BE49-F238E27FC236}">
                <a16:creationId xmlns:a16="http://schemas.microsoft.com/office/drawing/2014/main" id="{F2B99CE5-3A40-485B-B2D4-6D8CD63311A6}"/>
              </a:ext>
            </a:extLst>
          </p:cNvPr>
          <p:cNvSpPr txBox="1"/>
          <p:nvPr/>
        </p:nvSpPr>
        <p:spPr>
          <a:xfrm>
            <a:off x="8204469" y="5791873"/>
            <a:ext cx="214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Veo que es igual a la planteada antes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EF2F8EF-11BE-49FA-A95E-EF5C97691F3B}"/>
                  </a:ext>
                </a:extLst>
              </p:cNvPr>
              <p:cNvSpPr txBox="1"/>
              <p:nvPr/>
            </p:nvSpPr>
            <p:spPr>
              <a:xfrm>
                <a:off x="874643" y="1307175"/>
                <a:ext cx="10164418" cy="4585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Antes de empezar vamos a hacer un repaso de la Ley de Faraday-Lenz:</a:t>
                </a:r>
              </a:p>
              <a:p>
                <a:pPr algn="ctr"/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𝑓𝑒𝑚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ϕ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Ante un </a:t>
                </a:r>
                <a:r>
                  <a:rPr lang="es-E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cambio en el flujo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 producirá una fuerza electromotriz inducida. Este voltaje inducido, de estar aplicado en un material conductor, </a:t>
                </a:r>
                <a:r>
                  <a:rPr lang="es-E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inducirá una corriente 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 </a:t>
                </a:r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 campos magnéticos que tienden a </a:t>
                </a:r>
                <a:r>
                  <a:rPr lang="es-A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oponerse al cambio del flujo magnético </a:t>
                </a:r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 produce tales corrientes inducidas.</a:t>
                </a:r>
              </a:p>
              <a:p>
                <a:pPr algn="ctr"/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Ley de Lenz manifiesta que si el flujo del campo está aumentando (por algún motivo), el campo</a:t>
                </a:r>
              </a:p>
              <a:p>
                <a:pPr algn="ctr"/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magnético inducido (producido por la corriente inducida) será tal que tienda a disminuir el flujo</a:t>
                </a:r>
              </a:p>
              <a:p>
                <a:pPr algn="ctr"/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resultante. Y viceversa si el flujo está disminuyendo.</a:t>
                </a:r>
              </a:p>
              <a:p>
                <a:pPr algn="ctr"/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Entonces, ahora que explicamos esto, ¿por qué creen que la fórmula lleva un menos?</a:t>
                </a: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EF2F8EF-11BE-49FA-A95E-EF5C97691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3" y="1307175"/>
                <a:ext cx="10164418" cy="4585614"/>
              </a:xfrm>
              <a:prstGeom prst="rect">
                <a:avLst/>
              </a:prstGeom>
              <a:blipFill>
                <a:blip r:embed="rId2"/>
                <a:stretch>
                  <a:fillRect t="-664" r="-65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80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21469D9C-71C2-4D37-BEE1-A7570F15A167}"/>
              </a:ext>
            </a:extLst>
          </p:cNvPr>
          <p:cNvGrpSpPr/>
          <p:nvPr/>
        </p:nvGrpSpPr>
        <p:grpSpPr>
          <a:xfrm>
            <a:off x="1948070" y="429182"/>
            <a:ext cx="3744982" cy="3303518"/>
            <a:chOff x="1643270" y="292997"/>
            <a:chExt cx="3744982" cy="3303518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23843D1C-7709-4ADB-8782-847FA52807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512" b="907"/>
            <a:stretch/>
          </p:blipFill>
          <p:spPr>
            <a:xfrm>
              <a:off x="1643270" y="292997"/>
              <a:ext cx="3744982" cy="3303518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6DE094D5-1E76-4193-A532-A3303AE643CC}"/>
                </a:ext>
              </a:extLst>
            </p:cNvPr>
            <p:cNvSpPr/>
            <p:nvPr/>
          </p:nvSpPr>
          <p:spPr>
            <a:xfrm>
              <a:off x="1683026" y="1712843"/>
              <a:ext cx="172278" cy="463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0E6ECA8-AFF1-485C-8F3A-D6F14303CE21}"/>
              </a:ext>
            </a:extLst>
          </p:cNvPr>
          <p:cNvSpPr/>
          <p:nvPr/>
        </p:nvSpPr>
        <p:spPr>
          <a:xfrm>
            <a:off x="868070" y="2094193"/>
            <a:ext cx="1080000" cy="10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3B03B09-5ABE-404A-9698-DE1FD898F3E4}"/>
              </a:ext>
            </a:extLst>
          </p:cNvPr>
          <p:cNvSpPr txBox="1"/>
          <p:nvPr/>
        </p:nvSpPr>
        <p:spPr>
          <a:xfrm>
            <a:off x="1318617" y="1535686"/>
            <a:ext cx="21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2434479-7777-4ACA-BA8B-8E3B80A95D9E}"/>
              </a:ext>
            </a:extLst>
          </p:cNvPr>
          <p:cNvSpPr txBox="1"/>
          <p:nvPr/>
        </p:nvSpPr>
        <p:spPr>
          <a:xfrm>
            <a:off x="593087" y="2238437"/>
            <a:ext cx="21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70EABE-4F29-4D8C-A413-E2318F4BFFA5}"/>
                  </a:ext>
                </a:extLst>
              </p:cNvPr>
              <p:cNvSpPr txBox="1"/>
              <p:nvPr/>
            </p:nvSpPr>
            <p:spPr>
              <a:xfrm>
                <a:off x="2004444" y="2006419"/>
                <a:ext cx="218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70EABE-4F29-4D8C-A413-E2318F4BF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444" y="2006419"/>
                <a:ext cx="218609" cy="369332"/>
              </a:xfrm>
              <a:prstGeom prst="rect">
                <a:avLst/>
              </a:prstGeom>
              <a:blipFill>
                <a:blip r:embed="rId3"/>
                <a:stretch>
                  <a:fillRect t="-22951" r="-3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8C864CE-2DAD-4658-8B79-9917C09DD889}"/>
              </a:ext>
            </a:extLst>
          </p:cNvPr>
          <p:cNvCxnSpPr/>
          <p:nvPr/>
        </p:nvCxnSpPr>
        <p:spPr>
          <a:xfrm>
            <a:off x="1967922" y="2521905"/>
            <a:ext cx="583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FED8809-3060-4ED4-B9E1-CCA9F625D0E8}"/>
              </a:ext>
            </a:extLst>
          </p:cNvPr>
          <p:cNvGrpSpPr/>
          <p:nvPr/>
        </p:nvGrpSpPr>
        <p:grpSpPr>
          <a:xfrm>
            <a:off x="7431184" y="528574"/>
            <a:ext cx="4284982" cy="3303518"/>
            <a:chOff x="7431184" y="528574"/>
            <a:chExt cx="4284982" cy="3303518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54FA92BF-DE01-4B22-99DB-8DA6AD65D2C5}"/>
                </a:ext>
              </a:extLst>
            </p:cNvPr>
            <p:cNvGrpSpPr/>
            <p:nvPr/>
          </p:nvGrpSpPr>
          <p:grpSpPr>
            <a:xfrm>
              <a:off x="7971184" y="528574"/>
              <a:ext cx="3744982" cy="3303518"/>
              <a:chOff x="1643270" y="292997"/>
              <a:chExt cx="3744982" cy="3303518"/>
            </a:xfrm>
          </p:grpSpPr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B5B2AAAE-A870-46E2-949B-8C590B0DC6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9512" b="907"/>
              <a:stretch/>
            </p:blipFill>
            <p:spPr>
              <a:xfrm>
                <a:off x="1643270" y="292997"/>
                <a:ext cx="3744982" cy="3303518"/>
              </a:xfrm>
              <a:prstGeom prst="rect">
                <a:avLst/>
              </a:prstGeom>
            </p:spPr>
          </p:pic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50AB65CD-FA75-4338-B886-B1330AE9A339}"/>
                  </a:ext>
                </a:extLst>
              </p:cNvPr>
              <p:cNvSpPr/>
              <p:nvPr/>
            </p:nvSpPr>
            <p:spPr>
              <a:xfrm>
                <a:off x="1696278" y="1712843"/>
                <a:ext cx="172278" cy="4638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74FD81CE-6B99-40F8-82D8-526067FC01DE}"/>
                </a:ext>
              </a:extLst>
            </p:cNvPr>
            <p:cNvSpPr/>
            <p:nvPr/>
          </p:nvSpPr>
          <p:spPr>
            <a:xfrm>
              <a:off x="7431184" y="2233315"/>
              <a:ext cx="1080000" cy="10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D750E13B-1CC8-4285-A3AE-CA8043EB5589}"/>
                    </a:ext>
                  </a:extLst>
                </p:cNvPr>
                <p:cNvSpPr txBox="1"/>
                <p:nvPr/>
              </p:nvSpPr>
              <p:spPr>
                <a:xfrm>
                  <a:off x="8559236" y="2238437"/>
                  <a:ext cx="2186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D750E13B-1CC8-4285-A3AE-CA8043EB5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236" y="2238437"/>
                  <a:ext cx="21860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r="-36111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D345A8DF-7E6C-4207-9EE3-89796B6B0E6E}"/>
                </a:ext>
              </a:extLst>
            </p:cNvPr>
            <p:cNvCxnSpPr/>
            <p:nvPr/>
          </p:nvCxnSpPr>
          <p:spPr>
            <a:xfrm>
              <a:off x="8522714" y="2753923"/>
              <a:ext cx="5830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DDE3E83-6BD0-4894-888B-CBCD056F7EBB}"/>
              </a:ext>
            </a:extLst>
          </p:cNvPr>
          <p:cNvSpPr txBox="1"/>
          <p:nvPr/>
        </p:nvSpPr>
        <p:spPr>
          <a:xfrm>
            <a:off x="3333297" y="106017"/>
            <a:ext cx="5361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Dividimos el problema en 3 partes</a:t>
            </a:r>
          </a:p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 1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E417AC0-E528-4030-9BB2-1200BB1D1916}"/>
              </a:ext>
            </a:extLst>
          </p:cNvPr>
          <p:cNvSpPr txBox="1"/>
          <p:nvPr/>
        </p:nvSpPr>
        <p:spPr>
          <a:xfrm>
            <a:off x="3820561" y="4697599"/>
            <a:ext cx="5035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espira entra a la zona con campo:</a:t>
            </a:r>
          </a:p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pasa con el flujo?</a:t>
            </a:r>
          </a:p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¿Hasta cuando?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F924A3C-442F-41BE-BBEF-7EB9AC1C2ED2}"/>
                  </a:ext>
                </a:extLst>
              </p:cNvPr>
              <p:cNvSpPr txBox="1"/>
              <p:nvPr/>
            </p:nvSpPr>
            <p:spPr>
              <a:xfrm>
                <a:off x="3222435" y="3866183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F924A3C-442F-41BE-BBEF-7EB9AC1C2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435" y="3866183"/>
                <a:ext cx="579518" cy="276999"/>
              </a:xfrm>
              <a:prstGeom prst="rect">
                <a:avLst/>
              </a:prstGeom>
              <a:blipFill>
                <a:blip r:embed="rId5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713A076-8745-4D0C-9CC0-9410EDF1CAC1}"/>
                  </a:ext>
                </a:extLst>
              </p:cNvPr>
              <p:cNvSpPr txBox="1"/>
              <p:nvPr/>
            </p:nvSpPr>
            <p:spPr>
              <a:xfrm>
                <a:off x="9264157" y="4004682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713A076-8745-4D0C-9CC0-9410EDF1C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157" y="4004682"/>
                <a:ext cx="579518" cy="276999"/>
              </a:xfrm>
              <a:prstGeom prst="rect">
                <a:avLst/>
              </a:prstGeom>
              <a:blipFill>
                <a:blip r:embed="rId6"/>
                <a:stretch>
                  <a:fillRect l="-8421" r="-8421"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73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015D7BD-297E-42F1-99B7-B3CE37ABE052}"/>
                  </a:ext>
                </a:extLst>
              </p:cNvPr>
              <p:cNvSpPr txBox="1"/>
              <p:nvPr/>
            </p:nvSpPr>
            <p:spPr>
              <a:xfrm>
                <a:off x="8183217" y="576470"/>
                <a:ext cx="1254189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015D7BD-297E-42F1-99B7-B3CE37ABE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217" y="576470"/>
                <a:ext cx="1254189" cy="726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67D186C-1A55-4768-8639-9CFC8602F533}"/>
                  </a:ext>
                </a:extLst>
              </p:cNvPr>
              <p:cNvSpPr/>
              <p:nvPr/>
            </p:nvSpPr>
            <p:spPr>
              <a:xfrm>
                <a:off x="8280358" y="1244978"/>
                <a:ext cx="1157048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67D186C-1A55-4768-8639-9CFC8602F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358" y="1244978"/>
                <a:ext cx="1157048" cy="402931"/>
              </a:xfrm>
              <a:prstGeom prst="rect">
                <a:avLst/>
              </a:prstGeom>
              <a:blipFill>
                <a:blip r:embed="rId3"/>
                <a:stretch>
                  <a:fillRect r="-115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B4959CD-DF50-4DA6-A611-C3FC906B7C45}"/>
                  </a:ext>
                </a:extLst>
              </p:cNvPr>
              <p:cNvSpPr txBox="1"/>
              <p:nvPr/>
            </p:nvSpPr>
            <p:spPr>
              <a:xfrm>
                <a:off x="5577070" y="2051816"/>
                <a:ext cx="4388138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¿En qué dirección apunta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B4959CD-DF50-4DA6-A611-C3FC906B7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070" y="2051816"/>
                <a:ext cx="4388138" cy="404791"/>
              </a:xfrm>
              <a:prstGeom prst="rect">
                <a:avLst/>
              </a:prstGeom>
              <a:blipFill>
                <a:blip r:embed="rId4"/>
                <a:stretch>
                  <a:fillRect l="-1250" t="-21212" b="-242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F43A94F3-9E7E-4945-8652-BD8597E86EB4}"/>
              </a:ext>
            </a:extLst>
          </p:cNvPr>
          <p:cNvSpPr txBox="1"/>
          <p:nvPr/>
        </p:nvSpPr>
        <p:spPr>
          <a:xfrm>
            <a:off x="5120704" y="2472400"/>
            <a:ext cx="6298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Apunta en la dirección que ELIJAMOS. Se elige una circulación de la curva que dará una normal.</a:t>
            </a:r>
          </a:p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elección siempre será arbitraria. </a:t>
            </a:r>
          </a:p>
          <a:p>
            <a:pPr algn="ctr"/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valor de la </a:t>
            </a:r>
            <a:r>
              <a:rPr lang="es-A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fem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luego de hechas las cuentas, dará información sobre esta circulación ya que </a:t>
            </a:r>
            <a:r>
              <a:rPr lang="es-A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corresponderá a la circulación de la corriente inducida.</a:t>
            </a:r>
          </a:p>
          <a:p>
            <a:pPr algn="ctr"/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83FD05A-A9E9-4296-A8EE-AFAC0E80F961}"/>
              </a:ext>
            </a:extLst>
          </p:cNvPr>
          <p:cNvSpPr txBox="1"/>
          <p:nvPr/>
        </p:nvSpPr>
        <p:spPr>
          <a:xfrm>
            <a:off x="752088" y="4309949"/>
            <a:ext cx="10499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Entonces, si el flujo a medida que entro a la zona con campo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CRECE, existirá una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fem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induzca una corriente tal que produzca un campo inducido CONTRARIO AL CRECIMIENTO DEL FLUJO.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Entonces, ¿para dónde tiene que ir el campo inducido?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de ser así, ¿para donde la corriente inducida?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73940A7-FE69-4407-9AEF-0B7406C69EBF}"/>
              </a:ext>
            </a:extLst>
          </p:cNvPr>
          <p:cNvSpPr txBox="1"/>
          <p:nvPr/>
        </p:nvSpPr>
        <p:spPr>
          <a:xfrm>
            <a:off x="6168887" y="5193617"/>
            <a:ext cx="4479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elige una circulación paralela a lo que se analizó será la circulación de la corriente inducida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3F5606F-E9A4-4868-8548-03606211A45D}"/>
              </a:ext>
            </a:extLst>
          </p:cNvPr>
          <p:cNvGrpSpPr/>
          <p:nvPr/>
        </p:nvGrpSpPr>
        <p:grpSpPr>
          <a:xfrm>
            <a:off x="752088" y="316539"/>
            <a:ext cx="4284982" cy="3303518"/>
            <a:chOff x="7431184" y="528574"/>
            <a:chExt cx="4284982" cy="3303518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68B65FB-991B-49C0-B199-0C54BC00A2CC}"/>
                </a:ext>
              </a:extLst>
            </p:cNvPr>
            <p:cNvGrpSpPr/>
            <p:nvPr/>
          </p:nvGrpSpPr>
          <p:grpSpPr>
            <a:xfrm>
              <a:off x="7971184" y="528574"/>
              <a:ext cx="3744982" cy="3303518"/>
              <a:chOff x="1643270" y="292997"/>
              <a:chExt cx="3744982" cy="3303518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22C8D8BC-5E57-4408-B12E-F678367F9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9512" b="907"/>
              <a:stretch/>
            </p:blipFill>
            <p:spPr>
              <a:xfrm>
                <a:off x="1643270" y="292997"/>
                <a:ext cx="3744982" cy="3303518"/>
              </a:xfrm>
              <a:prstGeom prst="rect">
                <a:avLst/>
              </a:prstGeom>
            </p:spPr>
          </p:pic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4654CD0-99F7-4A9A-B1B5-39200D823535}"/>
                  </a:ext>
                </a:extLst>
              </p:cNvPr>
              <p:cNvSpPr/>
              <p:nvPr/>
            </p:nvSpPr>
            <p:spPr>
              <a:xfrm>
                <a:off x="1696278" y="1712843"/>
                <a:ext cx="172278" cy="4638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23137BD-B39B-46A0-A2AF-DBA359FB1CD3}"/>
                </a:ext>
              </a:extLst>
            </p:cNvPr>
            <p:cNvSpPr/>
            <p:nvPr/>
          </p:nvSpPr>
          <p:spPr>
            <a:xfrm>
              <a:off x="7431184" y="2233315"/>
              <a:ext cx="1080000" cy="10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87590FB0-A36A-4B8C-AA08-D4A68B0B88BB}"/>
                    </a:ext>
                  </a:extLst>
                </p:cNvPr>
                <p:cNvSpPr txBox="1"/>
                <p:nvPr/>
              </p:nvSpPr>
              <p:spPr>
                <a:xfrm>
                  <a:off x="8559236" y="2238437"/>
                  <a:ext cx="2186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87590FB0-A36A-4B8C-AA08-D4A68B0B8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236" y="2238437"/>
                  <a:ext cx="21860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2951" r="-36111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F6197530-2568-4D2C-BF2D-129F2EA2E407}"/>
                </a:ext>
              </a:extLst>
            </p:cNvPr>
            <p:cNvCxnSpPr/>
            <p:nvPr/>
          </p:nvCxnSpPr>
          <p:spPr>
            <a:xfrm>
              <a:off x="8522714" y="2753923"/>
              <a:ext cx="5830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635B269B-068E-45A8-AB8D-6883BC427831}"/>
              </a:ext>
            </a:extLst>
          </p:cNvPr>
          <p:cNvGrpSpPr/>
          <p:nvPr/>
        </p:nvGrpSpPr>
        <p:grpSpPr>
          <a:xfrm>
            <a:off x="1247516" y="2676564"/>
            <a:ext cx="694356" cy="402931"/>
            <a:chOff x="1247516" y="2676564"/>
            <a:chExt cx="694356" cy="4029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5FE15576-FB6C-4E2F-9913-E9745DC11AAB}"/>
                    </a:ext>
                  </a:extLst>
                </p:cNvPr>
                <p:cNvSpPr/>
                <p:nvPr/>
              </p:nvSpPr>
              <p:spPr>
                <a:xfrm>
                  <a:off x="1247516" y="2676564"/>
                  <a:ext cx="694356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acc>
                          </m:e>
                          <m:sub>
                            <m:r>
                              <a:rPr lang="es-E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𝒊𝒏𝒅</m:t>
                            </m:r>
                          </m:sub>
                        </m:sSub>
                      </m:oMath>
                    </m:oMathPara>
                  </a14:m>
                  <a:endParaRPr lang="es-AR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5FE15576-FB6C-4E2F-9913-E9745DC11A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516" y="2676564"/>
                  <a:ext cx="694356" cy="402931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36F47B2C-0008-485C-916E-FDFE0589A049}"/>
                </a:ext>
              </a:extLst>
            </p:cNvPr>
            <p:cNvGrpSpPr/>
            <p:nvPr/>
          </p:nvGrpSpPr>
          <p:grpSpPr>
            <a:xfrm>
              <a:off x="1633698" y="2677193"/>
              <a:ext cx="184731" cy="165046"/>
              <a:chOff x="5606691" y="989799"/>
              <a:chExt cx="184731" cy="165046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C0AF0FA3-FAC8-46E7-82CC-047A6EA3E68C}"/>
                  </a:ext>
                </a:extLst>
              </p:cNvPr>
              <p:cNvSpPr/>
              <p:nvPr/>
            </p:nvSpPr>
            <p:spPr>
              <a:xfrm flipH="1">
                <a:off x="5667740" y="105907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6BC30940-6588-4FD4-BC70-C81069A81F8A}"/>
                  </a:ext>
                </a:extLst>
              </p:cNvPr>
              <p:cNvSpPr/>
              <p:nvPr/>
            </p:nvSpPr>
            <p:spPr>
              <a:xfrm>
                <a:off x="5606691" y="989799"/>
                <a:ext cx="184731" cy="16504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FED2669A-0B99-4303-AF1D-3BF7ABA4F665}"/>
              </a:ext>
            </a:extLst>
          </p:cNvPr>
          <p:cNvGrpSpPr/>
          <p:nvPr/>
        </p:nvGrpSpPr>
        <p:grpSpPr>
          <a:xfrm>
            <a:off x="760403" y="2034157"/>
            <a:ext cx="1083215" cy="1073311"/>
            <a:chOff x="746324" y="2021306"/>
            <a:chExt cx="1083215" cy="1073311"/>
          </a:xfrm>
        </p:grpSpPr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31359492-FEA0-4753-8CFC-46122A911437}"/>
                </a:ext>
              </a:extLst>
            </p:cNvPr>
            <p:cNvCxnSpPr/>
            <p:nvPr/>
          </p:nvCxnSpPr>
          <p:spPr>
            <a:xfrm flipH="1">
              <a:off x="940903" y="2021306"/>
              <a:ext cx="4240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EFE00D09-A30B-48CD-B722-49018866A8D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17504" y="2423411"/>
              <a:ext cx="4240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BCB28A5D-3864-409B-A353-4D733915601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250876" y="3094617"/>
              <a:ext cx="4240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8DD44FC9-F635-4B06-9F1B-CE7A8527B64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4289" y="2607768"/>
              <a:ext cx="4240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1A61F6AA-D058-404C-AED9-0DC8CAF1807A}"/>
                  </a:ext>
                </a:extLst>
              </p:cNvPr>
              <p:cNvSpPr txBox="1"/>
              <p:nvPr/>
            </p:nvSpPr>
            <p:spPr>
              <a:xfrm>
                <a:off x="285834" y="2565240"/>
                <a:ext cx="44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𝒊𝒏𝒅</m:t>
                          </m:r>
                        </m:sub>
                      </m:sSub>
                    </m:oMath>
                  </m:oMathPara>
                </a14:m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1A61F6AA-D058-404C-AED9-0DC8CAF18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34" y="2565240"/>
                <a:ext cx="443968" cy="276999"/>
              </a:xfrm>
              <a:prstGeom prst="rect">
                <a:avLst/>
              </a:prstGeom>
              <a:blipFill>
                <a:blip r:embed="rId8"/>
                <a:stretch>
                  <a:fillRect l="-12329" r="-8219" b="-2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3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6E86576-B2CD-40D8-9600-6BF6C081D1DF}"/>
                  </a:ext>
                </a:extLst>
              </p:cNvPr>
              <p:cNvSpPr txBox="1"/>
              <p:nvPr/>
            </p:nvSpPr>
            <p:spPr>
              <a:xfrm>
                <a:off x="2690196" y="2996510"/>
                <a:ext cx="1254189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6E86576-B2CD-40D8-9600-6BF6C081D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196" y="2996510"/>
                <a:ext cx="1254189" cy="726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972B5CAB-E861-4926-B7A2-EF3A21DED68C}"/>
                  </a:ext>
                </a:extLst>
              </p:cNvPr>
              <p:cNvSpPr/>
              <p:nvPr/>
            </p:nvSpPr>
            <p:spPr>
              <a:xfrm>
                <a:off x="1478948" y="805539"/>
                <a:ext cx="1157048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972B5CAB-E861-4926-B7A2-EF3A21DED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948" y="805539"/>
                <a:ext cx="1157048" cy="402931"/>
              </a:xfrm>
              <a:prstGeom prst="rect">
                <a:avLst/>
              </a:prstGeom>
              <a:blipFill>
                <a:blip r:embed="rId3"/>
                <a:stretch>
                  <a:fillRect r="-1164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A3BC6FDE-033D-40D1-9902-85ABDFCA3BF4}"/>
                  </a:ext>
                </a:extLst>
              </p:cNvPr>
              <p:cNvSpPr/>
              <p:nvPr/>
            </p:nvSpPr>
            <p:spPr>
              <a:xfrm>
                <a:off x="3685729" y="803679"/>
                <a:ext cx="1904560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𝑑𝑥𝑑𝑦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acc>
                            <m:accPr>
                              <m:chr m:val="̌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A3BC6FDE-033D-40D1-9902-85ABDFCA3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29" y="803679"/>
                <a:ext cx="1904560" cy="404791"/>
              </a:xfrm>
              <a:prstGeom prst="rect">
                <a:avLst/>
              </a:prstGeom>
              <a:blipFill>
                <a:blip r:embed="rId4"/>
                <a:stretch>
                  <a:fillRect t="-22727" r="-1603" b="-121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2CF6C1A-F33A-4A8B-B526-D477AF66F60D}"/>
                  </a:ext>
                </a:extLst>
              </p:cNvPr>
              <p:cNvSpPr txBox="1"/>
              <p:nvPr/>
            </p:nvSpPr>
            <p:spPr>
              <a:xfrm flipH="1">
                <a:off x="3744983" y="1443513"/>
                <a:ext cx="1628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2CF6C1A-F33A-4A8B-B526-D477AF66F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44983" y="1443513"/>
                <a:ext cx="16282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>
            <a:extLst>
              <a:ext uri="{FF2B5EF4-FFF2-40B4-BE49-F238E27FC236}">
                <a16:creationId xmlns:a16="http://schemas.microsoft.com/office/drawing/2014/main" id="{07EFA977-FEAB-4D0C-8E6D-CFF900DCD503}"/>
              </a:ext>
            </a:extLst>
          </p:cNvPr>
          <p:cNvGrpSpPr/>
          <p:nvPr/>
        </p:nvGrpSpPr>
        <p:grpSpPr>
          <a:xfrm>
            <a:off x="7548780" y="1208470"/>
            <a:ext cx="4284982" cy="3303518"/>
            <a:chOff x="660075" y="329576"/>
            <a:chExt cx="4284982" cy="330351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1C24158A-D911-4A3B-A922-F04B6F55CD1B}"/>
                </a:ext>
              </a:extLst>
            </p:cNvPr>
            <p:cNvGrpSpPr/>
            <p:nvPr/>
          </p:nvGrpSpPr>
          <p:grpSpPr>
            <a:xfrm>
              <a:off x="660075" y="329576"/>
              <a:ext cx="4284982" cy="3303518"/>
              <a:chOff x="7431184" y="528574"/>
              <a:chExt cx="4284982" cy="3303518"/>
            </a:xfrm>
          </p:grpSpPr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74ECAC0F-8E05-46F7-AC03-F7519CCA14B1}"/>
                  </a:ext>
                </a:extLst>
              </p:cNvPr>
              <p:cNvGrpSpPr/>
              <p:nvPr/>
            </p:nvGrpSpPr>
            <p:grpSpPr>
              <a:xfrm>
                <a:off x="7971184" y="528574"/>
                <a:ext cx="3744982" cy="3303518"/>
                <a:chOff x="1643270" y="292997"/>
                <a:chExt cx="3744982" cy="3303518"/>
              </a:xfrm>
            </p:grpSpPr>
            <p:pic>
              <p:nvPicPr>
                <p:cNvPr id="14" name="Imagen 13">
                  <a:extLst>
                    <a:ext uri="{FF2B5EF4-FFF2-40B4-BE49-F238E27FC236}">
                      <a16:creationId xmlns:a16="http://schemas.microsoft.com/office/drawing/2014/main" id="{1B57F885-F826-4B31-A27D-07A8A6936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9512" b="907"/>
                <a:stretch/>
              </p:blipFill>
              <p:spPr>
                <a:xfrm>
                  <a:off x="1643270" y="292997"/>
                  <a:ext cx="3744982" cy="3303518"/>
                </a:xfrm>
                <a:prstGeom prst="rect">
                  <a:avLst/>
                </a:prstGeom>
              </p:spPr>
            </p:pic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C3719505-A6F1-4DC6-8545-34D4D2793A69}"/>
                    </a:ext>
                  </a:extLst>
                </p:cNvPr>
                <p:cNvSpPr/>
                <p:nvPr/>
              </p:nvSpPr>
              <p:spPr>
                <a:xfrm>
                  <a:off x="1696278" y="1712843"/>
                  <a:ext cx="172278" cy="463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BF805EBD-D11E-44D7-8C10-CD8D6B59B366}"/>
                  </a:ext>
                </a:extLst>
              </p:cNvPr>
              <p:cNvSpPr/>
              <p:nvPr/>
            </p:nvSpPr>
            <p:spPr>
              <a:xfrm>
                <a:off x="7431184" y="2233315"/>
                <a:ext cx="1080000" cy="1080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25AC0207-DED2-4F70-8BCF-F1B08C0D3952}"/>
                      </a:ext>
                    </a:extLst>
                  </p:cNvPr>
                  <p:cNvSpPr txBox="1"/>
                  <p:nvPr/>
                </p:nvSpPr>
                <p:spPr>
                  <a:xfrm>
                    <a:off x="8559236" y="2238437"/>
                    <a:ext cx="2186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25AC0207-DED2-4F70-8BCF-F1B08C0D39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9236" y="2238437"/>
                    <a:ext cx="21860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3333" r="-36111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BA489DEB-14B4-4153-9B55-ED5736BFF585}"/>
                  </a:ext>
                </a:extLst>
              </p:cNvPr>
              <p:cNvCxnSpPr/>
              <p:nvPr/>
            </p:nvCxnSpPr>
            <p:spPr>
              <a:xfrm>
                <a:off x="8522714" y="2753923"/>
                <a:ext cx="5830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3FE74D27-FE72-4E38-AAEA-157FC616DD41}"/>
                </a:ext>
              </a:extLst>
            </p:cNvPr>
            <p:cNvGrpSpPr/>
            <p:nvPr/>
          </p:nvGrpSpPr>
          <p:grpSpPr>
            <a:xfrm>
              <a:off x="748750" y="2304471"/>
              <a:ext cx="590472" cy="539691"/>
              <a:chOff x="5023818" y="684115"/>
              <a:chExt cx="590472" cy="539691"/>
            </a:xfrm>
          </p:grpSpPr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4D934E06-FDC8-41CA-98CF-280529CE9F32}"/>
                  </a:ext>
                </a:extLst>
              </p:cNvPr>
              <p:cNvSpPr/>
              <p:nvPr/>
            </p:nvSpPr>
            <p:spPr>
              <a:xfrm>
                <a:off x="5023818" y="707478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s-AR" dirty="0"/>
              </a:p>
            </p:txBody>
          </p:sp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id="{95EA00D5-80D6-4D43-8AE6-E1CB6702A22C}"/>
                  </a:ext>
                </a:extLst>
              </p:cNvPr>
              <p:cNvGrpSpPr/>
              <p:nvPr/>
            </p:nvGrpSpPr>
            <p:grpSpPr>
              <a:xfrm>
                <a:off x="5072544" y="684115"/>
                <a:ext cx="541746" cy="539691"/>
                <a:chOff x="5072544" y="684115"/>
                <a:chExt cx="541746" cy="53969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Rectángulo 4">
                      <a:extLst>
                        <a:ext uri="{FF2B5EF4-FFF2-40B4-BE49-F238E27FC236}">
                          <a16:creationId xmlns:a16="http://schemas.microsoft.com/office/drawing/2014/main" id="{8C52BF71-A1A3-4EEE-8FDD-EB9751A12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2544" y="819015"/>
                      <a:ext cx="504241" cy="40479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oMath>
                        </m:oMathPara>
                      </a14:m>
                      <a:endParaRPr lang="es-AR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" name="Rectángulo 4">
                      <a:extLst>
                        <a:ext uri="{FF2B5EF4-FFF2-40B4-BE49-F238E27FC236}">
                          <a16:creationId xmlns:a16="http://schemas.microsoft.com/office/drawing/2014/main" id="{8C52BF71-A1A3-4EEE-8FDD-EB9751A1263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72544" y="819015"/>
                      <a:ext cx="504241" cy="40479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22388" r="-4819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upo 5">
                  <a:extLst>
                    <a:ext uri="{FF2B5EF4-FFF2-40B4-BE49-F238E27FC236}">
                      <a16:creationId xmlns:a16="http://schemas.microsoft.com/office/drawing/2014/main" id="{62F2F148-1116-4C3D-801F-CC302501C277}"/>
                    </a:ext>
                  </a:extLst>
                </p:cNvPr>
                <p:cNvGrpSpPr/>
                <p:nvPr/>
              </p:nvGrpSpPr>
              <p:grpSpPr>
                <a:xfrm>
                  <a:off x="5429559" y="684115"/>
                  <a:ext cx="184731" cy="165046"/>
                  <a:chOff x="5608991" y="999406"/>
                  <a:chExt cx="184731" cy="165046"/>
                </a:xfrm>
              </p:grpSpPr>
              <p:sp>
                <p:nvSpPr>
                  <p:cNvPr id="7" name="Elipse 6">
                    <a:extLst>
                      <a:ext uri="{FF2B5EF4-FFF2-40B4-BE49-F238E27FC236}">
                        <a16:creationId xmlns:a16="http://schemas.microsoft.com/office/drawing/2014/main" id="{7BA01BA5-E9F5-49E4-838D-BD6ED5987C60}"/>
                      </a:ext>
                    </a:extLst>
                  </p:cNvPr>
                  <p:cNvSpPr/>
                  <p:nvPr/>
                </p:nvSpPr>
                <p:spPr>
                  <a:xfrm>
                    <a:off x="5608991" y="999406"/>
                    <a:ext cx="184731" cy="165046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 dirty="0"/>
                  </a:p>
                </p:txBody>
              </p:sp>
              <p:sp>
                <p:nvSpPr>
                  <p:cNvPr id="8" name="Elipse 7">
                    <a:extLst>
                      <a:ext uri="{FF2B5EF4-FFF2-40B4-BE49-F238E27FC236}">
                        <a16:creationId xmlns:a16="http://schemas.microsoft.com/office/drawing/2014/main" id="{8ECA71BA-2471-46C6-AAB0-D5ADBD4BBF94}"/>
                      </a:ext>
                    </a:extLst>
                  </p:cNvPr>
                  <p:cNvSpPr/>
                  <p:nvPr/>
                </p:nvSpPr>
                <p:spPr>
                  <a:xfrm flipH="1">
                    <a:off x="5667740" y="10590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</p:grp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23A6B05C-1B53-4F70-8B3B-E03D0A6F04E7}"/>
                  </a:ext>
                </a:extLst>
              </p:cNvPr>
              <p:cNvSpPr txBox="1"/>
              <p:nvPr/>
            </p:nvSpPr>
            <p:spPr>
              <a:xfrm flipH="1">
                <a:off x="3967180" y="1999958"/>
                <a:ext cx="1628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𝑣𝑡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23A6B05C-1B53-4F70-8B3B-E03D0A6F0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67180" y="1999958"/>
                <a:ext cx="1628257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C69ACEC-B06E-4766-9C24-77FA7FE6FE27}"/>
                  </a:ext>
                </a:extLst>
              </p:cNvPr>
              <p:cNvSpPr txBox="1"/>
              <p:nvPr/>
            </p:nvSpPr>
            <p:spPr>
              <a:xfrm>
                <a:off x="1786734" y="3941210"/>
                <a:ext cx="3081741" cy="6194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𝑣𝑡</m:t>
                          </m:r>
                        </m:sup>
                        <m:e>
                          <m:nary>
                            <m:nary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nary>
                        </m:e>
                      </m:nary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𝑑𝑥𝑑𝑦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acc>
                            <m:accPr>
                              <m:chr m:val="̌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C69ACEC-B06E-4766-9C24-77FA7FE6F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34" y="3941210"/>
                <a:ext cx="3081741" cy="6194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4A77E4A-A0A7-4977-B426-446E72626E1D}"/>
                  </a:ext>
                </a:extLst>
              </p:cNvPr>
              <p:cNvSpPr txBox="1"/>
              <p:nvPr/>
            </p:nvSpPr>
            <p:spPr>
              <a:xfrm flipH="1">
                <a:off x="5252657" y="2019350"/>
                <a:ext cx="1628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4A77E4A-A0A7-4977-B426-446E72626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52657" y="2019350"/>
                <a:ext cx="16282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5AB866A0-F952-4EDE-BE91-7C359E95CB82}"/>
                  </a:ext>
                </a:extLst>
              </p:cNvPr>
              <p:cNvSpPr/>
              <p:nvPr/>
            </p:nvSpPr>
            <p:spPr>
              <a:xfrm>
                <a:off x="2375590" y="5229821"/>
                <a:ext cx="1989968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𝑎𝑣𝑡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5AB866A0-F952-4EDE-BE91-7C359E95C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590" y="5229821"/>
                <a:ext cx="1989968" cy="369332"/>
              </a:xfrm>
              <a:prstGeom prst="rect">
                <a:avLst/>
              </a:prstGeom>
              <a:blipFill>
                <a:blip r:embed="rId12"/>
                <a:stretch>
                  <a:fillRect b="-112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F6F325D-2396-4476-B8FF-93E85D2166BB}"/>
                  </a:ext>
                </a:extLst>
              </p:cNvPr>
              <p:cNvSpPr/>
              <p:nvPr/>
            </p:nvSpPr>
            <p:spPr>
              <a:xfrm>
                <a:off x="328301" y="1386584"/>
                <a:ext cx="690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F6F325D-2396-4476-B8FF-93E85D216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1" y="1386584"/>
                <a:ext cx="690445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64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388E6BED-A146-4BB6-B9FD-63897246F513}"/>
                  </a:ext>
                </a:extLst>
              </p:cNvPr>
              <p:cNvSpPr/>
              <p:nvPr/>
            </p:nvSpPr>
            <p:spPr>
              <a:xfrm>
                <a:off x="2614130" y="710830"/>
                <a:ext cx="1989968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𝑎𝑣𝑡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388E6BED-A146-4BB6-B9FD-63897246F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130" y="710830"/>
                <a:ext cx="1989968" cy="369332"/>
              </a:xfrm>
              <a:prstGeom prst="rect">
                <a:avLst/>
              </a:prstGeom>
              <a:blipFill>
                <a:blip r:embed="rId2"/>
                <a:stretch>
                  <a:fillRect b="-112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386D21C-7F8A-4403-8C69-7EB8F6318D3F}"/>
                  </a:ext>
                </a:extLst>
              </p:cNvPr>
              <p:cNvSpPr/>
              <p:nvPr/>
            </p:nvSpPr>
            <p:spPr>
              <a:xfrm>
                <a:off x="2553496" y="1370590"/>
                <a:ext cx="2521588" cy="61824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𝑓𝑒𝑚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ϕ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386D21C-7F8A-4403-8C69-7EB8F6318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496" y="1370590"/>
                <a:ext cx="2521588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93B0B40-094B-456B-9217-C3636063C6A0}"/>
                  </a:ext>
                </a:extLst>
              </p:cNvPr>
              <p:cNvSpPr txBox="1"/>
              <p:nvPr/>
            </p:nvSpPr>
            <p:spPr>
              <a:xfrm>
                <a:off x="4949687" y="1580969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93B0B40-094B-456B-9217-C3636063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687" y="1580969"/>
                <a:ext cx="418384" cy="276999"/>
              </a:xfrm>
              <a:prstGeom prst="rect">
                <a:avLst/>
              </a:prstGeom>
              <a:blipFill>
                <a:blip r:embed="rId4"/>
                <a:stretch>
                  <a:fillRect l="-10145" r="-11594" b="-6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1AB57C78-0CB1-4AFE-93E8-951AAE4E9F1B}"/>
              </a:ext>
            </a:extLst>
          </p:cNvPr>
          <p:cNvSpPr txBox="1"/>
          <p:nvPr/>
        </p:nvSpPr>
        <p:spPr>
          <a:xfrm>
            <a:off x="848139" y="21336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conclusión podemos decir que la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fem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positiva y que es consistente con lo planteado inicialmente. Se eligió la dirección de la normal a la superficie de la espira  SABIENDO para dónde debía ir la corriente inducida tal de generar un campo inducido contrario al cambio de flujo. Por lo tanto, que la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fem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dé positiva, se indica que hemos llegado a la conclusión correcta.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DC8597-0BFB-4E0C-A62C-AA90A544F750}"/>
              </a:ext>
            </a:extLst>
          </p:cNvPr>
          <p:cNvSpPr txBox="1"/>
          <p:nvPr/>
        </p:nvSpPr>
        <p:spPr>
          <a:xfrm>
            <a:off x="1908313" y="4280452"/>
            <a:ext cx="4187687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pasaba si elegía al revés la normal?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A15D4E5-425B-48CD-82E7-D75B76238FD8}"/>
              </a:ext>
            </a:extLst>
          </p:cNvPr>
          <p:cNvGrpSpPr/>
          <p:nvPr/>
        </p:nvGrpSpPr>
        <p:grpSpPr>
          <a:xfrm>
            <a:off x="7764262" y="1080162"/>
            <a:ext cx="4290746" cy="3303518"/>
            <a:chOff x="746324" y="316539"/>
            <a:chExt cx="4290746" cy="3303518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82FE525-9445-4275-9A5A-FDA445DE7158}"/>
                </a:ext>
              </a:extLst>
            </p:cNvPr>
            <p:cNvGrpSpPr/>
            <p:nvPr/>
          </p:nvGrpSpPr>
          <p:grpSpPr>
            <a:xfrm>
              <a:off x="752088" y="316539"/>
              <a:ext cx="4284982" cy="3303518"/>
              <a:chOff x="7431184" y="528574"/>
              <a:chExt cx="4284982" cy="3303518"/>
            </a:xfrm>
          </p:grpSpPr>
          <p:grpSp>
            <p:nvGrpSpPr>
              <p:cNvPr id="26" name="Grupo 25">
                <a:extLst>
                  <a:ext uri="{FF2B5EF4-FFF2-40B4-BE49-F238E27FC236}">
                    <a16:creationId xmlns:a16="http://schemas.microsoft.com/office/drawing/2014/main" id="{C59F4495-48FE-4398-BD4E-79840ACB7F98}"/>
                  </a:ext>
                </a:extLst>
              </p:cNvPr>
              <p:cNvGrpSpPr/>
              <p:nvPr/>
            </p:nvGrpSpPr>
            <p:grpSpPr>
              <a:xfrm>
                <a:off x="7971184" y="528574"/>
                <a:ext cx="3744982" cy="3303518"/>
                <a:chOff x="1643270" y="292997"/>
                <a:chExt cx="3744982" cy="3303518"/>
              </a:xfrm>
            </p:grpSpPr>
            <p:pic>
              <p:nvPicPr>
                <p:cNvPr id="30" name="Imagen 29">
                  <a:extLst>
                    <a:ext uri="{FF2B5EF4-FFF2-40B4-BE49-F238E27FC236}">
                      <a16:creationId xmlns:a16="http://schemas.microsoft.com/office/drawing/2014/main" id="{512B679F-0617-4447-8C67-99D5869F9D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9512" b="907"/>
                <a:stretch/>
              </p:blipFill>
              <p:spPr>
                <a:xfrm>
                  <a:off x="1643270" y="292997"/>
                  <a:ext cx="3744982" cy="3303518"/>
                </a:xfrm>
                <a:prstGeom prst="rect">
                  <a:avLst/>
                </a:prstGeom>
              </p:spPr>
            </p:pic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7348B816-50D3-47B4-9F88-499767C89990}"/>
                    </a:ext>
                  </a:extLst>
                </p:cNvPr>
                <p:cNvSpPr/>
                <p:nvPr/>
              </p:nvSpPr>
              <p:spPr>
                <a:xfrm>
                  <a:off x="1696278" y="1712843"/>
                  <a:ext cx="172278" cy="463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</p:grpSp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A69587BB-BF0E-4CAB-8B59-92AA11C24DB1}"/>
                  </a:ext>
                </a:extLst>
              </p:cNvPr>
              <p:cNvSpPr/>
              <p:nvPr/>
            </p:nvSpPr>
            <p:spPr>
              <a:xfrm>
                <a:off x="7431184" y="2233315"/>
                <a:ext cx="1080000" cy="1080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CuadroTexto 27">
                    <a:extLst>
                      <a:ext uri="{FF2B5EF4-FFF2-40B4-BE49-F238E27FC236}">
                        <a16:creationId xmlns:a16="http://schemas.microsoft.com/office/drawing/2014/main" id="{E6D9C95C-E15F-4D94-BA57-320BA4BEEF08}"/>
                      </a:ext>
                    </a:extLst>
                  </p:cNvPr>
                  <p:cNvSpPr txBox="1"/>
                  <p:nvPr/>
                </p:nvSpPr>
                <p:spPr>
                  <a:xfrm>
                    <a:off x="8559236" y="2238437"/>
                    <a:ext cx="2186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>
              <p:sp>
                <p:nvSpPr>
                  <p:cNvPr id="28" name="CuadroTexto 27">
                    <a:extLst>
                      <a:ext uri="{FF2B5EF4-FFF2-40B4-BE49-F238E27FC236}">
                        <a16:creationId xmlns:a16="http://schemas.microsoft.com/office/drawing/2014/main" id="{E6D9C95C-E15F-4D94-BA57-320BA4BEEF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9236" y="2238437"/>
                    <a:ext cx="21860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3333" r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Conector recto de flecha 28">
                <a:extLst>
                  <a:ext uri="{FF2B5EF4-FFF2-40B4-BE49-F238E27FC236}">
                    <a16:creationId xmlns:a16="http://schemas.microsoft.com/office/drawing/2014/main" id="{B3036C72-6E85-459E-BE33-13259FD41CEC}"/>
                  </a:ext>
                </a:extLst>
              </p:cNvPr>
              <p:cNvCxnSpPr/>
              <p:nvPr/>
            </p:nvCxnSpPr>
            <p:spPr>
              <a:xfrm>
                <a:off x="8522714" y="2753923"/>
                <a:ext cx="5830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7795D6D-9144-4B33-B237-CE881BFE253B}"/>
                </a:ext>
              </a:extLst>
            </p:cNvPr>
            <p:cNvGrpSpPr/>
            <p:nvPr/>
          </p:nvGrpSpPr>
          <p:grpSpPr>
            <a:xfrm>
              <a:off x="1247516" y="2676564"/>
              <a:ext cx="694356" cy="402931"/>
              <a:chOff x="1247516" y="2676564"/>
              <a:chExt cx="694356" cy="40293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Rectángulo 21">
                    <a:extLst>
                      <a:ext uri="{FF2B5EF4-FFF2-40B4-BE49-F238E27FC236}">
                        <a16:creationId xmlns:a16="http://schemas.microsoft.com/office/drawing/2014/main" id="{ED0D0317-E2AE-4B11-9602-754D91E09B5B}"/>
                      </a:ext>
                    </a:extLst>
                  </p:cNvPr>
                  <p:cNvSpPr/>
                  <p:nvPr/>
                </p:nvSpPr>
                <p:spPr>
                  <a:xfrm>
                    <a:off x="1247516" y="2676564"/>
                    <a:ext cx="694356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𝒊𝒏𝒅</m:t>
                              </m:r>
                            </m:sub>
                          </m:sSub>
                        </m:oMath>
                      </m:oMathPara>
                    </a14:m>
                    <a:endParaRPr lang="es-AR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Rectángulo 21">
                    <a:extLst>
                      <a:ext uri="{FF2B5EF4-FFF2-40B4-BE49-F238E27FC236}">
                        <a16:creationId xmlns:a16="http://schemas.microsoft.com/office/drawing/2014/main" id="{ED0D0317-E2AE-4B11-9602-754D91E09B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7516" y="2676564"/>
                    <a:ext cx="694356" cy="4029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F99A7B02-F4EF-4158-9D73-465F86C7A1F4}"/>
                  </a:ext>
                </a:extLst>
              </p:cNvPr>
              <p:cNvGrpSpPr/>
              <p:nvPr/>
            </p:nvGrpSpPr>
            <p:grpSpPr>
              <a:xfrm>
                <a:off x="1633698" y="2677193"/>
                <a:ext cx="184731" cy="165046"/>
                <a:chOff x="5606691" y="989799"/>
                <a:chExt cx="184731" cy="165046"/>
              </a:xfrm>
            </p:grpSpPr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C6E92F61-6969-46C0-A9C5-327D9E266404}"/>
                    </a:ext>
                  </a:extLst>
                </p:cNvPr>
                <p:cNvSpPr/>
                <p:nvPr/>
              </p:nvSpPr>
              <p:spPr>
                <a:xfrm flipH="1">
                  <a:off x="5667740" y="1059070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25" name="Elipse 24">
                  <a:extLst>
                    <a:ext uri="{FF2B5EF4-FFF2-40B4-BE49-F238E27FC236}">
                      <a16:creationId xmlns:a16="http://schemas.microsoft.com/office/drawing/2014/main" id="{E72C46FC-FD69-455C-9A5D-552D90D6299F}"/>
                    </a:ext>
                  </a:extLst>
                </p:cNvPr>
                <p:cNvSpPr/>
                <p:nvPr/>
              </p:nvSpPr>
              <p:spPr>
                <a:xfrm>
                  <a:off x="5606691" y="989799"/>
                  <a:ext cx="184731" cy="165046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3BBD3034-9C53-450F-B32F-9FE377F12D92}"/>
                </a:ext>
              </a:extLst>
            </p:cNvPr>
            <p:cNvGrpSpPr/>
            <p:nvPr/>
          </p:nvGrpSpPr>
          <p:grpSpPr>
            <a:xfrm>
              <a:off x="746324" y="2021306"/>
              <a:ext cx="1083215" cy="1073311"/>
              <a:chOff x="746324" y="2021306"/>
              <a:chExt cx="1083215" cy="1073311"/>
            </a:xfrm>
          </p:grpSpPr>
          <p:cxnSp>
            <p:nvCxnSpPr>
              <p:cNvPr id="18" name="Conector recto de flecha 17">
                <a:extLst>
                  <a:ext uri="{FF2B5EF4-FFF2-40B4-BE49-F238E27FC236}">
                    <a16:creationId xmlns:a16="http://schemas.microsoft.com/office/drawing/2014/main" id="{98DB4ED8-33D2-4906-8B3A-0491ECFDF1B9}"/>
                  </a:ext>
                </a:extLst>
              </p:cNvPr>
              <p:cNvCxnSpPr/>
              <p:nvPr/>
            </p:nvCxnSpPr>
            <p:spPr>
              <a:xfrm flipH="1">
                <a:off x="940903" y="2021306"/>
                <a:ext cx="42406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>
                <a:extLst>
                  <a:ext uri="{FF2B5EF4-FFF2-40B4-BE49-F238E27FC236}">
                    <a16:creationId xmlns:a16="http://schemas.microsoft.com/office/drawing/2014/main" id="{44E1BCDA-9FF6-418D-8652-BCC1893C01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617504" y="2423411"/>
                <a:ext cx="42406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>
                <a:extLst>
                  <a:ext uri="{FF2B5EF4-FFF2-40B4-BE49-F238E27FC236}">
                    <a16:creationId xmlns:a16="http://schemas.microsoft.com/office/drawing/2014/main" id="{FEDF90AD-3A80-4D34-84A6-0AAB17AF9C7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250876" y="3094617"/>
                <a:ext cx="42406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>
                <a:extLst>
                  <a:ext uri="{FF2B5EF4-FFF2-40B4-BE49-F238E27FC236}">
                    <a16:creationId xmlns:a16="http://schemas.microsoft.com/office/drawing/2014/main" id="{E9007790-D526-47D1-90DD-9AAF538EE2D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34289" y="2607768"/>
                <a:ext cx="42406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062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28495EEC-5A74-414F-9DBF-4A7A584CF945}"/>
              </a:ext>
            </a:extLst>
          </p:cNvPr>
          <p:cNvGrpSpPr/>
          <p:nvPr/>
        </p:nvGrpSpPr>
        <p:grpSpPr>
          <a:xfrm>
            <a:off x="426212" y="534894"/>
            <a:ext cx="3744982" cy="3303518"/>
            <a:chOff x="1073426" y="508695"/>
            <a:chExt cx="3744982" cy="3303518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9A361C84-A2CC-4F51-BBDB-75AFACA2EFC1}"/>
                </a:ext>
              </a:extLst>
            </p:cNvPr>
            <p:cNvGrpSpPr/>
            <p:nvPr/>
          </p:nvGrpSpPr>
          <p:grpSpPr>
            <a:xfrm>
              <a:off x="1073426" y="508695"/>
              <a:ext cx="3744982" cy="3303518"/>
              <a:chOff x="1643270" y="292997"/>
              <a:chExt cx="3744982" cy="3303518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07F9DCF1-D781-48C8-9216-2F537B5DCD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9512" b="907"/>
              <a:stretch/>
            </p:blipFill>
            <p:spPr>
              <a:xfrm>
                <a:off x="1643270" y="292997"/>
                <a:ext cx="3744982" cy="3303518"/>
              </a:xfrm>
              <a:prstGeom prst="rect">
                <a:avLst/>
              </a:prstGeom>
            </p:spPr>
          </p:pic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4DC5190-2876-4109-A2FD-B2B3FE638679}"/>
                  </a:ext>
                </a:extLst>
              </p:cNvPr>
              <p:cNvSpPr/>
              <p:nvPr/>
            </p:nvSpPr>
            <p:spPr>
              <a:xfrm>
                <a:off x="1683026" y="1712843"/>
                <a:ext cx="172278" cy="4638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3818B7C-E46E-439F-8902-2872A5515403}"/>
                </a:ext>
              </a:extLst>
            </p:cNvPr>
            <p:cNvSpPr/>
            <p:nvPr/>
          </p:nvSpPr>
          <p:spPr>
            <a:xfrm>
              <a:off x="1113182" y="2215068"/>
              <a:ext cx="1080000" cy="10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5D566E7D-3926-4430-A2EC-C2CCD2397D83}"/>
                    </a:ext>
                  </a:extLst>
                </p:cNvPr>
                <p:cNvSpPr txBox="1"/>
                <p:nvPr/>
              </p:nvSpPr>
              <p:spPr>
                <a:xfrm>
                  <a:off x="2249556" y="2127294"/>
                  <a:ext cx="2186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5D566E7D-3926-4430-A2EC-C2CCD2397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9556" y="2127294"/>
                  <a:ext cx="218609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2951" r="-33333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E1DDF394-B5BB-4A3B-ADE2-61707E0639C4}"/>
                </a:ext>
              </a:extLst>
            </p:cNvPr>
            <p:cNvCxnSpPr/>
            <p:nvPr/>
          </p:nvCxnSpPr>
          <p:spPr>
            <a:xfrm>
              <a:off x="2213034" y="2642780"/>
              <a:ext cx="5830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967104E-F7C9-407F-9755-4E5AF95E949A}"/>
              </a:ext>
            </a:extLst>
          </p:cNvPr>
          <p:cNvSpPr/>
          <p:nvPr/>
        </p:nvSpPr>
        <p:spPr>
          <a:xfrm>
            <a:off x="3540332" y="422576"/>
            <a:ext cx="511133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 2</a:t>
            </a:r>
          </a:p>
          <a:p>
            <a:pPr algn="ctr"/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espira está completamente sumergida en el campo</a:t>
            </a:r>
          </a:p>
          <a:p>
            <a:pPr algn="ctr"/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¿Tengo cambio de flujo?</a:t>
            </a:r>
          </a:p>
          <a:p>
            <a:pPr algn="ctr"/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¿Porqué?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5AD9BCB-61AE-4B8E-8209-C4D5C53F8595}"/>
                  </a:ext>
                </a:extLst>
              </p:cNvPr>
              <p:cNvSpPr txBox="1"/>
              <p:nvPr/>
            </p:nvSpPr>
            <p:spPr>
              <a:xfrm>
                <a:off x="7762459" y="3201307"/>
                <a:ext cx="1254189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5AD9BCB-61AE-4B8E-8209-C4D5C53F8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459" y="3201307"/>
                <a:ext cx="1254189" cy="726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9F67EF3F-ED04-45E7-90CC-035D7D06F2C0}"/>
                  </a:ext>
                </a:extLst>
              </p:cNvPr>
              <p:cNvSpPr/>
              <p:nvPr/>
            </p:nvSpPr>
            <p:spPr>
              <a:xfrm>
                <a:off x="7576929" y="1677894"/>
                <a:ext cx="1157048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9F67EF3F-ED04-45E7-90CC-035D7D06F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929" y="1677894"/>
                <a:ext cx="1157048" cy="402931"/>
              </a:xfrm>
              <a:prstGeom prst="rect">
                <a:avLst/>
              </a:prstGeom>
              <a:blipFill>
                <a:blip r:embed="rId5"/>
                <a:stretch>
                  <a:fillRect r="-1105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198AEFE4-EF65-468E-B4E1-C52EDB644979}"/>
                  </a:ext>
                </a:extLst>
              </p:cNvPr>
              <p:cNvSpPr/>
              <p:nvPr/>
            </p:nvSpPr>
            <p:spPr>
              <a:xfrm>
                <a:off x="9251590" y="1697509"/>
                <a:ext cx="1904560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𝑑𝑥𝑑𝑦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acc>
                            <m:accPr>
                              <m:chr m:val="̌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198AEFE4-EF65-468E-B4E1-C52EDB644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590" y="1697509"/>
                <a:ext cx="1904560" cy="404791"/>
              </a:xfrm>
              <a:prstGeom prst="rect">
                <a:avLst/>
              </a:prstGeom>
              <a:blipFill>
                <a:blip r:embed="rId6"/>
                <a:stretch>
                  <a:fillRect t="-22388" r="-1603" b="-1194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3DAEA16-2240-4900-8157-7B2D2DA3FAE3}"/>
                  </a:ext>
                </a:extLst>
              </p:cNvPr>
              <p:cNvSpPr txBox="1"/>
              <p:nvPr/>
            </p:nvSpPr>
            <p:spPr>
              <a:xfrm flipH="1">
                <a:off x="9251590" y="2244534"/>
                <a:ext cx="1628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3DAEA16-2240-4900-8157-7B2D2DA3F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51590" y="2244534"/>
                <a:ext cx="16282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E1BF29B-91E8-4E6F-B9D5-8325FE52257C}"/>
                  </a:ext>
                </a:extLst>
              </p:cNvPr>
              <p:cNvSpPr txBox="1"/>
              <p:nvPr/>
            </p:nvSpPr>
            <p:spPr>
              <a:xfrm flipH="1">
                <a:off x="9251590" y="2768204"/>
                <a:ext cx="1628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E1BF29B-91E8-4E6F-B9D5-8325FE522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51590" y="2768204"/>
                <a:ext cx="162825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E32625B-7EBA-4059-89DF-3C40CADC0925}"/>
                  </a:ext>
                </a:extLst>
              </p:cNvPr>
              <p:cNvSpPr txBox="1"/>
              <p:nvPr/>
            </p:nvSpPr>
            <p:spPr>
              <a:xfrm>
                <a:off x="6230290" y="4042153"/>
                <a:ext cx="4344716" cy="6002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nary>
                        </m:e>
                      </m:nary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𝑑𝑥𝑑𝑦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acc>
                            <m:accPr>
                              <m:chr m:val="̌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E32625B-7EBA-4059-89DF-3C40CADC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290" y="4042153"/>
                <a:ext cx="4344716" cy="6002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79E3FE2E-FB33-4216-A059-92B26936D08C}"/>
                  </a:ext>
                </a:extLst>
              </p:cNvPr>
              <p:cNvSpPr/>
              <p:nvPr/>
            </p:nvSpPr>
            <p:spPr>
              <a:xfrm>
                <a:off x="7458285" y="4870983"/>
                <a:ext cx="1915075" cy="61824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𝑓𝑒𝑚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ϕ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79E3FE2E-FB33-4216-A059-92B26936D0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285" y="4870983"/>
                <a:ext cx="1915075" cy="6182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E2043F91-58DD-40A2-83D9-602D41C69144}"/>
                  </a:ext>
                </a:extLst>
              </p:cNvPr>
              <p:cNvSpPr txBox="1"/>
              <p:nvPr/>
            </p:nvSpPr>
            <p:spPr>
              <a:xfrm>
                <a:off x="1820951" y="3950730"/>
                <a:ext cx="6412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E2043F91-58DD-40A2-83D9-602D41C69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951" y="3950730"/>
                <a:ext cx="641266" cy="276999"/>
              </a:xfrm>
              <a:prstGeom prst="rect">
                <a:avLst/>
              </a:prstGeom>
              <a:blipFill>
                <a:blip r:embed="rId11"/>
                <a:stretch>
                  <a:fillRect l="-7619" r="-1905" b="-152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42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9B8AE9E-1064-4D52-8260-40AEB6ACCB01}"/>
              </a:ext>
            </a:extLst>
          </p:cNvPr>
          <p:cNvGrpSpPr/>
          <p:nvPr/>
        </p:nvGrpSpPr>
        <p:grpSpPr>
          <a:xfrm>
            <a:off x="426212" y="534894"/>
            <a:ext cx="3744982" cy="3303518"/>
            <a:chOff x="1643270" y="292997"/>
            <a:chExt cx="3744982" cy="3303518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B6FDF4E-AA2A-4FF3-88E3-C4AFC3F7AA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512" b="907"/>
            <a:stretch/>
          </p:blipFill>
          <p:spPr>
            <a:xfrm>
              <a:off x="1643270" y="292997"/>
              <a:ext cx="3744982" cy="3303518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832DB3A3-70A1-4EDC-8324-739ACB410080}"/>
                </a:ext>
              </a:extLst>
            </p:cNvPr>
            <p:cNvSpPr/>
            <p:nvPr/>
          </p:nvSpPr>
          <p:spPr>
            <a:xfrm>
              <a:off x="1683026" y="1712843"/>
              <a:ext cx="172278" cy="463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5A7CEE1B-1F3F-48C4-A4FE-0C38F4F86C16}"/>
              </a:ext>
            </a:extLst>
          </p:cNvPr>
          <p:cNvSpPr/>
          <p:nvPr/>
        </p:nvSpPr>
        <p:spPr>
          <a:xfrm>
            <a:off x="2493550" y="2228015"/>
            <a:ext cx="1080000" cy="10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D9B8ED3-A9C1-41C2-AE60-ACD22B5FF318}"/>
                  </a:ext>
                </a:extLst>
              </p:cNvPr>
              <p:cNvSpPr txBox="1"/>
              <p:nvPr/>
            </p:nvSpPr>
            <p:spPr>
              <a:xfrm>
                <a:off x="3629924" y="2140241"/>
                <a:ext cx="218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D9B8ED3-A9C1-41C2-AE60-ACD22B5FF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924" y="2140241"/>
                <a:ext cx="218609" cy="369332"/>
              </a:xfrm>
              <a:prstGeom prst="rect">
                <a:avLst/>
              </a:prstGeom>
              <a:blipFill>
                <a:blip r:embed="rId3"/>
                <a:stretch>
                  <a:fillRect t="-22951" r="-36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A88747E-40D8-499C-9E7B-D42FCE17B03B}"/>
              </a:ext>
            </a:extLst>
          </p:cNvPr>
          <p:cNvCxnSpPr/>
          <p:nvPr/>
        </p:nvCxnSpPr>
        <p:spPr>
          <a:xfrm>
            <a:off x="3593402" y="2655727"/>
            <a:ext cx="583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C6C0A784-3790-4C14-9CC2-3609D1E90CA1}"/>
              </a:ext>
            </a:extLst>
          </p:cNvPr>
          <p:cNvGrpSpPr/>
          <p:nvPr/>
        </p:nvGrpSpPr>
        <p:grpSpPr>
          <a:xfrm>
            <a:off x="6096000" y="534894"/>
            <a:ext cx="3744982" cy="3303518"/>
            <a:chOff x="1643270" y="292997"/>
            <a:chExt cx="3744982" cy="3303518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10C45778-0A1D-478E-8F6D-8789B4B50E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512" b="907"/>
            <a:stretch/>
          </p:blipFill>
          <p:spPr>
            <a:xfrm>
              <a:off x="1643270" y="292997"/>
              <a:ext cx="3744982" cy="3303518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1904746-0912-4B7E-88A6-BBE39DF66B71}"/>
                </a:ext>
              </a:extLst>
            </p:cNvPr>
            <p:cNvSpPr/>
            <p:nvPr/>
          </p:nvSpPr>
          <p:spPr>
            <a:xfrm>
              <a:off x="1683026" y="1712843"/>
              <a:ext cx="172278" cy="463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86D6A87-5143-4D02-B14A-5A1D0A9C6A74}"/>
              </a:ext>
            </a:extLst>
          </p:cNvPr>
          <p:cNvSpPr/>
          <p:nvPr/>
        </p:nvSpPr>
        <p:spPr>
          <a:xfrm>
            <a:off x="8931964" y="2222987"/>
            <a:ext cx="1080000" cy="10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035D0-F2A5-45BE-AEEB-4C28DEFB4AB0}"/>
                  </a:ext>
                </a:extLst>
              </p:cNvPr>
              <p:cNvSpPr txBox="1"/>
              <p:nvPr/>
            </p:nvSpPr>
            <p:spPr>
              <a:xfrm>
                <a:off x="10068338" y="2135213"/>
                <a:ext cx="218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035D0-F2A5-45BE-AEEB-4C28DEFB4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338" y="2135213"/>
                <a:ext cx="218609" cy="369332"/>
              </a:xfrm>
              <a:prstGeom prst="rect">
                <a:avLst/>
              </a:prstGeom>
              <a:blipFill>
                <a:blip r:embed="rId4"/>
                <a:stretch>
                  <a:fillRect t="-22951" r="-371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4B32E69-D174-4CD8-A62B-EC0CC14DD562}"/>
              </a:ext>
            </a:extLst>
          </p:cNvPr>
          <p:cNvCxnSpPr/>
          <p:nvPr/>
        </p:nvCxnSpPr>
        <p:spPr>
          <a:xfrm>
            <a:off x="10031816" y="2650699"/>
            <a:ext cx="583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54AEEEA-6A62-469B-BE03-415C436B07F5}"/>
                  </a:ext>
                </a:extLst>
              </p:cNvPr>
              <p:cNvSpPr txBox="1"/>
              <p:nvPr/>
            </p:nvSpPr>
            <p:spPr>
              <a:xfrm>
                <a:off x="1820951" y="3950730"/>
                <a:ext cx="6465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54AEEEA-6A62-469B-BE03-415C436B0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951" y="3950730"/>
                <a:ext cx="646587" cy="276999"/>
              </a:xfrm>
              <a:prstGeom prst="rect">
                <a:avLst/>
              </a:prstGeom>
              <a:blipFill>
                <a:blip r:embed="rId5"/>
                <a:stretch>
                  <a:fillRect l="-7547" r="-1887" b="-152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E9918BC-BEBA-4C88-9D19-1FF09F3A87F3}"/>
                  </a:ext>
                </a:extLst>
              </p:cNvPr>
              <p:cNvSpPr txBox="1"/>
              <p:nvPr/>
            </p:nvSpPr>
            <p:spPr>
              <a:xfrm>
                <a:off x="7857316" y="3950729"/>
                <a:ext cx="6465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E9918BC-BEBA-4C88-9D19-1FF09F3A8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316" y="3950729"/>
                <a:ext cx="646587" cy="276999"/>
              </a:xfrm>
              <a:prstGeom prst="rect">
                <a:avLst/>
              </a:prstGeom>
              <a:blipFill>
                <a:blip r:embed="rId6"/>
                <a:stretch>
                  <a:fillRect l="-7547" r="-1887" b="-152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7DA1AF79-2A4C-42EA-9666-8617D7B57DA7}"/>
              </a:ext>
            </a:extLst>
          </p:cNvPr>
          <p:cNvSpPr/>
          <p:nvPr/>
        </p:nvSpPr>
        <p:spPr>
          <a:xfrm>
            <a:off x="5036947" y="350228"/>
            <a:ext cx="1053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 3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1414CCF-1972-4F35-8B7A-CA7417B1A885}"/>
              </a:ext>
            </a:extLst>
          </p:cNvPr>
          <p:cNvSpPr txBox="1"/>
          <p:nvPr/>
        </p:nvSpPr>
        <p:spPr>
          <a:xfrm>
            <a:off x="3820561" y="4697599"/>
            <a:ext cx="5035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espira sale a la zona con campo:</a:t>
            </a:r>
          </a:p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pasa con el flujo?</a:t>
            </a:r>
          </a:p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¿Hasta cuando?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05BE6466-2DD1-4244-9883-1D4FA942D746}"/>
              </a:ext>
            </a:extLst>
          </p:cNvPr>
          <p:cNvGrpSpPr/>
          <p:nvPr/>
        </p:nvGrpSpPr>
        <p:grpSpPr>
          <a:xfrm>
            <a:off x="543419" y="1777241"/>
            <a:ext cx="3750285" cy="3303518"/>
            <a:chOff x="426212" y="534894"/>
            <a:chExt cx="3750285" cy="3303518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FAD57F69-5875-41A5-8EF8-4A55D79306BE}"/>
                </a:ext>
              </a:extLst>
            </p:cNvPr>
            <p:cNvGrpSpPr/>
            <p:nvPr/>
          </p:nvGrpSpPr>
          <p:grpSpPr>
            <a:xfrm>
              <a:off x="426212" y="534894"/>
              <a:ext cx="3750285" cy="3303518"/>
              <a:chOff x="426212" y="534894"/>
              <a:chExt cx="3750285" cy="3303518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133BAE2B-BA5F-4E16-AA12-035C65408718}"/>
                  </a:ext>
                </a:extLst>
              </p:cNvPr>
              <p:cNvGrpSpPr/>
              <p:nvPr/>
            </p:nvGrpSpPr>
            <p:grpSpPr>
              <a:xfrm>
                <a:off x="426212" y="534894"/>
                <a:ext cx="3744982" cy="3303518"/>
                <a:chOff x="1643270" y="292997"/>
                <a:chExt cx="3744982" cy="3303518"/>
              </a:xfrm>
            </p:grpSpPr>
            <p:pic>
              <p:nvPicPr>
                <p:cNvPr id="6" name="Imagen 5">
                  <a:extLst>
                    <a:ext uri="{FF2B5EF4-FFF2-40B4-BE49-F238E27FC236}">
                      <a16:creationId xmlns:a16="http://schemas.microsoft.com/office/drawing/2014/main" id="{BAFD9BB8-CB8F-48EC-AE7F-E3220DA7D0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9512" b="907"/>
                <a:stretch/>
              </p:blipFill>
              <p:spPr>
                <a:xfrm>
                  <a:off x="1643270" y="292997"/>
                  <a:ext cx="3744982" cy="3303518"/>
                </a:xfrm>
                <a:prstGeom prst="rect">
                  <a:avLst/>
                </a:prstGeom>
              </p:spPr>
            </p:pic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B9B09FC6-3C3B-437C-ADC9-07D80F049B2F}"/>
                    </a:ext>
                  </a:extLst>
                </p:cNvPr>
                <p:cNvSpPr/>
                <p:nvPr/>
              </p:nvSpPr>
              <p:spPr>
                <a:xfrm>
                  <a:off x="1683026" y="1712843"/>
                  <a:ext cx="172278" cy="463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45A1133-9422-435B-92B2-2F8F9E441AF4}"/>
                  </a:ext>
                </a:extLst>
              </p:cNvPr>
              <p:cNvSpPr/>
              <p:nvPr/>
            </p:nvSpPr>
            <p:spPr>
              <a:xfrm>
                <a:off x="2493550" y="2228015"/>
                <a:ext cx="1080000" cy="1080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A52A1DF6-A861-49F0-A9F1-DDEF49760762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924" y="2140241"/>
                    <a:ext cx="2186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A52A1DF6-A861-49F0-A9F1-DDEF497607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9924" y="2140241"/>
                    <a:ext cx="2186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333" r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Conector recto de flecha 9">
                <a:extLst>
                  <a:ext uri="{FF2B5EF4-FFF2-40B4-BE49-F238E27FC236}">
                    <a16:creationId xmlns:a16="http://schemas.microsoft.com/office/drawing/2014/main" id="{4FDA5DDA-93CD-4765-965C-1A7C996D2D84}"/>
                  </a:ext>
                </a:extLst>
              </p:cNvPr>
              <p:cNvCxnSpPr/>
              <p:nvPr/>
            </p:nvCxnSpPr>
            <p:spPr>
              <a:xfrm>
                <a:off x="3593402" y="2655727"/>
                <a:ext cx="5830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8D100C6B-867B-4F42-9423-46CF43F46A95}"/>
                    </a:ext>
                  </a:extLst>
                </p:cNvPr>
                <p:cNvSpPr/>
                <p:nvPr/>
              </p:nvSpPr>
              <p:spPr>
                <a:xfrm>
                  <a:off x="2437176" y="2790627"/>
                  <a:ext cx="5042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s-AR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8D100C6B-867B-4F42-9423-46CF43F46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176" y="2790627"/>
                  <a:ext cx="504241" cy="404791"/>
                </a:xfrm>
                <a:prstGeom prst="rect">
                  <a:avLst/>
                </a:prstGeom>
                <a:blipFill>
                  <a:blip r:embed="rId4"/>
                  <a:stretch>
                    <a:fillRect t="-22727" r="-4939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58069AA-D9DF-4621-B296-F5E728948515}"/>
                </a:ext>
              </a:extLst>
            </p:cNvPr>
            <p:cNvSpPr/>
            <p:nvPr/>
          </p:nvSpPr>
          <p:spPr>
            <a:xfrm>
              <a:off x="2794191" y="2655727"/>
              <a:ext cx="184731" cy="16504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6CF546B-1CD3-4A21-AC1F-BBCA9E57AA83}"/>
                </a:ext>
              </a:extLst>
            </p:cNvPr>
            <p:cNvSpPr/>
            <p:nvPr/>
          </p:nvSpPr>
          <p:spPr>
            <a:xfrm flipH="1">
              <a:off x="2863696" y="2713685"/>
              <a:ext cx="45719" cy="45719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736AF7A-8E2F-4E57-809A-6ED4C2A6A793}"/>
              </a:ext>
            </a:extLst>
          </p:cNvPr>
          <p:cNvSpPr txBox="1"/>
          <p:nvPr/>
        </p:nvSpPr>
        <p:spPr>
          <a:xfrm>
            <a:off x="4492486" y="1211928"/>
            <a:ext cx="74720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Ahora el flujo DISMINUYE:</a:t>
            </a:r>
          </a:p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Habrá una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fem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induzca una corriente tal de generar un campo inducido que se oponga el cambio de flujo. </a:t>
            </a: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¿Este campo será paralelo o antiparalelo al externo?</a:t>
            </a: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Entonces, ¿para donde circulará la corriente inducida?</a:t>
            </a: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sabiendo que la normal a la superficie ya quedó definida, ¿la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fem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será positiva o negativa?</a:t>
            </a:r>
          </a:p>
          <a:p>
            <a:pPr algn="ctr"/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A634D58-5FC1-4CAA-9AD5-420FAB760471}"/>
              </a:ext>
            </a:extLst>
          </p:cNvPr>
          <p:cNvSpPr txBox="1"/>
          <p:nvPr/>
        </p:nvSpPr>
        <p:spPr>
          <a:xfrm>
            <a:off x="7779026" y="2650434"/>
            <a:ext cx="1490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Paralelo</a:t>
            </a:r>
            <a:endParaRPr lang="es-A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97150C0-57FF-4806-A810-4033E61DCCFF}"/>
              </a:ext>
            </a:extLst>
          </p:cNvPr>
          <p:cNvSpPr txBox="1"/>
          <p:nvPr/>
        </p:nvSpPr>
        <p:spPr>
          <a:xfrm>
            <a:off x="7779026" y="3473395"/>
            <a:ext cx="2213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Horario</a:t>
            </a:r>
            <a:endParaRPr lang="es-A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5961550-2B5A-4BC0-9C90-1384A3AF5C4E}"/>
              </a:ext>
            </a:extLst>
          </p:cNvPr>
          <p:cNvSpPr txBox="1"/>
          <p:nvPr/>
        </p:nvSpPr>
        <p:spPr>
          <a:xfrm>
            <a:off x="7779026" y="4765344"/>
            <a:ext cx="312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Negativa</a:t>
            </a:r>
            <a:endParaRPr lang="es-A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79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1131</Words>
  <Application>Microsoft Office PowerPoint</Application>
  <PresentationFormat>Panorámica</PresentationFormat>
  <Paragraphs>188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Tema de Office</vt:lpstr>
      <vt:lpstr>Ejercicio 2 – Guía 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2 – Guía 4</dc:title>
  <dc:creator>Luana Bertolini</dc:creator>
  <cp:lastModifiedBy>Luana Bertolini</cp:lastModifiedBy>
  <cp:revision>28</cp:revision>
  <dcterms:created xsi:type="dcterms:W3CDTF">2020-07-07T00:47:48Z</dcterms:created>
  <dcterms:modified xsi:type="dcterms:W3CDTF">2020-07-07T16:05:41Z</dcterms:modified>
</cp:coreProperties>
</file>