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22"/>
  </p:notesMasterIdLst>
  <p:sldIdLst>
    <p:sldId id="256" r:id="rId2"/>
    <p:sldId id="257" r:id="rId3"/>
    <p:sldId id="258" r:id="rId4"/>
    <p:sldId id="259" r:id="rId5"/>
    <p:sldId id="260" r:id="rId6"/>
    <p:sldId id="274" r:id="rId7"/>
    <p:sldId id="263" r:id="rId8"/>
    <p:sldId id="264" r:id="rId9"/>
    <p:sldId id="265" r:id="rId10"/>
    <p:sldId id="275" r:id="rId11"/>
    <p:sldId id="266" r:id="rId12"/>
    <p:sldId id="267" r:id="rId13"/>
    <p:sldId id="276" r:id="rId14"/>
    <p:sldId id="277" r:id="rId15"/>
    <p:sldId id="278" r:id="rId16"/>
    <p:sldId id="279" r:id="rId17"/>
    <p:sldId id="280" r:id="rId18"/>
    <p:sldId id="270" r:id="rId19"/>
    <p:sldId id="271"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600" y="8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279EF1-2960-4995-9A9C-06BF1B15AE92}" type="datetimeFigureOut">
              <a:rPr lang="en-US" smtClean="0"/>
              <a:pPr/>
              <a:t>10/30/2017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608B5-25E1-42F0-8F39-4C3E03EEA746}" type="slidenum">
              <a:rPr lang="en-US" smtClean="0"/>
              <a:pPr/>
              <a:t>‹#›</a:t>
            </a:fld>
            <a:endParaRPr lang="en-US"/>
          </a:p>
        </p:txBody>
      </p:sp>
    </p:spTree>
    <p:extLst>
      <p:ext uri="{BB962C8B-B14F-4D97-AF65-F5344CB8AC3E}">
        <p14:creationId xmlns="" xmlns:p14="http://schemas.microsoft.com/office/powerpoint/2010/main" val="192832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Figure above</a:t>
            </a:r>
            <a:r>
              <a:rPr lang="en-US" baseline="0" dirty="0" smtClean="0"/>
              <a:t> showing Use case diagram of the system</a:t>
            </a:r>
            <a:endParaRPr lang="en-US" dirty="0"/>
          </a:p>
        </p:txBody>
      </p:sp>
      <p:sp>
        <p:nvSpPr>
          <p:cNvPr id="4" name="Slide Number Placeholder 3"/>
          <p:cNvSpPr>
            <a:spLocks noGrp="1"/>
          </p:cNvSpPr>
          <p:nvPr>
            <p:ph type="sldNum" sz="quarter" idx="10"/>
          </p:nvPr>
        </p:nvSpPr>
        <p:spPr/>
        <p:txBody>
          <a:bodyPr/>
          <a:lstStyle/>
          <a:p>
            <a:fld id="{4B5608B5-25E1-42F0-8F39-4C3E03EEA746}" type="slidenum">
              <a:rPr lang="en-US" smtClean="0"/>
              <a:pPr/>
              <a:t>9</a:t>
            </a:fld>
            <a:endParaRPr lang="en-US"/>
          </a:p>
        </p:txBody>
      </p:sp>
    </p:spTree>
    <p:extLst>
      <p:ext uri="{BB962C8B-B14F-4D97-AF65-F5344CB8AC3E}">
        <p14:creationId xmlns="" xmlns:p14="http://schemas.microsoft.com/office/powerpoint/2010/main" val="12799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Figure above showing</a:t>
            </a:r>
            <a:r>
              <a:rPr lang="en-US" baseline="0" dirty="0" smtClean="0"/>
              <a:t> initial class diagram of this project</a:t>
            </a:r>
            <a:endParaRPr lang="en-US" dirty="0"/>
          </a:p>
        </p:txBody>
      </p:sp>
      <p:sp>
        <p:nvSpPr>
          <p:cNvPr id="4" name="Slide Number Placeholder 3"/>
          <p:cNvSpPr>
            <a:spLocks noGrp="1"/>
          </p:cNvSpPr>
          <p:nvPr>
            <p:ph type="sldNum" sz="quarter" idx="10"/>
          </p:nvPr>
        </p:nvSpPr>
        <p:spPr/>
        <p:txBody>
          <a:bodyPr/>
          <a:lstStyle/>
          <a:p>
            <a:fld id="{4B5608B5-25E1-42F0-8F39-4C3E03EEA746}" type="slidenum">
              <a:rPr lang="en-US" smtClean="0"/>
              <a:pPr/>
              <a:t>11</a:t>
            </a:fld>
            <a:endParaRPr lang="en-US"/>
          </a:p>
        </p:txBody>
      </p:sp>
    </p:spTree>
    <p:extLst>
      <p:ext uri="{BB962C8B-B14F-4D97-AF65-F5344CB8AC3E}">
        <p14:creationId xmlns="" xmlns:p14="http://schemas.microsoft.com/office/powerpoint/2010/main" val="1555413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Figure above showing ERD diagram of this system</a:t>
            </a:r>
            <a:endParaRPr lang="en-US" dirty="0"/>
          </a:p>
        </p:txBody>
      </p:sp>
      <p:sp>
        <p:nvSpPr>
          <p:cNvPr id="4" name="Slide Number Placeholder 3"/>
          <p:cNvSpPr>
            <a:spLocks noGrp="1"/>
          </p:cNvSpPr>
          <p:nvPr>
            <p:ph type="sldNum" sz="quarter" idx="10"/>
          </p:nvPr>
        </p:nvSpPr>
        <p:spPr/>
        <p:txBody>
          <a:bodyPr/>
          <a:lstStyle/>
          <a:p>
            <a:fld id="{4B5608B5-25E1-42F0-8F39-4C3E03EEA746}" type="slidenum">
              <a:rPr lang="en-US" smtClean="0"/>
              <a:pPr/>
              <a:t>12</a:t>
            </a:fld>
            <a:endParaRPr lang="en-US"/>
          </a:p>
        </p:txBody>
      </p:sp>
    </p:spTree>
    <p:extLst>
      <p:ext uri="{BB962C8B-B14F-4D97-AF65-F5344CB8AC3E}">
        <p14:creationId xmlns="" xmlns:p14="http://schemas.microsoft.com/office/powerpoint/2010/main" val="278733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608B5-25E1-42F0-8F39-4C3E03EEA746}" type="slidenum">
              <a:rPr lang="en-US" smtClean="0"/>
              <a:pPr/>
              <a:t>13</a:t>
            </a:fld>
            <a:endParaRPr lang="en-US"/>
          </a:p>
        </p:txBody>
      </p:sp>
    </p:spTree>
    <p:extLst>
      <p:ext uri="{BB962C8B-B14F-4D97-AF65-F5344CB8AC3E}">
        <p14:creationId xmlns="" xmlns:p14="http://schemas.microsoft.com/office/powerpoint/2010/main" val="3827849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B6B2684-2710-4C24-99F6-1D7FA37D2268}"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6B2684-2710-4C24-99F6-1D7FA37D22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6B2684-2710-4C24-99F6-1D7FA37D22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6B2684-2710-4C24-99F6-1D7FA37D22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6B2684-2710-4C24-99F6-1D7FA37D226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6B2684-2710-4C24-99F6-1D7FA37D22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6B2684-2710-4C24-99F6-1D7FA37D2268}"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6B2684-2710-4C24-99F6-1D7FA37D22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6B2684-2710-4C24-99F6-1D7FA37D22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A8CBE6-B1B8-407E-80B4-453DC69F4CB5}" type="datetimeFigureOut">
              <a:rPr lang="en-US" smtClean="0"/>
              <a:pPr/>
              <a:t>10/30/2017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6B2684-2710-4C24-99F6-1D7FA37D22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2A8CBE6-B1B8-407E-80B4-453DC69F4CB5}" type="datetimeFigureOut">
              <a:rPr lang="en-US" smtClean="0"/>
              <a:pPr/>
              <a:t>10/30/2017</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B6B2684-2710-4C24-99F6-1D7FA37D22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2A8CBE6-B1B8-407E-80B4-453DC69F4CB5}" type="datetimeFigureOut">
              <a:rPr lang="en-US" smtClean="0"/>
              <a:pPr/>
              <a:t>10/30/2017</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B6B2684-2710-4C24-99F6-1D7FA37D226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9200"/>
            <a:ext cx="6629400" cy="2971800"/>
          </a:xfrm>
        </p:spPr>
        <p:txBody>
          <a:bodyPr/>
          <a:lstStyle/>
          <a:p>
            <a:pPr algn="ctr"/>
            <a:r>
              <a:rPr lang="en-US" sz="7200" dirty="0" smtClean="0">
                <a:solidFill>
                  <a:schemeClr val="accent3">
                    <a:lumMod val="60000"/>
                    <a:lumOff val="40000"/>
                  </a:schemeClr>
                </a:solidFill>
                <a:latin typeface="Andalus" pitchFamily="18" charset="-78"/>
                <a:cs typeface="Andalus" pitchFamily="18" charset="-78"/>
              </a:rPr>
              <a:t>Computer Project</a:t>
            </a:r>
            <a:endParaRPr lang="en-US" sz="7200" dirty="0">
              <a:solidFill>
                <a:schemeClr val="accent3">
                  <a:lumMod val="60000"/>
                  <a:lumOff val="40000"/>
                </a:schemeClr>
              </a:solidFill>
              <a:latin typeface="Andalus" pitchFamily="18" charset="-78"/>
              <a:cs typeface="Andalus" pitchFamily="18" charset="-78"/>
            </a:endParaRPr>
          </a:p>
        </p:txBody>
      </p:sp>
      <p:sp>
        <p:nvSpPr>
          <p:cNvPr id="3" name="Subtitle 2"/>
          <p:cNvSpPr>
            <a:spLocks noGrp="1"/>
          </p:cNvSpPr>
          <p:nvPr>
            <p:ph type="subTitle" idx="1"/>
          </p:nvPr>
        </p:nvSpPr>
        <p:spPr>
          <a:xfrm>
            <a:off x="1295400" y="4572000"/>
            <a:ext cx="7467600" cy="1905000"/>
          </a:xfrm>
        </p:spPr>
        <p:txBody>
          <a:bodyPr>
            <a:normAutofit/>
          </a:bodyPr>
          <a:lstStyle/>
          <a:p>
            <a:pPr algn="l"/>
            <a:r>
              <a:rPr lang="en-US" sz="2400" dirty="0" smtClean="0">
                <a:solidFill>
                  <a:schemeClr val="accent4">
                    <a:lumMod val="40000"/>
                    <a:lumOff val="60000"/>
                  </a:schemeClr>
                </a:solidFill>
              </a:rPr>
              <a:t>Submitted by:    Apurba Debnath</a:t>
            </a:r>
          </a:p>
          <a:p>
            <a:pPr algn="l"/>
            <a:r>
              <a:rPr lang="en-US" sz="2400" dirty="0" smtClean="0">
                <a:solidFill>
                  <a:schemeClr val="accent4">
                    <a:lumMod val="40000"/>
                    <a:lumOff val="60000"/>
                  </a:schemeClr>
                </a:solidFill>
              </a:rPr>
              <a:t>NCC -ID</a:t>
            </a:r>
            <a:r>
              <a:rPr lang="en-US" sz="2400" dirty="0" smtClean="0">
                <a:solidFill>
                  <a:schemeClr val="accent4">
                    <a:lumMod val="40000"/>
                    <a:lumOff val="60000"/>
                  </a:schemeClr>
                </a:solidFill>
                <a:latin typeface="+mj-lt"/>
              </a:rPr>
              <a:t>:00155430</a:t>
            </a:r>
          </a:p>
          <a:p>
            <a:pPr algn="l"/>
            <a:r>
              <a:rPr lang="en-US" sz="2800" dirty="0" smtClean="0">
                <a:solidFill>
                  <a:schemeClr val="accent4">
                    <a:lumMod val="40000"/>
                    <a:lumOff val="60000"/>
                  </a:schemeClr>
                </a:solidFill>
              </a:rPr>
              <a:t>Submitted to: Mr.Mohammad </a:t>
            </a:r>
            <a:r>
              <a:rPr lang="en-US" sz="2800" dirty="0">
                <a:solidFill>
                  <a:schemeClr val="accent4">
                    <a:lumMod val="40000"/>
                    <a:lumOff val="60000"/>
                  </a:schemeClr>
                </a:solidFill>
              </a:rPr>
              <a:t>Azizur Rahman</a:t>
            </a:r>
            <a:r>
              <a:rPr lang="en-US" sz="2800" dirty="0" smtClean="0"/>
              <a:t/>
            </a:r>
            <a:br>
              <a:rPr lang="en-US" sz="2800" dirty="0" smtClean="0"/>
            </a:br>
            <a:endParaRPr lang="en-US" sz="28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512064"/>
            <a:ext cx="7772400" cy="914400"/>
          </a:xfrm>
          <a:prstGeom prst="rect">
            <a:avLst/>
          </a:prstGeom>
        </p:spPr>
        <p:txBody>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endParaRPr lang="en-US" b="1" u="sng" dirty="0">
              <a:solidFill>
                <a:schemeClr val="tx1">
                  <a:lumMod val="75000"/>
                  <a:lumOff val="25000"/>
                </a:schemeClr>
              </a:solidFill>
            </a:endParaRPr>
          </a:p>
        </p:txBody>
      </p:sp>
      <p:sp>
        <p:nvSpPr>
          <p:cNvPr id="5" name="Title 4"/>
          <p:cNvSpPr>
            <a:spLocks noGrp="1"/>
          </p:cNvSpPr>
          <p:nvPr>
            <p:ph type="title"/>
          </p:nvPr>
        </p:nvSpPr>
        <p:spPr>
          <a:xfrm>
            <a:off x="685800" y="228600"/>
            <a:ext cx="7772400" cy="1316736"/>
          </a:xfrm>
        </p:spPr>
        <p:txBody>
          <a:bodyPr/>
          <a:lstStyle/>
          <a:p>
            <a:r>
              <a:rPr lang="en-US" b="1" dirty="0" smtClean="0"/>
              <a:t>Explanation of the use case diagram of the system:</a:t>
            </a:r>
            <a:br>
              <a:rPr lang="en-US" b="1" dirty="0" smtClean="0"/>
            </a:br>
            <a:endParaRPr lang="en-US" dirty="0"/>
          </a:p>
        </p:txBody>
      </p:sp>
      <p:sp>
        <p:nvSpPr>
          <p:cNvPr id="6" name="Content Placeholder 5"/>
          <p:cNvSpPr>
            <a:spLocks noGrp="1"/>
          </p:cNvSpPr>
          <p:nvPr>
            <p:ph idx="1"/>
          </p:nvPr>
        </p:nvSpPr>
        <p:spPr/>
        <p:txBody>
          <a:bodyPr>
            <a:normAutofit fontScale="92500"/>
          </a:bodyPr>
          <a:lstStyle/>
          <a:p>
            <a:pPr>
              <a:buNone/>
            </a:pPr>
            <a:r>
              <a:rPr lang="en-US" dirty="0" smtClean="0"/>
              <a:t> </a:t>
            </a:r>
          </a:p>
          <a:p>
            <a:pPr algn="just"/>
            <a:r>
              <a:rPr lang="en-US" dirty="0" smtClean="0">
                <a:latin typeface="Angsana New" pitchFamily="18" charset="-34"/>
                <a:cs typeface="Angsana New" pitchFamily="18" charset="-34"/>
              </a:rPr>
              <a:t>In this use case diagram the actor is only librarian. A librarian means the man who actually administrates the library. Only librarian will use this application. So, I have mentioned one actor as librarian. At first, user or librarian has to create his or her personal account for login to this system. Here, librarian can also add, delete, update books and student’s information and can also add borrow and return details and also can print or take screenshot of those details. I have mentioned these functionalities as use cases. The system name is “DIA library system”. So, I have also mentioned “DIA library system” as system boundary. </a:t>
            </a:r>
          </a:p>
          <a:p>
            <a:endParaRPr lang="en-US" dirty="0"/>
          </a:p>
        </p:txBody>
      </p:sp>
    </p:spTree>
    <p:extLst>
      <p:ext uri="{BB962C8B-B14F-4D97-AF65-F5344CB8AC3E}">
        <p14:creationId xmlns="" xmlns:p14="http://schemas.microsoft.com/office/powerpoint/2010/main" val="42938111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accent6">
                    <a:lumMod val="60000"/>
                    <a:lumOff val="40000"/>
                  </a:schemeClr>
                </a:solidFill>
                <a:cs typeface="Aharoni" pitchFamily="2" charset="-79"/>
              </a:rPr>
              <a:t>class diagram with dependency</a:t>
            </a:r>
            <a:endParaRPr lang="en-US" sz="3200" b="1" dirty="0">
              <a:solidFill>
                <a:schemeClr val="accent6">
                  <a:lumMod val="60000"/>
                  <a:lumOff val="40000"/>
                </a:schemeClr>
              </a:solidFill>
              <a:cs typeface="Aharoni" pitchFamily="2" charset="-79"/>
            </a:endParaRPr>
          </a:p>
        </p:txBody>
      </p:sp>
      <p:pic>
        <p:nvPicPr>
          <p:cNvPr id="6" name="Content Placeholder 5" descr="C:\Users\Partho Debnath\Desktop\screen\Class.png"/>
          <p:cNvPicPr>
            <a:picLocks noGrp="1"/>
          </p:cNvPicPr>
          <p:nvPr>
            <p:ph idx="4294967295"/>
          </p:nvPr>
        </p:nvPicPr>
        <p:blipFill>
          <a:blip r:embed="rId3" cstate="print"/>
          <a:srcRect/>
          <a:stretch>
            <a:fillRect/>
          </a:stretch>
        </p:blipFill>
        <p:spPr bwMode="auto">
          <a:xfrm>
            <a:off x="533400" y="1600200"/>
            <a:ext cx="8305800" cy="458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dirty="0" smtClean="0">
                <a:solidFill>
                  <a:schemeClr val="accent6">
                    <a:lumMod val="60000"/>
                    <a:lumOff val="40000"/>
                  </a:schemeClr>
                </a:solidFill>
                <a:ea typeface="Arial Unicode MS" pitchFamily="34" charset="-128"/>
                <a:cs typeface="Arial Unicode MS" pitchFamily="34" charset="-128"/>
              </a:rPr>
              <a:t>Entity Relationship </a:t>
            </a:r>
            <a:r>
              <a:rPr lang="en-US" b="1" u="sng" dirty="0">
                <a:solidFill>
                  <a:schemeClr val="accent6">
                    <a:lumMod val="60000"/>
                    <a:lumOff val="40000"/>
                  </a:schemeClr>
                </a:solidFill>
                <a:ea typeface="Arial Unicode MS" pitchFamily="34" charset="-128"/>
                <a:cs typeface="Arial Unicode MS" pitchFamily="34" charset="-128"/>
              </a:rPr>
              <a:t>D</a:t>
            </a:r>
            <a:r>
              <a:rPr lang="en-US" b="1" u="sng" dirty="0" smtClean="0">
                <a:solidFill>
                  <a:schemeClr val="accent6">
                    <a:lumMod val="60000"/>
                    <a:lumOff val="40000"/>
                  </a:schemeClr>
                </a:solidFill>
                <a:ea typeface="Arial Unicode MS" pitchFamily="34" charset="-128"/>
                <a:cs typeface="Arial Unicode MS" pitchFamily="34" charset="-128"/>
              </a:rPr>
              <a:t>iagram(ERD)</a:t>
            </a:r>
            <a:endParaRPr lang="en-US" b="1" u="sng" dirty="0">
              <a:solidFill>
                <a:schemeClr val="accent6">
                  <a:lumMod val="60000"/>
                  <a:lumOff val="40000"/>
                </a:schemeClr>
              </a:solidFill>
              <a:ea typeface="Arial Unicode MS" pitchFamily="34" charset="-128"/>
              <a:cs typeface="Arial Unicode MS" pitchFamily="34" charset="-128"/>
            </a:endParaRPr>
          </a:p>
        </p:txBody>
      </p:sp>
      <p:pic>
        <p:nvPicPr>
          <p:cNvPr id="6" name="Content Placeholder 5" descr="C:\Users\Partho Debnath\Desktop\Documentation\MainfileERD.jpg"/>
          <p:cNvPicPr>
            <a:picLocks noGrp="1"/>
          </p:cNvPicPr>
          <p:nvPr>
            <p:ph idx="4294967295"/>
          </p:nvPr>
        </p:nvPicPr>
        <p:blipFill>
          <a:blip r:embed="rId3" cstate="print"/>
          <a:srcRect/>
          <a:stretch>
            <a:fillRect/>
          </a:stretch>
        </p:blipFill>
        <p:spPr bwMode="auto">
          <a:xfrm>
            <a:off x="990600" y="1676400"/>
            <a:ext cx="77724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artho Debnath\Desktop\Documentation\Activity\Main33.jpg"/>
          <p:cNvPicPr/>
          <p:nvPr/>
        </p:nvPicPr>
        <p:blipFill>
          <a:blip r:embed="rId3" cstate="print"/>
          <a:srcRect/>
          <a:stretch>
            <a:fillRect/>
          </a:stretch>
        </p:blipFill>
        <p:spPr bwMode="auto">
          <a:xfrm>
            <a:off x="914400" y="1676400"/>
            <a:ext cx="7924800" cy="4343400"/>
          </a:xfrm>
          <a:prstGeom prst="rect">
            <a:avLst/>
          </a:prstGeom>
          <a:noFill/>
          <a:ln w="9525">
            <a:noFill/>
            <a:miter lim="800000"/>
            <a:headEnd/>
            <a:tailEnd/>
          </a:ln>
        </p:spPr>
      </p:pic>
      <p:sp>
        <p:nvSpPr>
          <p:cNvPr id="3" name="Title 2"/>
          <p:cNvSpPr>
            <a:spLocks noGrp="1"/>
          </p:cNvSpPr>
          <p:nvPr>
            <p:ph type="title"/>
          </p:nvPr>
        </p:nvSpPr>
        <p:spPr/>
        <p:txBody>
          <a:bodyPr/>
          <a:lstStyle/>
          <a:p>
            <a:r>
              <a:rPr lang="en-US" sz="2800" dirty="0" smtClean="0"/>
              <a:t>Activity Diagram of overall system</a:t>
            </a:r>
            <a:endParaRPr lang="en-US" sz="2800" dirty="0"/>
          </a:p>
        </p:txBody>
      </p:sp>
    </p:spTree>
    <p:extLst>
      <p:ext uri="{BB962C8B-B14F-4D97-AF65-F5344CB8AC3E}">
        <p14:creationId xmlns="" xmlns:p14="http://schemas.microsoft.com/office/powerpoint/2010/main" val="1283899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Unit Testing of “Borrow Book” functions.</a:t>
            </a:r>
            <a:r>
              <a:rPr lang="en-US" dirty="0" smtClean="0"/>
              <a:t/>
            </a:r>
            <a:br>
              <a:rPr lang="en-US" dirty="0" smtClean="0"/>
            </a:br>
            <a:endParaRPr lang="en-US" dirty="0"/>
          </a:p>
        </p:txBody>
      </p:sp>
      <p:graphicFrame>
        <p:nvGraphicFramePr>
          <p:cNvPr id="4" name="Table 3"/>
          <p:cNvGraphicFramePr>
            <a:graphicFrameLocks noGrp="1"/>
          </p:cNvGraphicFramePr>
          <p:nvPr/>
        </p:nvGraphicFramePr>
        <p:xfrm>
          <a:off x="4572000" y="1676400"/>
          <a:ext cx="4343400" cy="4700871"/>
        </p:xfrm>
        <a:graphic>
          <a:graphicData uri="http://schemas.openxmlformats.org/drawingml/2006/table">
            <a:tbl>
              <a:tblPr/>
              <a:tblGrid>
                <a:gridCol w="369385"/>
                <a:gridCol w="922478"/>
                <a:gridCol w="993624"/>
                <a:gridCol w="1235902"/>
                <a:gridCol w="822011"/>
              </a:tblGrid>
              <a:tr h="137695">
                <a:tc gridSpan="5">
                  <a:txBody>
                    <a:bodyPr/>
                    <a:lstStyle/>
                    <a:p>
                      <a:pPr marL="457200" marR="0" algn="ctr">
                        <a:lnSpc>
                          <a:spcPct val="200000"/>
                        </a:lnSpc>
                        <a:spcBef>
                          <a:spcPts val="0"/>
                        </a:spcBef>
                        <a:spcAft>
                          <a:spcPts val="0"/>
                        </a:spcAft>
                      </a:pPr>
                      <a:r>
                        <a:rPr lang="en-US" sz="700" b="1" dirty="0">
                          <a:solidFill>
                            <a:srgbClr val="FFFFFF"/>
                          </a:solidFill>
                          <a:latin typeface="Arial"/>
                          <a:ea typeface="Calibri"/>
                          <a:cs typeface="Times New Roman"/>
                        </a:rPr>
                        <a:t>Unit Testing-8</a:t>
                      </a:r>
                      <a:endParaRPr lang="en-US" sz="600" dirty="0">
                        <a:latin typeface="Calibri"/>
                        <a:ea typeface="Calibri"/>
                        <a:cs typeface="Times New Roman"/>
                      </a:endParaRPr>
                    </a:p>
                  </a:txBody>
                  <a:tcPr marL="40105" marR="40105"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472C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7789">
                <a:tc>
                  <a:txBody>
                    <a:bodyPr/>
                    <a:lstStyle/>
                    <a:p>
                      <a:pPr marL="0" marR="0" algn="l">
                        <a:lnSpc>
                          <a:spcPct val="200000"/>
                        </a:lnSpc>
                        <a:spcBef>
                          <a:spcPts val="0"/>
                        </a:spcBef>
                        <a:spcAft>
                          <a:spcPts val="0"/>
                        </a:spcAft>
                      </a:pPr>
                      <a:r>
                        <a:rPr lang="en-US" sz="700" b="1" dirty="0">
                          <a:solidFill>
                            <a:srgbClr val="FFFFFF"/>
                          </a:solidFill>
                          <a:latin typeface="Arial"/>
                          <a:ea typeface="Calibri"/>
                          <a:cs typeface="Times New Roman"/>
                        </a:rPr>
                        <a:t>Test class-</a:t>
                      </a:r>
                      <a:endParaRPr lang="en-US" sz="600" dirty="0">
                        <a:latin typeface="Calibri"/>
                        <a:ea typeface="Calibri"/>
                        <a:cs typeface="Times New Roman"/>
                      </a:endParaRPr>
                    </a:p>
                    <a:p>
                      <a:pPr marL="0" marR="0" algn="l">
                        <a:lnSpc>
                          <a:spcPct val="200000"/>
                        </a:lnSpc>
                        <a:spcBef>
                          <a:spcPts val="0"/>
                        </a:spcBef>
                        <a:spcAft>
                          <a:spcPts val="0"/>
                        </a:spcAft>
                      </a:pPr>
                      <a:r>
                        <a:rPr lang="en-US" sz="700" b="1" dirty="0">
                          <a:solidFill>
                            <a:srgbClr val="FFFFFF"/>
                          </a:solidFill>
                          <a:latin typeface="Arial"/>
                          <a:ea typeface="Calibri"/>
                          <a:cs typeface="Times New Roman"/>
                        </a:rPr>
                        <a:t>User</a:t>
                      </a:r>
                      <a:endParaRPr lang="en-US" sz="600" dirty="0">
                        <a:latin typeface="Calibri"/>
                        <a:ea typeface="Calibri"/>
                        <a:cs typeface="Times New Roman"/>
                      </a:endParaRPr>
                    </a:p>
                  </a:txBody>
                  <a:tcPr marL="40105" marR="40105" marT="0" marB="0">
                    <a:lnL>
                      <a:noFill/>
                    </a:lnL>
                    <a:lnR>
                      <a:noFill/>
                    </a:lnR>
                    <a:lnT w="28575" cap="flat" cmpd="sng" algn="ctr">
                      <a:solidFill>
                        <a:srgbClr val="000000"/>
                      </a:solidFill>
                      <a:prstDash val="solid"/>
                      <a:round/>
                      <a:headEnd type="none" w="med" len="med"/>
                      <a:tailEnd type="none" w="med" len="med"/>
                    </a:lnT>
                    <a:lnB>
                      <a:noFill/>
                    </a:lnB>
                    <a:solidFill>
                      <a:srgbClr val="4472C4"/>
                    </a:solidFill>
                  </a:tcPr>
                </a:tc>
                <a:tc gridSpan="4">
                  <a:txBody>
                    <a:bodyPr/>
                    <a:lstStyle/>
                    <a:p>
                      <a:pPr marL="0" marR="0" algn="l">
                        <a:lnSpc>
                          <a:spcPct val="200000"/>
                        </a:lnSpc>
                        <a:spcBef>
                          <a:spcPts val="0"/>
                        </a:spcBef>
                        <a:spcAft>
                          <a:spcPts val="0"/>
                        </a:spcAft>
                      </a:pPr>
                      <a:endParaRPr lang="en-US" sz="600">
                        <a:solidFill>
                          <a:schemeClr val="tx1"/>
                        </a:solidFill>
                        <a:latin typeface="Calibri"/>
                        <a:ea typeface="Calibri"/>
                        <a:cs typeface="Times New Roman"/>
                      </a:endParaRPr>
                    </a:p>
                    <a:p>
                      <a:pPr marL="0" marR="0" algn="l">
                        <a:lnSpc>
                          <a:spcPct val="200000"/>
                        </a:lnSpc>
                        <a:spcBef>
                          <a:spcPts val="0"/>
                        </a:spcBef>
                        <a:spcAft>
                          <a:spcPts val="0"/>
                        </a:spcAft>
                      </a:pPr>
                      <a:r>
                        <a:rPr lang="en-US" sz="700" b="1">
                          <a:solidFill>
                            <a:schemeClr val="tx1"/>
                          </a:solidFill>
                          <a:latin typeface="Arial"/>
                          <a:ea typeface="Calibri"/>
                          <a:cs typeface="Times New Roman"/>
                        </a:rPr>
                        <a:t>Designed by: Apurba Debnath</a:t>
                      </a:r>
                      <a:endParaRPr lang="en-US" sz="600">
                        <a:solidFill>
                          <a:schemeClr val="tx1"/>
                        </a:solidFill>
                        <a:latin typeface="Calibri"/>
                        <a:ea typeface="Calibri"/>
                        <a:cs typeface="Times New Roman"/>
                      </a:endParaRPr>
                    </a:p>
                  </a:txBody>
                  <a:tcPr marL="40105" marR="40105"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41684">
                <a:tc>
                  <a:txBody>
                    <a:bodyPr/>
                    <a:lstStyle/>
                    <a:p>
                      <a:pPr marL="0" marR="0" algn="l">
                        <a:lnSpc>
                          <a:spcPct val="200000"/>
                        </a:lnSpc>
                        <a:spcBef>
                          <a:spcPts val="0"/>
                        </a:spcBef>
                        <a:spcAft>
                          <a:spcPts val="0"/>
                        </a:spcAft>
                      </a:pPr>
                      <a:r>
                        <a:rPr lang="en-US" sz="700" b="1">
                          <a:solidFill>
                            <a:srgbClr val="FFFFFF"/>
                          </a:solidFill>
                          <a:latin typeface="Arial"/>
                          <a:ea typeface="Calibri"/>
                          <a:cs typeface="Times New Roman"/>
                        </a:rPr>
                        <a:t>Data source:</a:t>
                      </a:r>
                      <a:endParaRPr lang="en-US" sz="600">
                        <a:latin typeface="Calibri"/>
                        <a:ea typeface="Calibri"/>
                        <a:cs typeface="Times New Roman"/>
                      </a:endParaRPr>
                    </a:p>
                    <a:p>
                      <a:pPr marL="0" marR="0" algn="l">
                        <a:lnSpc>
                          <a:spcPct val="200000"/>
                        </a:lnSpc>
                        <a:spcBef>
                          <a:spcPts val="0"/>
                        </a:spcBef>
                        <a:spcAft>
                          <a:spcPts val="0"/>
                        </a:spcAft>
                      </a:pPr>
                      <a:r>
                        <a:rPr lang="en-US" sz="700" b="1">
                          <a:solidFill>
                            <a:srgbClr val="FFFFFF"/>
                          </a:solidFill>
                          <a:latin typeface="Arial"/>
                          <a:ea typeface="Calibri"/>
                          <a:cs typeface="Times New Roman"/>
                        </a:rPr>
                        <a:t>User Entry</a:t>
                      </a:r>
                      <a:endParaRPr lang="en-US" sz="600">
                        <a:latin typeface="Calibri"/>
                        <a:ea typeface="Calibri"/>
                        <a:cs typeface="Times New Roman"/>
                      </a:endParaRPr>
                    </a:p>
                  </a:txBody>
                  <a:tcPr marL="40105" marR="40105" marT="0" marB="0">
                    <a:lnL>
                      <a:noFill/>
                    </a:lnL>
                    <a:lnR>
                      <a:noFill/>
                    </a:lnR>
                    <a:lnT>
                      <a:noFill/>
                    </a:lnT>
                    <a:lnB>
                      <a:noFill/>
                    </a:lnB>
                    <a:solidFill>
                      <a:srgbClr val="4472C4"/>
                    </a:solidFill>
                  </a:tcPr>
                </a:tc>
                <a:tc gridSpan="2">
                  <a:txBody>
                    <a:bodyPr/>
                    <a:lstStyle/>
                    <a:p>
                      <a:pPr marL="0" marR="0" algn="l">
                        <a:lnSpc>
                          <a:spcPct val="200000"/>
                        </a:lnSpc>
                        <a:spcBef>
                          <a:spcPts val="0"/>
                        </a:spcBef>
                        <a:spcAft>
                          <a:spcPts val="0"/>
                        </a:spcAft>
                      </a:pPr>
                      <a:r>
                        <a:rPr lang="en-US" sz="700" b="1">
                          <a:solidFill>
                            <a:schemeClr val="tx1"/>
                          </a:solidFill>
                          <a:latin typeface="Arial"/>
                          <a:ea typeface="Calibri"/>
                          <a:cs typeface="Times New Roman"/>
                        </a:rPr>
                        <a:t>Objectives:</a:t>
                      </a:r>
                      <a:endParaRPr lang="en-US" sz="600">
                        <a:solidFill>
                          <a:schemeClr val="tx1"/>
                        </a:solidFill>
                        <a:latin typeface="Calibri"/>
                        <a:ea typeface="Calibri"/>
                        <a:cs typeface="Times New Roman"/>
                      </a:endParaRPr>
                    </a:p>
                    <a:p>
                      <a:pPr marL="0" marR="0" algn="l">
                        <a:lnSpc>
                          <a:spcPct val="200000"/>
                        </a:lnSpc>
                        <a:spcBef>
                          <a:spcPts val="0"/>
                        </a:spcBef>
                        <a:spcAft>
                          <a:spcPts val="0"/>
                        </a:spcAft>
                      </a:pPr>
                      <a:r>
                        <a:rPr lang="en-US" sz="700" b="1">
                          <a:solidFill>
                            <a:schemeClr val="tx1"/>
                          </a:solidFill>
                          <a:highlight>
                            <a:srgbClr val="FFFF00"/>
                          </a:highlight>
                          <a:latin typeface="Arial"/>
                          <a:ea typeface="Calibri"/>
                          <a:cs typeface="Times New Roman"/>
                        </a:rPr>
                        <a:t>Unit-8</a:t>
                      </a:r>
                      <a:endParaRPr lang="en-US" sz="600">
                        <a:solidFill>
                          <a:schemeClr val="tx1"/>
                        </a:solidFill>
                        <a:latin typeface="Calibri"/>
                        <a:ea typeface="Calibri"/>
                        <a:cs typeface="Times New Roman"/>
                      </a:endParaRPr>
                    </a:p>
                    <a:p>
                      <a:pPr marL="0" marR="0" algn="l">
                        <a:lnSpc>
                          <a:spcPct val="200000"/>
                        </a:lnSpc>
                        <a:spcBef>
                          <a:spcPts val="0"/>
                        </a:spcBef>
                        <a:spcAft>
                          <a:spcPts val="0"/>
                        </a:spcAft>
                      </a:pPr>
                      <a:r>
                        <a:rPr lang="en-US" sz="700" b="1">
                          <a:solidFill>
                            <a:schemeClr val="tx1"/>
                          </a:solidFill>
                          <a:latin typeface="Arial"/>
                          <a:ea typeface="Calibri"/>
                          <a:cs typeface="Times New Roman"/>
                        </a:rPr>
                        <a:t>(The main functionalities)</a:t>
                      </a:r>
                      <a:endParaRPr lang="en-US" sz="600">
                        <a:solidFill>
                          <a:schemeClr val="tx1"/>
                        </a:solidFill>
                        <a:latin typeface="Calibri"/>
                        <a:ea typeface="Calibri"/>
                        <a:cs typeface="Times New Roman"/>
                      </a:endParaRPr>
                    </a:p>
                  </a:txBody>
                  <a:tcPr marL="40105" marR="40105" marT="0" marB="0">
                    <a:lnL>
                      <a:noFill/>
                    </a:lnL>
                    <a:lnR>
                      <a:noFill/>
                    </a:lnR>
                    <a:lnT>
                      <a:noFill/>
                    </a:lnT>
                    <a:lnB>
                      <a:noFill/>
                    </a:lnB>
                  </a:tcPr>
                </a:tc>
                <a:tc hMerge="1">
                  <a:txBody>
                    <a:bodyPr/>
                    <a:lstStyle/>
                    <a:p>
                      <a:endParaRPr lang="en-US"/>
                    </a:p>
                  </a:txBody>
                  <a:tcPr/>
                </a:tc>
                <a:tc gridSpan="2">
                  <a:txBody>
                    <a:bodyPr/>
                    <a:lstStyle/>
                    <a:p>
                      <a:pPr marL="0" marR="0" algn="l">
                        <a:lnSpc>
                          <a:spcPct val="107000"/>
                        </a:lnSpc>
                        <a:spcBef>
                          <a:spcPts val="0"/>
                        </a:spcBef>
                        <a:spcAft>
                          <a:spcPts val="0"/>
                        </a:spcAft>
                      </a:pPr>
                      <a:endParaRPr lang="en-US" sz="600">
                        <a:latin typeface="Calibri"/>
                        <a:ea typeface="Calibri"/>
                        <a:cs typeface="Times New Roman"/>
                      </a:endParaRPr>
                    </a:p>
                    <a:p>
                      <a:pPr marL="0" marR="0" algn="l">
                        <a:lnSpc>
                          <a:spcPct val="107000"/>
                        </a:lnSpc>
                        <a:spcBef>
                          <a:spcPts val="0"/>
                        </a:spcBef>
                        <a:spcAft>
                          <a:spcPts val="0"/>
                        </a:spcAft>
                      </a:pPr>
                      <a:r>
                        <a:rPr lang="en-US" sz="700" b="1">
                          <a:latin typeface="Arial"/>
                          <a:ea typeface="Calibri"/>
                          <a:cs typeface="Times New Roman"/>
                        </a:rPr>
                        <a:t>Tested by: Apurba debnath</a:t>
                      </a:r>
                      <a:endParaRPr lang="en-US" sz="600">
                        <a:latin typeface="Calibri"/>
                        <a:ea typeface="Calibri"/>
                        <a:cs typeface="Times New Roman"/>
                      </a:endParaRPr>
                    </a:p>
                  </a:txBody>
                  <a:tcPr marL="40105" marR="40105" marT="0" marB="0">
                    <a:lnL>
                      <a:noFill/>
                    </a:lnL>
                    <a:lnR>
                      <a:noFill/>
                    </a:lnR>
                    <a:lnT>
                      <a:noFill/>
                    </a:lnT>
                    <a:lnB>
                      <a:noFill/>
                    </a:lnB>
                  </a:tcPr>
                </a:tc>
                <a:tc hMerge="1">
                  <a:txBody>
                    <a:bodyPr/>
                    <a:lstStyle/>
                    <a:p>
                      <a:endParaRPr lang="en-US"/>
                    </a:p>
                  </a:txBody>
                  <a:tcPr/>
                </a:tc>
              </a:tr>
              <a:tr h="427789">
                <a:tc>
                  <a:txBody>
                    <a:bodyPr/>
                    <a:lstStyle/>
                    <a:p>
                      <a:pPr marL="0" marR="0" algn="l">
                        <a:lnSpc>
                          <a:spcPct val="200000"/>
                        </a:lnSpc>
                        <a:spcBef>
                          <a:spcPts val="0"/>
                        </a:spcBef>
                        <a:spcAft>
                          <a:spcPts val="0"/>
                        </a:spcAft>
                      </a:pPr>
                      <a:r>
                        <a:rPr lang="en-US" sz="700" b="1">
                          <a:solidFill>
                            <a:srgbClr val="FFFFFF"/>
                          </a:solidFill>
                          <a:latin typeface="Arial"/>
                          <a:ea typeface="Calibri"/>
                          <a:cs typeface="Times New Roman"/>
                        </a:rPr>
                        <a:t>Test case</a:t>
                      </a:r>
                      <a:endParaRPr lang="en-US" sz="600">
                        <a:latin typeface="Calibri"/>
                        <a:ea typeface="Calibri"/>
                        <a:cs typeface="Times New Roman"/>
                      </a:endParaRPr>
                    </a:p>
                  </a:txBody>
                  <a:tcPr marL="40105" marR="40105" marT="0" marB="0">
                    <a:lnL>
                      <a:noFill/>
                    </a:lnL>
                    <a:lnR>
                      <a:noFill/>
                    </a:lnR>
                    <a:lnT>
                      <a:noFill/>
                    </a:lnT>
                    <a:lnB>
                      <a:noFill/>
                    </a:lnB>
                    <a:solidFill>
                      <a:srgbClr val="4472C4"/>
                    </a:solidFill>
                  </a:tcPr>
                </a:tc>
                <a:tc>
                  <a:txBody>
                    <a:bodyPr/>
                    <a:lstStyle/>
                    <a:p>
                      <a:pPr marL="0" marR="0" algn="l">
                        <a:lnSpc>
                          <a:spcPct val="200000"/>
                        </a:lnSpc>
                        <a:spcBef>
                          <a:spcPts val="0"/>
                        </a:spcBef>
                        <a:spcAft>
                          <a:spcPts val="0"/>
                        </a:spcAft>
                      </a:pPr>
                      <a:r>
                        <a:rPr lang="en-US" sz="700" b="1">
                          <a:solidFill>
                            <a:schemeClr val="tx1"/>
                          </a:solidFill>
                          <a:latin typeface="Arial"/>
                          <a:ea typeface="Calibri"/>
                          <a:cs typeface="Times New Roman"/>
                        </a:rPr>
                        <a:t>Description</a:t>
                      </a:r>
                      <a:endParaRPr lang="en-US" sz="600">
                        <a:solidFill>
                          <a:schemeClr val="tx1"/>
                        </a:solidFill>
                        <a:latin typeface="Calibri"/>
                        <a:ea typeface="Calibri"/>
                        <a:cs typeface="Times New Roman"/>
                      </a:endParaRPr>
                    </a:p>
                  </a:txBody>
                  <a:tcPr marL="40105" marR="40105" marT="0" marB="0">
                    <a:lnL>
                      <a:noFill/>
                    </a:lnL>
                    <a:lnR>
                      <a:noFill/>
                    </a:lnR>
                    <a:lnT>
                      <a:noFill/>
                    </a:lnT>
                    <a:lnB>
                      <a:noFill/>
                    </a:lnB>
                    <a:solidFill>
                      <a:srgbClr val="D8D8D8"/>
                    </a:solidFill>
                  </a:tcPr>
                </a:tc>
                <a:tc>
                  <a:txBody>
                    <a:bodyPr/>
                    <a:lstStyle/>
                    <a:p>
                      <a:pPr marL="0" marR="0" algn="l">
                        <a:lnSpc>
                          <a:spcPct val="200000"/>
                        </a:lnSpc>
                        <a:spcBef>
                          <a:spcPts val="0"/>
                        </a:spcBef>
                        <a:spcAft>
                          <a:spcPts val="0"/>
                        </a:spcAft>
                      </a:pPr>
                      <a:r>
                        <a:rPr lang="en-US" sz="700" b="1">
                          <a:solidFill>
                            <a:schemeClr val="tx1"/>
                          </a:solidFill>
                          <a:latin typeface="Arial"/>
                          <a:ea typeface="Calibri"/>
                          <a:cs typeface="Times New Roman"/>
                        </a:rPr>
                        <a:t>Task</a:t>
                      </a:r>
                      <a:endParaRPr lang="en-US" sz="600">
                        <a:solidFill>
                          <a:schemeClr val="tx1"/>
                        </a:solidFill>
                        <a:latin typeface="Calibri"/>
                        <a:ea typeface="Calibri"/>
                        <a:cs typeface="Times New Roman"/>
                      </a:endParaRPr>
                    </a:p>
                  </a:txBody>
                  <a:tcPr marL="40105" marR="40105" marT="0" marB="0">
                    <a:lnL>
                      <a:noFill/>
                    </a:lnL>
                    <a:lnR>
                      <a:noFill/>
                    </a:lnR>
                    <a:lnT>
                      <a:noFill/>
                    </a:lnT>
                    <a:lnB>
                      <a:noFill/>
                    </a:lnB>
                    <a:solidFill>
                      <a:srgbClr val="D8D8D8"/>
                    </a:solidFill>
                  </a:tcPr>
                </a:tc>
                <a:tc>
                  <a:txBody>
                    <a:bodyPr/>
                    <a:lstStyle/>
                    <a:p>
                      <a:pPr marL="17145" marR="0" algn="l">
                        <a:lnSpc>
                          <a:spcPct val="200000"/>
                        </a:lnSpc>
                        <a:spcBef>
                          <a:spcPts val="0"/>
                        </a:spcBef>
                        <a:spcAft>
                          <a:spcPts val="0"/>
                        </a:spcAft>
                      </a:pPr>
                      <a:r>
                        <a:rPr lang="en-US" sz="700" b="1">
                          <a:latin typeface="Arial"/>
                          <a:ea typeface="Calibri"/>
                          <a:cs typeface="Times New Roman"/>
                        </a:rPr>
                        <a:t>Expected result</a:t>
                      </a:r>
                      <a:endParaRPr lang="en-US" sz="600">
                        <a:latin typeface="Calibri"/>
                        <a:ea typeface="Calibri"/>
                        <a:cs typeface="Times New Roman"/>
                      </a:endParaRPr>
                    </a:p>
                  </a:txBody>
                  <a:tcPr marL="40105" marR="40105" marT="0" marB="0">
                    <a:lnL>
                      <a:noFill/>
                    </a:lnL>
                    <a:lnR>
                      <a:noFill/>
                    </a:lnR>
                    <a:lnT>
                      <a:noFill/>
                    </a:lnT>
                    <a:lnB>
                      <a:noFill/>
                    </a:lnB>
                    <a:solidFill>
                      <a:srgbClr val="D8D8D8"/>
                    </a:solidFill>
                  </a:tcPr>
                </a:tc>
                <a:tc>
                  <a:txBody>
                    <a:bodyPr/>
                    <a:lstStyle/>
                    <a:p>
                      <a:pPr marL="53340" marR="0" algn="l">
                        <a:lnSpc>
                          <a:spcPct val="200000"/>
                        </a:lnSpc>
                        <a:spcBef>
                          <a:spcPts val="0"/>
                        </a:spcBef>
                        <a:spcAft>
                          <a:spcPts val="0"/>
                        </a:spcAft>
                      </a:pPr>
                      <a:r>
                        <a:rPr lang="en-US" sz="700" b="1">
                          <a:latin typeface="Arial"/>
                          <a:ea typeface="Calibri"/>
                          <a:cs typeface="Times New Roman"/>
                        </a:rPr>
                        <a:t>Actual Result</a:t>
                      </a:r>
                      <a:endParaRPr lang="en-US" sz="600">
                        <a:latin typeface="Calibri"/>
                        <a:ea typeface="Calibri"/>
                        <a:cs typeface="Times New Roman"/>
                      </a:endParaRPr>
                    </a:p>
                  </a:txBody>
                  <a:tcPr marL="40105" marR="40105" marT="0" marB="0">
                    <a:lnL>
                      <a:noFill/>
                    </a:lnL>
                    <a:lnR>
                      <a:noFill/>
                    </a:lnR>
                    <a:lnT>
                      <a:noFill/>
                    </a:lnT>
                    <a:lnB>
                      <a:noFill/>
                    </a:lnB>
                    <a:solidFill>
                      <a:srgbClr val="D8D8D8"/>
                    </a:solidFill>
                  </a:tcPr>
                </a:tc>
              </a:tr>
              <a:tr h="2352842">
                <a:tc>
                  <a:txBody>
                    <a:bodyPr/>
                    <a:lstStyle/>
                    <a:p>
                      <a:pPr marL="0" marR="0" algn="l">
                        <a:lnSpc>
                          <a:spcPct val="200000"/>
                        </a:lnSpc>
                        <a:spcBef>
                          <a:spcPts val="0"/>
                        </a:spcBef>
                        <a:spcAft>
                          <a:spcPts val="0"/>
                        </a:spcAft>
                      </a:pPr>
                      <a:r>
                        <a:rPr lang="en-US" sz="700" b="1">
                          <a:solidFill>
                            <a:srgbClr val="FFFFFF"/>
                          </a:solidFill>
                          <a:latin typeface="Arial"/>
                          <a:ea typeface="Calibri"/>
                          <a:cs typeface="Times New Roman"/>
                        </a:rPr>
                        <a:t>1.</a:t>
                      </a:r>
                      <a:endParaRPr lang="en-US" sz="600">
                        <a:latin typeface="Calibri"/>
                        <a:ea typeface="Calibri"/>
                        <a:cs typeface="Times New Roman"/>
                      </a:endParaRPr>
                    </a:p>
                  </a:txBody>
                  <a:tcPr marL="40105" marR="40105" marT="0" marB="0">
                    <a:lnL>
                      <a:noFill/>
                    </a:lnL>
                    <a:lnR>
                      <a:noFill/>
                    </a:lnR>
                    <a:lnT>
                      <a:noFill/>
                    </a:lnT>
                    <a:lnB w="28575" cap="flat" cmpd="sng" algn="ctr">
                      <a:solidFill>
                        <a:srgbClr val="000000"/>
                      </a:solidFill>
                      <a:prstDash val="solid"/>
                      <a:round/>
                      <a:headEnd type="none" w="med" len="med"/>
                      <a:tailEnd type="none" w="med" len="med"/>
                    </a:lnB>
                    <a:solidFill>
                      <a:srgbClr val="4472C4"/>
                    </a:solidFill>
                  </a:tcPr>
                </a:tc>
                <a:tc>
                  <a:txBody>
                    <a:bodyPr/>
                    <a:lstStyle/>
                    <a:p>
                      <a:pPr marL="0" marR="0" algn="l">
                        <a:lnSpc>
                          <a:spcPct val="200000"/>
                        </a:lnSpc>
                        <a:spcBef>
                          <a:spcPts val="0"/>
                        </a:spcBef>
                        <a:spcAft>
                          <a:spcPts val="0"/>
                        </a:spcAft>
                      </a:pPr>
                      <a:r>
                        <a:rPr lang="en-US" sz="700">
                          <a:solidFill>
                            <a:schemeClr val="tx1"/>
                          </a:solidFill>
                          <a:latin typeface="Arial"/>
                          <a:ea typeface="Calibri"/>
                          <a:cs typeface="Times New Roman"/>
                        </a:rPr>
                        <a:t>“Borrow Book” portion testing.</a:t>
                      </a:r>
                      <a:endParaRPr lang="en-US" sz="600">
                        <a:solidFill>
                          <a:schemeClr val="tx1"/>
                        </a:solidFill>
                        <a:latin typeface="Calibri"/>
                        <a:ea typeface="Calibri"/>
                        <a:cs typeface="Times New Roman"/>
                      </a:endParaRPr>
                    </a:p>
                  </a:txBody>
                  <a:tcPr marL="40105" marR="40105"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l">
                        <a:lnSpc>
                          <a:spcPct val="200000"/>
                        </a:lnSpc>
                        <a:spcBef>
                          <a:spcPts val="0"/>
                        </a:spcBef>
                        <a:spcAft>
                          <a:spcPts val="0"/>
                        </a:spcAft>
                      </a:pPr>
                      <a:r>
                        <a:rPr lang="en-US" sz="700" dirty="0">
                          <a:solidFill>
                            <a:schemeClr val="tx1"/>
                          </a:solidFill>
                          <a:latin typeface="Arial"/>
                          <a:ea typeface="Calibri"/>
                          <a:cs typeface="Times New Roman"/>
                        </a:rPr>
                        <a:t>If user want to add borrow information then</a:t>
                      </a:r>
                      <a:endParaRPr lang="en-US" sz="600" dirty="0">
                        <a:solidFill>
                          <a:schemeClr val="tx1"/>
                        </a:solidFill>
                        <a:latin typeface="Calibri"/>
                        <a:ea typeface="Calibri"/>
                        <a:cs typeface="Times New Roman"/>
                      </a:endParaRPr>
                    </a:p>
                    <a:p>
                      <a:pPr marL="342900" marR="0" lvl="0" indent="-342900" algn="l">
                        <a:lnSpc>
                          <a:spcPct val="200000"/>
                        </a:lnSpc>
                        <a:spcBef>
                          <a:spcPts val="0"/>
                        </a:spcBef>
                        <a:spcAft>
                          <a:spcPts val="0"/>
                        </a:spcAft>
                        <a:buFont typeface="+mj-lt"/>
                        <a:buAutoNum type="arabicPeriod"/>
                      </a:pPr>
                      <a:r>
                        <a:rPr lang="en-US" sz="700" dirty="0">
                          <a:solidFill>
                            <a:schemeClr val="tx1"/>
                          </a:solidFill>
                          <a:latin typeface="Arial"/>
                          <a:ea typeface="Calibri"/>
                          <a:cs typeface="Times New Roman"/>
                        </a:rPr>
                        <a:t>Required to search with valid book id or will get error.</a:t>
                      </a:r>
                      <a:endParaRPr lang="en-US" sz="600" dirty="0">
                        <a:solidFill>
                          <a:schemeClr val="tx1"/>
                        </a:solidFill>
                        <a:latin typeface="Calibri"/>
                        <a:ea typeface="Calibri"/>
                        <a:cs typeface="Times New Roman"/>
                      </a:endParaRPr>
                    </a:p>
                    <a:p>
                      <a:pPr marL="342900" marR="0" lvl="0" indent="-342900" algn="l">
                        <a:lnSpc>
                          <a:spcPct val="200000"/>
                        </a:lnSpc>
                        <a:spcBef>
                          <a:spcPts val="0"/>
                        </a:spcBef>
                        <a:spcAft>
                          <a:spcPts val="0"/>
                        </a:spcAft>
                        <a:buFont typeface="+mj-lt"/>
                        <a:buAutoNum type="arabicPeriod"/>
                      </a:pPr>
                      <a:r>
                        <a:rPr lang="en-US" sz="700" dirty="0">
                          <a:solidFill>
                            <a:schemeClr val="tx1"/>
                          </a:solidFill>
                          <a:latin typeface="Arial"/>
                          <a:ea typeface="Calibri"/>
                          <a:cs typeface="Times New Roman"/>
                        </a:rPr>
                        <a:t>Required to select 2 dates. </a:t>
                      </a:r>
                      <a:endParaRPr lang="en-US" sz="600" dirty="0">
                        <a:solidFill>
                          <a:schemeClr val="tx1"/>
                        </a:solidFill>
                        <a:latin typeface="Calibri"/>
                        <a:ea typeface="Calibri"/>
                        <a:cs typeface="Times New Roman"/>
                      </a:endParaRPr>
                    </a:p>
                  </a:txBody>
                  <a:tcPr marL="40105" marR="40105"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l">
                        <a:lnSpc>
                          <a:spcPct val="200000"/>
                        </a:lnSpc>
                        <a:spcBef>
                          <a:spcPts val="0"/>
                        </a:spcBef>
                        <a:spcAft>
                          <a:spcPts val="0"/>
                        </a:spcAft>
                      </a:pPr>
                      <a:r>
                        <a:rPr lang="en-US" sz="700">
                          <a:latin typeface="Arial"/>
                          <a:ea typeface="Calibri"/>
                          <a:cs typeface="Times New Roman"/>
                        </a:rPr>
                        <a:t>If user do this task perfectly then user can add borrow book for a specific student id otherwise system will give error message. </a:t>
                      </a:r>
                      <a:endParaRPr lang="en-US" sz="600">
                        <a:latin typeface="Calibri"/>
                        <a:ea typeface="Calibri"/>
                        <a:cs typeface="Times New Roman"/>
                      </a:endParaRPr>
                    </a:p>
                  </a:txBody>
                  <a:tcPr marL="40105" marR="40105"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l">
                        <a:lnSpc>
                          <a:spcPct val="200000"/>
                        </a:lnSpc>
                        <a:spcBef>
                          <a:spcPts val="0"/>
                        </a:spcBef>
                        <a:spcAft>
                          <a:spcPts val="0"/>
                        </a:spcAft>
                      </a:pPr>
                      <a:r>
                        <a:rPr lang="en-US" sz="700" dirty="0">
                          <a:latin typeface="Arial"/>
                          <a:ea typeface="Calibri"/>
                          <a:cs typeface="Times New Roman"/>
                        </a:rPr>
                        <a:t>User can add borrow information for a valid student and book id successfully. </a:t>
                      </a:r>
                      <a:endParaRPr lang="en-US" sz="600" dirty="0">
                        <a:latin typeface="Calibri"/>
                        <a:ea typeface="Calibri"/>
                        <a:cs typeface="Times New Roman"/>
                      </a:endParaRPr>
                    </a:p>
                  </a:txBody>
                  <a:tcPr marL="40105" marR="40105"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pic>
        <p:nvPicPr>
          <p:cNvPr id="5" name="Picture 4"/>
          <p:cNvPicPr/>
          <p:nvPr/>
        </p:nvPicPr>
        <p:blipFill>
          <a:blip r:embed="rId2" cstate="print"/>
          <a:srcRect/>
          <a:stretch>
            <a:fillRect/>
          </a:stretch>
        </p:blipFill>
        <p:spPr bwMode="auto">
          <a:xfrm>
            <a:off x="609600" y="1752600"/>
            <a:ext cx="3810000" cy="4339771"/>
          </a:xfrm>
          <a:prstGeom prst="rect">
            <a:avLst/>
          </a:prstGeom>
          <a:noFill/>
          <a:ln w="9525">
            <a:noFill/>
            <a:miter lim="800000"/>
            <a:headEnd/>
            <a:tailEnd/>
          </a:ln>
        </p:spPr>
      </p:pic>
    </p:spTree>
    <p:extLst>
      <p:ext uri="{BB962C8B-B14F-4D97-AF65-F5344CB8AC3E}">
        <p14:creationId xmlns="" xmlns:p14="http://schemas.microsoft.com/office/powerpoint/2010/main" val="3274004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accent3">
                    <a:lumMod val="60000"/>
                    <a:lumOff val="40000"/>
                  </a:schemeClr>
                </a:solidFill>
              </a:rPr>
              <a:t>Integration Testing of “Home Page”</a:t>
            </a:r>
            <a:endParaRPr lang="en-US" sz="2800" dirty="0">
              <a:solidFill>
                <a:schemeClr val="accent3">
                  <a:lumMod val="60000"/>
                  <a:lumOff val="40000"/>
                </a:schemeClr>
              </a:solidFill>
            </a:endParaRPr>
          </a:p>
        </p:txBody>
      </p:sp>
      <p:graphicFrame>
        <p:nvGraphicFramePr>
          <p:cNvPr id="6" name="Table 5"/>
          <p:cNvGraphicFramePr>
            <a:graphicFrameLocks noGrp="1"/>
          </p:cNvGraphicFramePr>
          <p:nvPr/>
        </p:nvGraphicFramePr>
        <p:xfrm>
          <a:off x="5105399" y="1600201"/>
          <a:ext cx="3698757" cy="3965222"/>
        </p:xfrm>
        <a:graphic>
          <a:graphicData uri="http://schemas.openxmlformats.org/drawingml/2006/table">
            <a:tbl>
              <a:tblPr/>
              <a:tblGrid>
                <a:gridCol w="587480"/>
                <a:gridCol w="722214"/>
                <a:gridCol w="777913"/>
                <a:gridCol w="967593"/>
                <a:gridCol w="643557"/>
              </a:tblGrid>
              <a:tr h="336217">
                <a:tc gridSpan="5">
                  <a:txBody>
                    <a:bodyPr/>
                    <a:lstStyle/>
                    <a:p>
                      <a:pPr marL="457200" marR="0" algn="ctr">
                        <a:lnSpc>
                          <a:spcPct val="200000"/>
                        </a:lnSpc>
                        <a:spcBef>
                          <a:spcPts val="0"/>
                        </a:spcBef>
                        <a:spcAft>
                          <a:spcPts val="0"/>
                        </a:spcAft>
                      </a:pPr>
                      <a:r>
                        <a:rPr lang="en-US" sz="700" b="1">
                          <a:latin typeface="Arial"/>
                          <a:ea typeface="Calibri"/>
                          <a:cs typeface="Times New Roman"/>
                        </a:rPr>
                        <a:t>Integration Testing-5</a:t>
                      </a:r>
                      <a:endParaRPr lang="en-US" sz="700">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6942">
                <a:tc>
                  <a:txBody>
                    <a:bodyPr/>
                    <a:lstStyle/>
                    <a:p>
                      <a:pPr marL="0" marR="0" algn="l">
                        <a:lnSpc>
                          <a:spcPct val="200000"/>
                        </a:lnSpc>
                        <a:spcBef>
                          <a:spcPts val="0"/>
                        </a:spcBef>
                        <a:spcAft>
                          <a:spcPts val="0"/>
                        </a:spcAft>
                      </a:pPr>
                      <a:r>
                        <a:rPr lang="en-US" sz="700" b="1">
                          <a:solidFill>
                            <a:schemeClr val="bg1"/>
                          </a:solidFill>
                          <a:latin typeface="Arial"/>
                          <a:ea typeface="Calibri"/>
                          <a:cs typeface="Times New Roman"/>
                        </a:rPr>
                        <a:t>Test class-</a:t>
                      </a:r>
                      <a:endParaRPr lang="en-US" sz="700">
                        <a:solidFill>
                          <a:schemeClr val="bg1"/>
                        </a:solidFill>
                        <a:latin typeface="Calibri"/>
                        <a:ea typeface="Calibri"/>
                        <a:cs typeface="Times New Roman"/>
                      </a:endParaRPr>
                    </a:p>
                    <a:p>
                      <a:pPr marL="0" marR="0" algn="l">
                        <a:lnSpc>
                          <a:spcPct val="200000"/>
                        </a:lnSpc>
                        <a:spcBef>
                          <a:spcPts val="0"/>
                        </a:spcBef>
                        <a:spcAft>
                          <a:spcPts val="0"/>
                        </a:spcAft>
                      </a:pPr>
                      <a:r>
                        <a:rPr lang="en-US" sz="700" b="1">
                          <a:solidFill>
                            <a:schemeClr val="bg1"/>
                          </a:solidFill>
                          <a:latin typeface="Arial"/>
                          <a:ea typeface="Calibri"/>
                          <a:cs typeface="Times New Roman"/>
                        </a:rPr>
                        <a:t>User</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808080"/>
                    </a:solidFill>
                  </a:tcPr>
                </a:tc>
                <a:tc gridSpan="4">
                  <a:txBody>
                    <a:bodyPr/>
                    <a:lstStyle/>
                    <a:p>
                      <a:pPr marL="0" marR="0" algn="l">
                        <a:lnSpc>
                          <a:spcPct val="200000"/>
                        </a:lnSpc>
                        <a:spcBef>
                          <a:spcPts val="0"/>
                        </a:spcBef>
                        <a:spcAft>
                          <a:spcPts val="0"/>
                        </a:spcAft>
                      </a:pPr>
                      <a:endParaRPr lang="en-US" sz="700">
                        <a:solidFill>
                          <a:schemeClr val="bg1"/>
                        </a:solidFill>
                        <a:latin typeface="Calibri"/>
                        <a:ea typeface="Calibri"/>
                        <a:cs typeface="Times New Roman"/>
                      </a:endParaRPr>
                    </a:p>
                    <a:p>
                      <a:pPr marL="0" marR="0" algn="l">
                        <a:lnSpc>
                          <a:spcPct val="200000"/>
                        </a:lnSpc>
                        <a:spcBef>
                          <a:spcPts val="0"/>
                        </a:spcBef>
                        <a:spcAft>
                          <a:spcPts val="0"/>
                        </a:spcAft>
                      </a:pPr>
                      <a:r>
                        <a:rPr lang="en-US" sz="700" b="1">
                          <a:solidFill>
                            <a:schemeClr val="bg1"/>
                          </a:solidFill>
                          <a:latin typeface="Arial"/>
                          <a:ea typeface="Calibri"/>
                          <a:cs typeface="Times New Roman"/>
                        </a:rPr>
                        <a:t>Designed by: Apurba Debnath</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80808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40412">
                <a:tc>
                  <a:txBody>
                    <a:bodyPr/>
                    <a:lstStyle/>
                    <a:p>
                      <a:pPr marL="0" marR="0" algn="l">
                        <a:lnSpc>
                          <a:spcPct val="200000"/>
                        </a:lnSpc>
                        <a:spcBef>
                          <a:spcPts val="0"/>
                        </a:spcBef>
                        <a:spcAft>
                          <a:spcPts val="0"/>
                        </a:spcAft>
                      </a:pPr>
                      <a:r>
                        <a:rPr lang="en-US" sz="700" b="1">
                          <a:solidFill>
                            <a:schemeClr val="bg1"/>
                          </a:solidFill>
                          <a:latin typeface="Arial"/>
                          <a:ea typeface="Calibri"/>
                          <a:cs typeface="Times New Roman"/>
                        </a:rPr>
                        <a:t>Data source:</a:t>
                      </a:r>
                      <a:endParaRPr lang="en-US" sz="700">
                        <a:solidFill>
                          <a:schemeClr val="bg1"/>
                        </a:solidFill>
                        <a:latin typeface="Calibri"/>
                        <a:ea typeface="Calibri"/>
                        <a:cs typeface="Times New Roman"/>
                      </a:endParaRPr>
                    </a:p>
                    <a:p>
                      <a:pPr marL="0" marR="0" algn="l">
                        <a:lnSpc>
                          <a:spcPct val="200000"/>
                        </a:lnSpc>
                        <a:spcBef>
                          <a:spcPts val="0"/>
                        </a:spcBef>
                        <a:spcAft>
                          <a:spcPts val="0"/>
                        </a:spcAft>
                      </a:pPr>
                      <a:r>
                        <a:rPr lang="en-US" sz="700" b="1">
                          <a:solidFill>
                            <a:schemeClr val="bg1"/>
                          </a:solidFill>
                          <a:latin typeface="Arial"/>
                          <a:ea typeface="Calibri"/>
                          <a:cs typeface="Times New Roman"/>
                        </a:rPr>
                        <a:t>User Entry</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C0C0C0"/>
                    </a:solidFill>
                  </a:tcPr>
                </a:tc>
                <a:tc gridSpan="2">
                  <a:txBody>
                    <a:bodyPr/>
                    <a:lstStyle/>
                    <a:p>
                      <a:pPr marL="0" marR="0" algn="l">
                        <a:lnSpc>
                          <a:spcPct val="200000"/>
                        </a:lnSpc>
                        <a:spcBef>
                          <a:spcPts val="0"/>
                        </a:spcBef>
                        <a:spcAft>
                          <a:spcPts val="0"/>
                        </a:spcAft>
                      </a:pPr>
                      <a:r>
                        <a:rPr lang="en-US" sz="700" b="1">
                          <a:solidFill>
                            <a:schemeClr val="bg1"/>
                          </a:solidFill>
                          <a:latin typeface="Arial"/>
                          <a:ea typeface="Calibri"/>
                          <a:cs typeface="Times New Roman"/>
                        </a:rPr>
                        <a:t>Objectives:</a:t>
                      </a:r>
                      <a:endParaRPr lang="en-US" sz="700">
                        <a:solidFill>
                          <a:schemeClr val="bg1"/>
                        </a:solidFill>
                        <a:latin typeface="Calibri"/>
                        <a:ea typeface="Calibri"/>
                        <a:cs typeface="Times New Roman"/>
                      </a:endParaRPr>
                    </a:p>
                    <a:p>
                      <a:pPr marL="0" marR="0" algn="l">
                        <a:lnSpc>
                          <a:spcPct val="200000"/>
                        </a:lnSpc>
                        <a:spcBef>
                          <a:spcPts val="0"/>
                        </a:spcBef>
                        <a:spcAft>
                          <a:spcPts val="0"/>
                        </a:spcAft>
                      </a:pPr>
                      <a:r>
                        <a:rPr lang="en-US" sz="700" b="1">
                          <a:solidFill>
                            <a:schemeClr val="bg1"/>
                          </a:solidFill>
                          <a:highlight>
                            <a:srgbClr val="FFFF00"/>
                          </a:highlight>
                          <a:latin typeface="Arial"/>
                          <a:ea typeface="Calibri"/>
                          <a:cs typeface="Times New Roman"/>
                        </a:rPr>
                        <a:t>Module-2</a:t>
                      </a:r>
                      <a:endParaRPr lang="en-US" sz="700">
                        <a:solidFill>
                          <a:schemeClr val="bg1"/>
                        </a:solidFill>
                        <a:latin typeface="Calibri"/>
                        <a:ea typeface="Calibri"/>
                        <a:cs typeface="Times New Roman"/>
                      </a:endParaRPr>
                    </a:p>
                    <a:p>
                      <a:pPr marL="0" marR="0" algn="l">
                        <a:lnSpc>
                          <a:spcPct val="200000"/>
                        </a:lnSpc>
                        <a:spcBef>
                          <a:spcPts val="0"/>
                        </a:spcBef>
                        <a:spcAft>
                          <a:spcPts val="0"/>
                        </a:spcAft>
                      </a:pPr>
                      <a:r>
                        <a:rPr lang="en-US" sz="700" b="1">
                          <a:solidFill>
                            <a:schemeClr val="bg1"/>
                          </a:solidFill>
                          <a:highlight>
                            <a:srgbClr val="FFFF00"/>
                          </a:highlight>
                          <a:latin typeface="Arial"/>
                          <a:ea typeface="Calibri"/>
                          <a:cs typeface="Times New Roman"/>
                        </a:rPr>
                        <a:t>(The main functionalities)</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C0C0C0"/>
                    </a:solidFill>
                  </a:tcPr>
                </a:tc>
                <a:tc hMerge="1">
                  <a:txBody>
                    <a:bodyPr/>
                    <a:lstStyle/>
                    <a:p>
                      <a:endParaRPr lang="en-US"/>
                    </a:p>
                  </a:txBody>
                  <a:tcPr/>
                </a:tc>
                <a:tc gridSpan="2">
                  <a:txBody>
                    <a:bodyPr/>
                    <a:lstStyle/>
                    <a:p>
                      <a:pPr marL="0" marR="0" algn="l">
                        <a:lnSpc>
                          <a:spcPct val="107000"/>
                        </a:lnSpc>
                        <a:spcBef>
                          <a:spcPts val="0"/>
                        </a:spcBef>
                        <a:spcAft>
                          <a:spcPts val="0"/>
                        </a:spcAft>
                      </a:pPr>
                      <a:endParaRPr lang="en-US" sz="700">
                        <a:solidFill>
                          <a:schemeClr val="bg1"/>
                        </a:solidFill>
                        <a:latin typeface="Calibri"/>
                        <a:ea typeface="Calibri"/>
                        <a:cs typeface="Times New Roman"/>
                      </a:endParaRPr>
                    </a:p>
                    <a:p>
                      <a:pPr marL="0" marR="0" algn="l">
                        <a:lnSpc>
                          <a:spcPct val="107000"/>
                        </a:lnSpc>
                        <a:spcBef>
                          <a:spcPts val="0"/>
                        </a:spcBef>
                        <a:spcAft>
                          <a:spcPts val="0"/>
                        </a:spcAft>
                      </a:pPr>
                      <a:r>
                        <a:rPr lang="en-US" sz="700" b="1">
                          <a:solidFill>
                            <a:schemeClr val="bg1"/>
                          </a:solidFill>
                          <a:latin typeface="Arial"/>
                          <a:ea typeface="Calibri"/>
                          <a:cs typeface="Times New Roman"/>
                        </a:rPr>
                        <a:t>Tested by: Apurba debnath</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C0C0C0"/>
                    </a:solidFill>
                  </a:tcPr>
                </a:tc>
                <a:tc hMerge="1">
                  <a:txBody>
                    <a:bodyPr/>
                    <a:lstStyle/>
                    <a:p>
                      <a:endParaRPr lang="en-US"/>
                    </a:p>
                  </a:txBody>
                  <a:tcPr/>
                </a:tc>
              </a:tr>
              <a:tr h="426942">
                <a:tc>
                  <a:txBody>
                    <a:bodyPr/>
                    <a:lstStyle/>
                    <a:p>
                      <a:pPr marL="0" marR="0" algn="l">
                        <a:lnSpc>
                          <a:spcPct val="200000"/>
                        </a:lnSpc>
                        <a:spcBef>
                          <a:spcPts val="0"/>
                        </a:spcBef>
                        <a:spcAft>
                          <a:spcPts val="0"/>
                        </a:spcAft>
                      </a:pPr>
                      <a:r>
                        <a:rPr lang="en-US" sz="700" b="1">
                          <a:solidFill>
                            <a:schemeClr val="bg1"/>
                          </a:solidFill>
                          <a:latin typeface="Arial"/>
                          <a:ea typeface="Calibri"/>
                          <a:cs typeface="Times New Roman"/>
                        </a:rPr>
                        <a:t>Test case</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808080"/>
                    </a:solidFill>
                  </a:tcPr>
                </a:tc>
                <a:tc>
                  <a:txBody>
                    <a:bodyPr/>
                    <a:lstStyle/>
                    <a:p>
                      <a:pPr marL="0" marR="0" algn="l">
                        <a:lnSpc>
                          <a:spcPct val="200000"/>
                        </a:lnSpc>
                        <a:spcBef>
                          <a:spcPts val="0"/>
                        </a:spcBef>
                        <a:spcAft>
                          <a:spcPts val="0"/>
                        </a:spcAft>
                      </a:pPr>
                      <a:r>
                        <a:rPr lang="en-US" sz="700" b="1">
                          <a:solidFill>
                            <a:schemeClr val="bg1"/>
                          </a:solidFill>
                          <a:latin typeface="Arial"/>
                          <a:ea typeface="Calibri"/>
                          <a:cs typeface="Times New Roman"/>
                        </a:rPr>
                        <a:t>Description</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808080"/>
                    </a:solidFill>
                  </a:tcPr>
                </a:tc>
                <a:tc>
                  <a:txBody>
                    <a:bodyPr/>
                    <a:lstStyle/>
                    <a:p>
                      <a:pPr marL="0" marR="0" algn="l">
                        <a:lnSpc>
                          <a:spcPct val="200000"/>
                        </a:lnSpc>
                        <a:spcBef>
                          <a:spcPts val="0"/>
                        </a:spcBef>
                        <a:spcAft>
                          <a:spcPts val="0"/>
                        </a:spcAft>
                      </a:pPr>
                      <a:r>
                        <a:rPr lang="en-US" sz="700" b="1">
                          <a:solidFill>
                            <a:schemeClr val="bg1"/>
                          </a:solidFill>
                          <a:latin typeface="Arial"/>
                          <a:ea typeface="Calibri"/>
                          <a:cs typeface="Times New Roman"/>
                        </a:rPr>
                        <a:t>Task</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808080"/>
                    </a:solidFill>
                  </a:tcPr>
                </a:tc>
                <a:tc>
                  <a:txBody>
                    <a:bodyPr/>
                    <a:lstStyle/>
                    <a:p>
                      <a:pPr marL="17145" marR="0" algn="l">
                        <a:lnSpc>
                          <a:spcPct val="200000"/>
                        </a:lnSpc>
                        <a:spcBef>
                          <a:spcPts val="0"/>
                        </a:spcBef>
                        <a:spcAft>
                          <a:spcPts val="0"/>
                        </a:spcAft>
                      </a:pPr>
                      <a:r>
                        <a:rPr lang="en-US" sz="700" b="1">
                          <a:solidFill>
                            <a:schemeClr val="bg1"/>
                          </a:solidFill>
                          <a:latin typeface="Arial"/>
                          <a:ea typeface="Calibri"/>
                          <a:cs typeface="Times New Roman"/>
                        </a:rPr>
                        <a:t>Expected result</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808080"/>
                    </a:solidFill>
                  </a:tcPr>
                </a:tc>
                <a:tc>
                  <a:txBody>
                    <a:bodyPr/>
                    <a:lstStyle/>
                    <a:p>
                      <a:pPr marL="53340" marR="0" algn="l">
                        <a:lnSpc>
                          <a:spcPct val="200000"/>
                        </a:lnSpc>
                        <a:spcBef>
                          <a:spcPts val="0"/>
                        </a:spcBef>
                        <a:spcAft>
                          <a:spcPts val="0"/>
                        </a:spcAft>
                      </a:pPr>
                      <a:r>
                        <a:rPr lang="en-US" sz="700" b="1" dirty="0">
                          <a:solidFill>
                            <a:schemeClr val="bg1"/>
                          </a:solidFill>
                          <a:latin typeface="Arial"/>
                          <a:ea typeface="Calibri"/>
                          <a:cs typeface="Times New Roman"/>
                        </a:rPr>
                        <a:t>Actual Result</a:t>
                      </a:r>
                      <a:endParaRPr lang="en-US" sz="700" dirty="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808080"/>
                    </a:solidFill>
                  </a:tcPr>
                </a:tc>
              </a:tr>
              <a:tr h="2134709">
                <a:tc>
                  <a:txBody>
                    <a:bodyPr/>
                    <a:lstStyle/>
                    <a:p>
                      <a:pPr marL="0" marR="0" algn="l">
                        <a:lnSpc>
                          <a:spcPct val="200000"/>
                        </a:lnSpc>
                        <a:spcBef>
                          <a:spcPts val="0"/>
                        </a:spcBef>
                        <a:spcAft>
                          <a:spcPts val="0"/>
                        </a:spcAft>
                      </a:pPr>
                      <a:r>
                        <a:rPr lang="en-US" sz="700" b="1">
                          <a:solidFill>
                            <a:schemeClr val="bg1"/>
                          </a:solidFill>
                          <a:latin typeface="Arial"/>
                          <a:ea typeface="Calibri"/>
                          <a:cs typeface="Times New Roman"/>
                        </a:rPr>
                        <a:t>1.</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C0C0C0"/>
                    </a:solidFill>
                  </a:tcPr>
                </a:tc>
                <a:tc>
                  <a:txBody>
                    <a:bodyPr/>
                    <a:lstStyle/>
                    <a:p>
                      <a:pPr marL="0" marR="0" algn="l">
                        <a:lnSpc>
                          <a:spcPct val="200000"/>
                        </a:lnSpc>
                        <a:spcBef>
                          <a:spcPts val="0"/>
                        </a:spcBef>
                        <a:spcAft>
                          <a:spcPts val="0"/>
                        </a:spcAft>
                      </a:pPr>
                      <a:r>
                        <a:rPr lang="en-US" sz="700">
                          <a:solidFill>
                            <a:schemeClr val="bg1"/>
                          </a:solidFill>
                          <a:highlight>
                            <a:srgbClr val="FFFF00"/>
                          </a:highlight>
                          <a:latin typeface="Arial"/>
                          <a:ea typeface="Calibri"/>
                          <a:cs typeface="Times New Roman"/>
                        </a:rPr>
                        <a:t>Home Page</a:t>
                      </a:r>
                      <a:endParaRPr lang="en-US" sz="700">
                        <a:solidFill>
                          <a:schemeClr val="bg1"/>
                        </a:solidFill>
                        <a:latin typeface="Calibri"/>
                        <a:ea typeface="Calibri"/>
                        <a:cs typeface="Times New Roman"/>
                      </a:endParaRPr>
                    </a:p>
                    <a:p>
                      <a:pPr marL="0" marR="0" algn="l">
                        <a:lnSpc>
                          <a:spcPct val="200000"/>
                        </a:lnSpc>
                        <a:spcBef>
                          <a:spcPts val="0"/>
                        </a:spcBef>
                        <a:spcAft>
                          <a:spcPts val="0"/>
                        </a:spcAft>
                      </a:pPr>
                      <a:r>
                        <a:rPr lang="en-US" sz="700">
                          <a:solidFill>
                            <a:schemeClr val="bg1"/>
                          </a:solidFill>
                          <a:highlight>
                            <a:srgbClr val="FFFF00"/>
                          </a:highlight>
                          <a:latin typeface="Arial"/>
                          <a:ea typeface="Calibri"/>
                          <a:cs typeface="Times New Roman"/>
                        </a:rPr>
                        <a:t>testing</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C0C0C0"/>
                    </a:solidFill>
                  </a:tcPr>
                </a:tc>
                <a:tc>
                  <a:txBody>
                    <a:bodyPr/>
                    <a:lstStyle/>
                    <a:p>
                      <a:pPr marL="0" marR="0" algn="l">
                        <a:lnSpc>
                          <a:spcPct val="200000"/>
                        </a:lnSpc>
                        <a:spcBef>
                          <a:spcPts val="0"/>
                        </a:spcBef>
                        <a:spcAft>
                          <a:spcPts val="0"/>
                        </a:spcAft>
                      </a:pPr>
                      <a:r>
                        <a:rPr lang="en-US" sz="700">
                          <a:solidFill>
                            <a:schemeClr val="bg1"/>
                          </a:solidFill>
                          <a:latin typeface="Arial"/>
                          <a:ea typeface="Calibri"/>
                          <a:cs typeface="Times New Roman"/>
                        </a:rPr>
                        <a:t>After showing progress bar, user will show a home page. Here, user will get many buttons and will show a menu bar and current date and time.</a:t>
                      </a:r>
                      <a:endParaRPr lang="en-US" sz="70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C0C0C0"/>
                    </a:solidFill>
                  </a:tcPr>
                </a:tc>
                <a:tc>
                  <a:txBody>
                    <a:bodyPr/>
                    <a:lstStyle/>
                    <a:p>
                      <a:pPr marL="0" marR="0" algn="l">
                        <a:lnSpc>
                          <a:spcPct val="200000"/>
                        </a:lnSpc>
                        <a:spcBef>
                          <a:spcPts val="0"/>
                        </a:spcBef>
                        <a:spcAft>
                          <a:spcPts val="0"/>
                        </a:spcAft>
                      </a:pPr>
                      <a:r>
                        <a:rPr lang="en-US" sz="700" dirty="0">
                          <a:solidFill>
                            <a:schemeClr val="bg1"/>
                          </a:solidFill>
                          <a:latin typeface="Arial"/>
                          <a:ea typeface="Calibri"/>
                          <a:cs typeface="Times New Roman"/>
                        </a:rPr>
                        <a:t>If user comes to the home page then user will show many button for essential works as his requirements and also show current date and time and an option menu bar. Everything will work correctly.</a:t>
                      </a:r>
                      <a:endParaRPr lang="en-US" sz="700" dirty="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C0C0C0"/>
                    </a:solidFill>
                  </a:tcPr>
                </a:tc>
                <a:tc>
                  <a:txBody>
                    <a:bodyPr/>
                    <a:lstStyle/>
                    <a:p>
                      <a:pPr marL="0" marR="0" algn="l">
                        <a:lnSpc>
                          <a:spcPct val="200000"/>
                        </a:lnSpc>
                        <a:spcBef>
                          <a:spcPts val="0"/>
                        </a:spcBef>
                        <a:spcAft>
                          <a:spcPts val="0"/>
                        </a:spcAft>
                      </a:pPr>
                      <a:r>
                        <a:rPr lang="en-US" sz="700" dirty="0">
                          <a:solidFill>
                            <a:schemeClr val="bg1"/>
                          </a:solidFill>
                          <a:latin typeface="Arial"/>
                          <a:ea typeface="Calibri"/>
                          <a:cs typeface="Times New Roman"/>
                        </a:rPr>
                        <a:t>Everything of the home page is working perfectly as the user requirements.</a:t>
                      </a:r>
                      <a:endParaRPr lang="en-US" sz="700" dirty="0">
                        <a:solidFill>
                          <a:schemeClr val="bg1"/>
                        </a:solidFill>
                        <a:latin typeface="Calibri"/>
                        <a:ea typeface="Calibri"/>
                        <a:cs typeface="Times New Roman"/>
                      </a:endParaRPr>
                    </a:p>
                  </a:txBody>
                  <a:tcPr marL="42333" marR="42333" marT="0" marB="0">
                    <a:lnL w="12700" cap="flat" cmpd="sng" algn="ctr">
                      <a:solidFill>
                        <a:srgbClr val="404040"/>
                      </a:solidFill>
                      <a:prstDash val="solid"/>
                      <a:round/>
                      <a:headEnd type="none" w="med" len="med"/>
                      <a:tailEnd type="none" w="med" len="med"/>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solidFill>
                      <a:srgbClr val="C0C0C0"/>
                    </a:solidFill>
                  </a:tcPr>
                </a:tc>
              </a:tr>
            </a:tbl>
          </a:graphicData>
        </a:graphic>
      </p:graphicFrame>
      <p:pic>
        <p:nvPicPr>
          <p:cNvPr id="7" name="Picture 6"/>
          <p:cNvPicPr/>
          <p:nvPr/>
        </p:nvPicPr>
        <p:blipFill>
          <a:blip r:embed="rId2" cstate="print"/>
          <a:srcRect/>
          <a:stretch>
            <a:fillRect/>
          </a:stretch>
        </p:blipFill>
        <p:spPr bwMode="auto">
          <a:xfrm>
            <a:off x="762000" y="1905000"/>
            <a:ext cx="3962400" cy="3200399"/>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762000" y="5334000"/>
            <a:ext cx="1990725" cy="1219200"/>
          </a:xfrm>
          <a:prstGeom prst="rect">
            <a:avLst/>
          </a:prstGeom>
          <a:noFill/>
          <a:ln w="9525">
            <a:noFill/>
            <a:miter lim="800000"/>
            <a:headEnd/>
            <a:tailEnd/>
          </a:ln>
        </p:spPr>
      </p:pic>
      <p:sp>
        <p:nvSpPr>
          <p:cNvPr id="9" name="Right Arrow 8"/>
          <p:cNvSpPr/>
          <p:nvPr/>
        </p:nvSpPr>
        <p:spPr>
          <a:xfrm>
            <a:off x="2819400" y="57912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9" name="Oval 1"/>
          <p:cNvSpPr>
            <a:spLocks noChangeArrowheads="1"/>
          </p:cNvSpPr>
          <p:nvPr/>
        </p:nvSpPr>
        <p:spPr bwMode="auto">
          <a:xfrm>
            <a:off x="3581400" y="5334000"/>
            <a:ext cx="4191000" cy="1400175"/>
          </a:xfrm>
          <a:prstGeom prst="ellipse">
            <a:avLst/>
          </a:prstGeom>
          <a:solidFill>
            <a:srgbClr val="C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Monotype Corsiva" pitchFamily="66" charset="0"/>
                <a:cs typeface="Arial" pitchFamily="34" charset="0"/>
              </a:rPr>
              <a:t>After clicking this button user will able to add, delete and update the book’s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667249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Technical architecture of the system</a:t>
            </a:r>
            <a:endParaRPr lang="en-US" sz="2800" dirty="0"/>
          </a:p>
        </p:txBody>
      </p:sp>
      <p:pic>
        <p:nvPicPr>
          <p:cNvPr id="5" name="Picture 4" descr="C:\Users\Partho Debnath\Desktop\Documentation\JDBC to Connect to Oracle Database.jpg"/>
          <p:cNvPicPr/>
          <p:nvPr/>
        </p:nvPicPr>
        <p:blipFill>
          <a:blip r:embed="rId2" cstate="print"/>
          <a:srcRect/>
          <a:stretch>
            <a:fillRect/>
          </a:stretch>
        </p:blipFill>
        <p:spPr bwMode="auto">
          <a:xfrm>
            <a:off x="1752600" y="1600200"/>
            <a:ext cx="5943600" cy="4462358"/>
          </a:xfrm>
          <a:prstGeom prst="rect">
            <a:avLst/>
          </a:prstGeom>
          <a:noFill/>
          <a:ln w="9525">
            <a:noFill/>
            <a:miter lim="800000"/>
            <a:headEnd/>
            <a:tailEnd/>
          </a:ln>
        </p:spPr>
      </p:pic>
    </p:spTree>
    <p:extLst>
      <p:ext uri="{BB962C8B-B14F-4D97-AF65-F5344CB8AC3E}">
        <p14:creationId xmlns="" xmlns:p14="http://schemas.microsoft.com/office/powerpoint/2010/main" val="576549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800" dirty="0" smtClean="0">
                <a:solidFill>
                  <a:schemeClr val="accent3">
                    <a:lumMod val="60000"/>
                    <a:lumOff val="40000"/>
                  </a:schemeClr>
                </a:solidFill>
              </a:rPr>
              <a:t>Explanation of the technical architecture:</a:t>
            </a:r>
            <a:r>
              <a:rPr lang="en-US" sz="2800" dirty="0" smtClean="0"/>
              <a:t/>
            </a:r>
            <a:br>
              <a:rPr lang="en-US" sz="2800" dirty="0" smtClean="0"/>
            </a:br>
            <a:r>
              <a:rPr lang="en-US" sz="2800" dirty="0" smtClean="0"/>
              <a:t/>
            </a:r>
            <a:br>
              <a:rPr lang="en-US" sz="2800" dirty="0" smtClean="0"/>
            </a:br>
            <a:r>
              <a:rPr lang="en-US" sz="2800" dirty="0" smtClean="0"/>
              <a:t>Here, I have used java as programming language and sqllite as database. I have also used JDBC driver manager for connection build up between them. How it actually work shown in the above image. The java application mainly connected with database with the help of JDBC driver manager. The JDBC driver manager builds a route between the java application and back-end database.  </a:t>
            </a:r>
            <a:br>
              <a:rPr lang="en-US" sz="2800" dirty="0" smtClean="0"/>
            </a:br>
            <a:r>
              <a:rPr lang="en-US" sz="2800" dirty="0" smtClean="0">
                <a:solidFill>
                  <a:schemeClr val="accent3">
                    <a:lumMod val="60000"/>
                    <a:lumOff val="40000"/>
                  </a:schemeClr>
                </a:solidFill>
              </a:rPr>
              <a:t>.</a:t>
            </a:r>
            <a:endParaRPr lang="en-US" sz="2800" dirty="0">
              <a:solidFill>
                <a:schemeClr val="accent3">
                  <a:lumMod val="60000"/>
                  <a:lumOff val="40000"/>
                </a:schemeClr>
              </a:solidFill>
            </a:endParaRPr>
          </a:p>
        </p:txBody>
      </p:sp>
    </p:spTree>
    <p:extLst>
      <p:ext uri="{BB962C8B-B14F-4D97-AF65-F5344CB8AC3E}">
        <p14:creationId xmlns="" xmlns:p14="http://schemas.microsoft.com/office/powerpoint/2010/main" val="4222009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chemeClr val="accent3">
                    <a:lumMod val="40000"/>
                    <a:lumOff val="60000"/>
                  </a:schemeClr>
                </a:solidFill>
              </a:rPr>
              <a:t>Strength and weakness of this project</a:t>
            </a:r>
            <a:endParaRPr lang="en-US" b="1" dirty="0">
              <a:solidFill>
                <a:schemeClr val="accent3">
                  <a:lumMod val="40000"/>
                  <a:lumOff val="60000"/>
                </a:schemeClr>
              </a:solidFill>
            </a:endParaRPr>
          </a:p>
        </p:txBody>
      </p:sp>
      <p:sp>
        <p:nvSpPr>
          <p:cNvPr id="3" name="Content Placeholder 2"/>
          <p:cNvSpPr>
            <a:spLocks noGrp="1"/>
          </p:cNvSpPr>
          <p:nvPr>
            <p:ph sz="half" idx="1"/>
          </p:nvPr>
        </p:nvSpPr>
        <p:spPr/>
        <p:txBody>
          <a:bodyPr>
            <a:normAutofit fontScale="62500" lnSpcReduction="20000"/>
          </a:bodyPr>
          <a:lstStyle/>
          <a:p>
            <a:pPr>
              <a:buNone/>
            </a:pPr>
            <a:r>
              <a:rPr lang="en-US" sz="2200" b="1" dirty="0" smtClean="0">
                <a:solidFill>
                  <a:schemeClr val="accent4">
                    <a:lumMod val="60000"/>
                    <a:lumOff val="40000"/>
                  </a:schemeClr>
                </a:solidFill>
                <a:latin typeface="Arial" pitchFamily="34" charset="0"/>
                <a:cs typeface="Arial" pitchFamily="34" charset="0"/>
              </a:rPr>
              <a:t>Strength</a:t>
            </a:r>
          </a:p>
          <a:p>
            <a:pPr>
              <a:buNone/>
            </a:pPr>
            <a:endParaRPr lang="en-US" sz="2200" b="1" dirty="0" smtClean="0">
              <a:solidFill>
                <a:schemeClr val="accent4">
                  <a:lumMod val="60000"/>
                  <a:lumOff val="40000"/>
                </a:schemeClr>
              </a:solidFill>
              <a:latin typeface="Arial" pitchFamily="34" charset="0"/>
              <a:cs typeface="Arial" pitchFamily="34" charset="0"/>
            </a:endParaRPr>
          </a:p>
          <a:p>
            <a:pPr lvl="0" algn="just"/>
            <a:r>
              <a:rPr lang="en-US" dirty="0" smtClean="0"/>
              <a:t>Efficient computerized system that reduces the human mistakes.</a:t>
            </a:r>
          </a:p>
          <a:p>
            <a:pPr lvl="0" algn="just"/>
            <a:r>
              <a:rPr lang="en-US" dirty="0" smtClean="0"/>
              <a:t>Easy to use</a:t>
            </a:r>
          </a:p>
          <a:p>
            <a:pPr lvl="0" algn="just"/>
            <a:r>
              <a:rPr lang="en-US" dirty="0" smtClean="0"/>
              <a:t> User friendly GUI.</a:t>
            </a:r>
          </a:p>
          <a:p>
            <a:pPr lvl="0" algn="just"/>
            <a:r>
              <a:rPr lang="en-US" dirty="0" smtClean="0"/>
              <a:t> Highly secured.</a:t>
            </a:r>
          </a:p>
          <a:p>
            <a:pPr lvl="0" algn="just"/>
            <a:r>
              <a:rPr lang="en-US" dirty="0" smtClean="0"/>
              <a:t>More efficient for managing a library.</a:t>
            </a:r>
          </a:p>
          <a:p>
            <a:pPr lvl="0" algn="just"/>
            <a:r>
              <a:rPr lang="en-US" dirty="0" smtClean="0"/>
              <a:t>More efficient for librarian or library manager.</a:t>
            </a:r>
          </a:p>
          <a:p>
            <a:pPr lvl="0" algn="just"/>
            <a:r>
              <a:rPr lang="en-US" dirty="0" smtClean="0"/>
              <a:t>No internet connection required to manage and run it.</a:t>
            </a:r>
          </a:p>
          <a:p>
            <a:pPr lvl="0" algn="just"/>
            <a:r>
              <a:rPr lang="en-US" dirty="0" smtClean="0"/>
              <a:t>Reduces time and effort.</a:t>
            </a:r>
          </a:p>
          <a:p>
            <a:pPr lvl="0" algn="just"/>
            <a:r>
              <a:rPr lang="en-US" dirty="0" smtClean="0"/>
              <a:t>Easy to manage.</a:t>
            </a:r>
          </a:p>
          <a:p>
            <a:pPr marL="68580" lvl="0" indent="0">
              <a:buNone/>
            </a:pPr>
            <a:endParaRPr lang="en-US" dirty="0"/>
          </a:p>
          <a:p>
            <a:pPr>
              <a:buNone/>
            </a:pPr>
            <a:endParaRPr lang="en-US" sz="2200" b="1" u="sng" dirty="0">
              <a:latin typeface="Arial" pitchFamily="34" charset="0"/>
              <a:cs typeface="Arial" pitchFamily="34" charset="0"/>
            </a:endParaRPr>
          </a:p>
        </p:txBody>
      </p:sp>
      <p:sp>
        <p:nvSpPr>
          <p:cNvPr id="4" name="Content Placeholder 3"/>
          <p:cNvSpPr>
            <a:spLocks noGrp="1"/>
          </p:cNvSpPr>
          <p:nvPr>
            <p:ph sz="half" idx="2"/>
          </p:nvPr>
        </p:nvSpPr>
        <p:spPr/>
        <p:txBody>
          <a:bodyPr>
            <a:normAutofit fontScale="62500" lnSpcReduction="20000"/>
          </a:bodyPr>
          <a:lstStyle/>
          <a:p>
            <a:pPr>
              <a:buNone/>
            </a:pPr>
            <a:r>
              <a:rPr lang="en-US" b="1" dirty="0" smtClean="0">
                <a:solidFill>
                  <a:schemeClr val="accent4">
                    <a:lumMod val="60000"/>
                    <a:lumOff val="40000"/>
                  </a:schemeClr>
                </a:solidFill>
              </a:rPr>
              <a:t>Weakness</a:t>
            </a:r>
          </a:p>
          <a:p>
            <a:pPr>
              <a:buNone/>
            </a:pPr>
            <a:endParaRPr lang="en-US" b="1" dirty="0" smtClean="0">
              <a:solidFill>
                <a:schemeClr val="accent4">
                  <a:lumMod val="60000"/>
                  <a:lumOff val="40000"/>
                </a:schemeClr>
              </a:solidFill>
            </a:endParaRPr>
          </a:p>
          <a:p>
            <a:pPr lvl="0" algn="just"/>
            <a:r>
              <a:rPr lang="en-US" dirty="0" smtClean="0"/>
              <a:t>Platform specific as it is a desktop based application only.</a:t>
            </a:r>
          </a:p>
          <a:p>
            <a:pPr lvl="0" algn="just"/>
            <a:r>
              <a:rPr lang="en-US" dirty="0" smtClean="0"/>
              <a:t>Can be added some additional features.</a:t>
            </a:r>
          </a:p>
          <a:p>
            <a:pPr lvl="0" algn="just"/>
            <a:r>
              <a:rPr lang="en-US" dirty="0" smtClean="0"/>
              <a:t>Only requirement specific.</a:t>
            </a:r>
          </a:p>
          <a:p>
            <a:pPr lvl="0" algn="just"/>
            <a:r>
              <a:rPr lang="en-US" dirty="0" smtClean="0"/>
              <a:t>Can be added extra security features. </a:t>
            </a:r>
          </a:p>
          <a:p>
            <a:pPr>
              <a:buNone/>
            </a:pPr>
            <a:endParaRPr lang="en-US" b="1"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pPr algn="l"/>
            <a:r>
              <a:rPr lang="en-US" b="1" dirty="0" smtClean="0">
                <a:solidFill>
                  <a:schemeClr val="accent3">
                    <a:lumMod val="40000"/>
                    <a:lumOff val="60000"/>
                  </a:schemeClr>
                </a:solidFill>
              </a:rPr>
              <a:t>Future work</a:t>
            </a:r>
            <a:endParaRPr lang="en-US" b="1" dirty="0">
              <a:solidFill>
                <a:schemeClr val="accent3">
                  <a:lumMod val="40000"/>
                  <a:lumOff val="60000"/>
                </a:schemeClr>
              </a:solidFill>
            </a:endParaRPr>
          </a:p>
        </p:txBody>
      </p:sp>
      <p:sp>
        <p:nvSpPr>
          <p:cNvPr id="3" name="Content Placeholder 2"/>
          <p:cNvSpPr>
            <a:spLocks noGrp="1"/>
          </p:cNvSpPr>
          <p:nvPr>
            <p:ph idx="1"/>
          </p:nvPr>
        </p:nvSpPr>
        <p:spPr>
          <a:xfrm>
            <a:off x="457200" y="1219201"/>
            <a:ext cx="8458200" cy="3810000"/>
          </a:xfrm>
        </p:spPr>
        <p:txBody>
          <a:bodyPr>
            <a:noAutofit/>
          </a:bodyPr>
          <a:lstStyle/>
          <a:p>
            <a:pPr lvl="0" algn="just"/>
            <a:r>
              <a:rPr lang="en-US" sz="2000" dirty="0" smtClean="0"/>
              <a:t>Can be added a late fine functions for late return.</a:t>
            </a:r>
          </a:p>
          <a:p>
            <a:pPr lvl="0" algn="just"/>
            <a:r>
              <a:rPr lang="en-US" sz="2000" dirty="0" smtClean="0"/>
              <a:t>Can be added a super admin for giving the permission to access and manage this application.</a:t>
            </a:r>
          </a:p>
          <a:p>
            <a:pPr lvl="0" algn="just"/>
            <a:r>
              <a:rPr lang="en-US" sz="2000" dirty="0" smtClean="0"/>
              <a:t>Can be made this application more users friendly.</a:t>
            </a:r>
          </a:p>
          <a:p>
            <a:pPr lvl="0" algn="just"/>
            <a:r>
              <a:rPr lang="en-US" sz="2000" dirty="0" smtClean="0"/>
              <a:t>Can be added a student section for their use.</a:t>
            </a:r>
          </a:p>
          <a:p>
            <a:pPr lvl="0" algn="just"/>
            <a:r>
              <a:rPr lang="en-US" sz="2000" dirty="0" smtClean="0"/>
              <a:t>Can be made this application more dynamic. </a:t>
            </a:r>
          </a:p>
          <a:p>
            <a:pPr>
              <a:buNone/>
            </a:pP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924800" cy="3124200"/>
          </a:xfrm>
        </p:spPr>
        <p:txBody>
          <a:bodyPr>
            <a:noAutofit/>
          </a:bodyPr>
          <a:lstStyle/>
          <a:p>
            <a:pPr algn="ctr"/>
            <a:r>
              <a:rPr lang="en-US" sz="7200" dirty="0" smtClean="0">
                <a:solidFill>
                  <a:schemeClr val="accent3">
                    <a:lumMod val="40000"/>
                    <a:lumOff val="60000"/>
                  </a:schemeClr>
                </a:solidFill>
                <a:latin typeface="Baskerville Old Face" pitchFamily="18" charset="0"/>
                <a:cs typeface="Angsana New" pitchFamily="18" charset="-34"/>
              </a:rPr>
              <a:t>DIA Library System</a:t>
            </a:r>
            <a:endParaRPr lang="en-US" sz="7200" dirty="0">
              <a:solidFill>
                <a:schemeClr val="accent3">
                  <a:lumMod val="40000"/>
                  <a:lumOff val="60000"/>
                </a:schemeClr>
              </a:solidFill>
              <a:latin typeface="Baskerville Old Face" pitchFamily="18" charset="0"/>
              <a:cs typeface="Angsana New" pitchFamily="18" charset="-34"/>
            </a:endParaRPr>
          </a:p>
        </p:txBody>
      </p:sp>
      <p:sp>
        <p:nvSpPr>
          <p:cNvPr id="3" name="Subtitle 2"/>
          <p:cNvSpPr>
            <a:spLocks noGrp="1"/>
          </p:cNvSpPr>
          <p:nvPr>
            <p:ph type="subTitle" idx="1"/>
          </p:nvPr>
        </p:nvSpPr>
        <p:spPr>
          <a:xfrm>
            <a:off x="1066800" y="4724400"/>
            <a:ext cx="6934200" cy="838200"/>
          </a:xfrm>
        </p:spPr>
        <p:txBody>
          <a:bodyPr>
            <a:normAutofit/>
          </a:bodyPr>
          <a:lstStyle/>
          <a:p>
            <a:pPr algn="ctr"/>
            <a:r>
              <a:rPr lang="en-US" sz="3200" dirty="0" smtClean="0">
                <a:solidFill>
                  <a:schemeClr val="accent4">
                    <a:lumMod val="40000"/>
                    <a:lumOff val="60000"/>
                  </a:schemeClr>
                </a:solidFill>
                <a:latin typeface="Andalus" pitchFamily="18" charset="-78"/>
                <a:cs typeface="Andalus" pitchFamily="18" charset="-78"/>
              </a:rPr>
              <a:t>A Library Management System</a:t>
            </a:r>
            <a:endParaRPr lang="en-US" sz="3200" dirty="0">
              <a:solidFill>
                <a:schemeClr val="accent4">
                  <a:lumMod val="40000"/>
                  <a:lumOff val="60000"/>
                </a:schemeClr>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0"/>
            <a:ext cx="8229600" cy="1143000"/>
          </a:xfrm>
        </p:spPr>
        <p:txBody>
          <a:bodyPr>
            <a:normAutofit/>
          </a:bodyPr>
          <a:lstStyle/>
          <a:p>
            <a:r>
              <a:rPr lang="en-US" sz="5400" b="1" dirty="0" smtClean="0">
                <a:latin typeface="Castellar" pitchFamily="18" charset="0"/>
              </a:rPr>
              <a:t>             End </a:t>
            </a:r>
            <a:endParaRPr lang="en-US" sz="5400" b="1" dirty="0">
              <a:latin typeface="Castellar"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3">
                    <a:lumMod val="60000"/>
                    <a:lumOff val="40000"/>
                  </a:schemeClr>
                </a:solidFill>
              </a:rPr>
              <a:t>Contents</a:t>
            </a:r>
            <a:endParaRPr lang="en-US" b="1" dirty="0">
              <a:solidFill>
                <a:schemeClr val="accent3">
                  <a:lumMod val="60000"/>
                  <a:lumOff val="40000"/>
                </a:schemeClr>
              </a:solidFill>
            </a:endParaRPr>
          </a:p>
        </p:txBody>
      </p:sp>
      <p:sp>
        <p:nvSpPr>
          <p:cNvPr id="3" name="Content Placeholder 2"/>
          <p:cNvSpPr>
            <a:spLocks noGrp="1"/>
          </p:cNvSpPr>
          <p:nvPr>
            <p:ph idx="1"/>
          </p:nvPr>
        </p:nvSpPr>
        <p:spPr/>
        <p:txBody>
          <a:bodyPr>
            <a:normAutofit fontScale="77500" lnSpcReduction="20000"/>
          </a:bodyPr>
          <a:lstStyle/>
          <a:p>
            <a:r>
              <a:rPr lang="en-US" sz="2600" dirty="0" smtClean="0">
                <a:solidFill>
                  <a:schemeClr val="tx2">
                    <a:lumMod val="90000"/>
                  </a:schemeClr>
                </a:solidFill>
                <a:latin typeface="Book Antiqua" pitchFamily="18" charset="0"/>
              </a:rPr>
              <a:t>Introduction</a:t>
            </a:r>
          </a:p>
          <a:p>
            <a:r>
              <a:rPr lang="en-US" sz="2600" dirty="0" smtClean="0">
                <a:solidFill>
                  <a:schemeClr val="tx2">
                    <a:lumMod val="90000"/>
                  </a:schemeClr>
                </a:solidFill>
                <a:latin typeface="Book Antiqua" pitchFamily="18" charset="0"/>
              </a:rPr>
              <a:t>Background of the project</a:t>
            </a:r>
          </a:p>
          <a:p>
            <a:r>
              <a:rPr lang="en-US" sz="2600" dirty="0" smtClean="0">
                <a:solidFill>
                  <a:schemeClr val="tx2">
                    <a:lumMod val="90000"/>
                  </a:schemeClr>
                </a:solidFill>
                <a:latin typeface="Book Antiqua" pitchFamily="18" charset="0"/>
              </a:rPr>
              <a:t>Aims and objectives</a:t>
            </a:r>
          </a:p>
          <a:p>
            <a:r>
              <a:rPr lang="en-US" sz="2600" dirty="0" smtClean="0">
                <a:solidFill>
                  <a:schemeClr val="tx2">
                    <a:lumMod val="90000"/>
                  </a:schemeClr>
                </a:solidFill>
                <a:latin typeface="Book Antiqua" pitchFamily="18" charset="0"/>
              </a:rPr>
              <a:t>Functional and non-functional requirements</a:t>
            </a:r>
          </a:p>
          <a:p>
            <a:r>
              <a:rPr lang="en-US" sz="2600" dirty="0" smtClean="0">
                <a:solidFill>
                  <a:schemeClr val="tx2">
                    <a:lumMod val="90000"/>
                  </a:schemeClr>
                </a:solidFill>
                <a:latin typeface="Book Antiqua" pitchFamily="18" charset="0"/>
              </a:rPr>
              <a:t>Use case diagram</a:t>
            </a:r>
          </a:p>
          <a:p>
            <a:r>
              <a:rPr lang="en-US" sz="2600" dirty="0" smtClean="0">
                <a:solidFill>
                  <a:schemeClr val="tx2">
                    <a:lumMod val="90000"/>
                  </a:schemeClr>
                </a:solidFill>
                <a:latin typeface="Book Antiqua" pitchFamily="18" charset="0"/>
              </a:rPr>
              <a:t>class diagram</a:t>
            </a:r>
          </a:p>
          <a:p>
            <a:endParaRPr lang="en-US" sz="2600" dirty="0" smtClean="0">
              <a:solidFill>
                <a:schemeClr val="tx2">
                  <a:lumMod val="90000"/>
                </a:schemeClr>
              </a:solidFill>
              <a:latin typeface="Book Antiqua" pitchFamily="18" charset="0"/>
            </a:endParaRPr>
          </a:p>
          <a:p>
            <a:r>
              <a:rPr lang="en-US" sz="2600" dirty="0" smtClean="0">
                <a:solidFill>
                  <a:schemeClr val="tx2">
                    <a:lumMod val="90000"/>
                  </a:schemeClr>
                </a:solidFill>
                <a:latin typeface="Book Antiqua" pitchFamily="18" charset="0"/>
              </a:rPr>
              <a:t>Entity relationship diagram(ERD)</a:t>
            </a:r>
          </a:p>
          <a:p>
            <a:r>
              <a:rPr lang="en-US" sz="2600" dirty="0" smtClean="0">
                <a:solidFill>
                  <a:schemeClr val="tx2">
                    <a:lumMod val="90000"/>
                  </a:schemeClr>
                </a:solidFill>
                <a:latin typeface="Book Antiqua" pitchFamily="18" charset="0"/>
              </a:rPr>
              <a:t>Activity Diagram</a:t>
            </a:r>
          </a:p>
          <a:p>
            <a:r>
              <a:rPr lang="en-US" sz="2600" dirty="0" smtClean="0">
                <a:solidFill>
                  <a:schemeClr val="tx2">
                    <a:lumMod val="90000"/>
                  </a:schemeClr>
                </a:solidFill>
                <a:latin typeface="Book Antiqua" pitchFamily="18" charset="0"/>
              </a:rPr>
              <a:t>Testing</a:t>
            </a:r>
          </a:p>
          <a:p>
            <a:r>
              <a:rPr lang="en-US" sz="2600" dirty="0" smtClean="0">
                <a:solidFill>
                  <a:schemeClr val="tx2">
                    <a:lumMod val="90000"/>
                  </a:schemeClr>
                </a:solidFill>
                <a:latin typeface="Book Antiqua" pitchFamily="18" charset="0"/>
              </a:rPr>
              <a:t>Technical Architecture </a:t>
            </a:r>
          </a:p>
          <a:p>
            <a:r>
              <a:rPr lang="en-US" sz="2600" dirty="0" smtClean="0">
                <a:solidFill>
                  <a:schemeClr val="tx2">
                    <a:lumMod val="90000"/>
                  </a:schemeClr>
                </a:solidFill>
                <a:latin typeface="Book Antiqua" pitchFamily="18" charset="0"/>
              </a:rPr>
              <a:t>Strength and weakness</a:t>
            </a:r>
          </a:p>
          <a:p>
            <a:r>
              <a:rPr lang="en-US" sz="2600" dirty="0" smtClean="0">
                <a:solidFill>
                  <a:schemeClr val="tx2">
                    <a:lumMod val="90000"/>
                  </a:schemeClr>
                </a:solidFill>
                <a:latin typeface="Book Antiqua" pitchFamily="18" charset="0"/>
              </a:rPr>
              <a:t>Future work</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chemeClr val="accent3">
                    <a:lumMod val="40000"/>
                    <a:lumOff val="60000"/>
                  </a:schemeClr>
                </a:solidFill>
              </a:rPr>
              <a:t>Introduction</a:t>
            </a:r>
            <a:endParaRPr lang="en-US" sz="4000" b="1" dirty="0">
              <a:solidFill>
                <a:schemeClr val="accent3">
                  <a:lumMod val="40000"/>
                  <a:lumOff val="60000"/>
                </a:schemeClr>
              </a:solidFill>
            </a:endParaRPr>
          </a:p>
        </p:txBody>
      </p:sp>
      <p:sp>
        <p:nvSpPr>
          <p:cNvPr id="3" name="Content Placeholder 2"/>
          <p:cNvSpPr>
            <a:spLocks noGrp="1"/>
          </p:cNvSpPr>
          <p:nvPr>
            <p:ph idx="1"/>
          </p:nvPr>
        </p:nvSpPr>
        <p:spPr/>
        <p:txBody>
          <a:bodyPr>
            <a:normAutofit/>
          </a:bodyPr>
          <a:lstStyle/>
          <a:p>
            <a:pPr algn="just">
              <a:buNone/>
            </a:pPr>
            <a:r>
              <a:rPr lang="en-US" sz="2400" dirty="0" smtClean="0">
                <a:latin typeface="Arial" pitchFamily="34" charset="0"/>
                <a:cs typeface="Arial" pitchFamily="34" charset="0"/>
              </a:rPr>
              <a:t>	</a:t>
            </a:r>
            <a:r>
              <a:rPr lang="en-US" dirty="0" smtClean="0">
                <a:solidFill>
                  <a:schemeClr val="tx2">
                    <a:lumMod val="90000"/>
                  </a:schemeClr>
                </a:solidFill>
                <a:latin typeface="Angsana New" pitchFamily="18" charset="-34"/>
                <a:cs typeface="Angsana New" pitchFamily="18" charset="-34"/>
              </a:rPr>
              <a:t>Now day’s proficient computerized library management system will improve the adequacy of the library. A decent library management system should empower librarian to manage library resources in a more effective way to save time and effort. So that, I am interested to make such computerized library management system in order to enhance the presentation of a library and reduces the chance of all kind of human mistakes and reduce the cost of managing a library and also saves time and all kind of effort belongs with it. </a:t>
            </a:r>
            <a:endParaRPr lang="en-US" sz="2400" dirty="0" smtClean="0">
              <a:solidFill>
                <a:schemeClr val="tx2">
                  <a:lumMod val="90000"/>
                </a:schemeClr>
              </a:solidFill>
              <a:latin typeface="Angsana New" pitchFamily="18" charset="-34"/>
              <a:cs typeface="Angsana New" pitchFamily="18" charset="-34"/>
            </a:endParaRPr>
          </a:p>
          <a:p>
            <a:pPr>
              <a:buNone/>
            </a:pP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3">
                    <a:lumMod val="40000"/>
                    <a:lumOff val="60000"/>
                  </a:schemeClr>
                </a:solidFill>
              </a:rPr>
              <a:t>Project background</a:t>
            </a:r>
            <a:endParaRPr lang="en-US" b="1" dirty="0">
              <a:solidFill>
                <a:schemeClr val="accent3">
                  <a:lumMod val="40000"/>
                  <a:lumOff val="60000"/>
                </a:schemeClr>
              </a:solidFill>
            </a:endParaRPr>
          </a:p>
        </p:txBody>
      </p:sp>
      <p:sp>
        <p:nvSpPr>
          <p:cNvPr id="3" name="Content Placeholder 2"/>
          <p:cNvSpPr>
            <a:spLocks noGrp="1"/>
          </p:cNvSpPr>
          <p:nvPr>
            <p:ph idx="1"/>
          </p:nvPr>
        </p:nvSpPr>
        <p:spPr>
          <a:xfrm>
            <a:off x="685800" y="1295400"/>
            <a:ext cx="8305800" cy="5562600"/>
          </a:xfrm>
          <a:solidFill>
            <a:schemeClr val="tx2">
              <a:lumMod val="10000"/>
            </a:schemeClr>
          </a:solidFill>
          <a:ln>
            <a:solidFill>
              <a:schemeClr val="accent1"/>
            </a:solidFill>
          </a:ln>
        </p:spPr>
        <p:txBody>
          <a:bodyPr>
            <a:noAutofit/>
          </a:bodyPr>
          <a:lstStyle/>
          <a:p>
            <a:pPr algn="just"/>
            <a:r>
              <a:rPr lang="en-US" sz="2000" dirty="0" smtClean="0">
                <a:latin typeface="Book Antiqua" pitchFamily="18" charset="0"/>
              </a:rPr>
              <a:t>Today an integrated and computerized Library system is essential for schools, colleges and universities library. It helps to increase the efficiency of the library and reduces the cost of managing a library and also reduces the all kind human mistake for managing a library. It also saves time and effort. So I want to make such system which include many useful features for managing a library and which is also important for students and teacher for their learning purpose. </a:t>
            </a:r>
            <a:r>
              <a:rPr lang="en-US" sz="2000" dirty="0" smtClean="0">
                <a:solidFill>
                  <a:srgbClr val="FFFF00"/>
                </a:solidFill>
                <a:latin typeface="Book Antiqua" pitchFamily="18" charset="0"/>
              </a:rPr>
              <a:t>The System will help librarian to manage a library in an easy way and it will avoid all types of human mistakes. Students can easily borrow and return book according to their requirement from librarian and librarian can easily store those information. Librarian can add book’s information and also can add student’s Information. According to that information, librarian can also store all the information about Issued and Return details of book and also provide book for each student in an effective way. It will enhance the presentation of the library. It also saves time and cost of managing library.  </a:t>
            </a:r>
          </a:p>
          <a:p>
            <a:pPr>
              <a:buNone/>
            </a:pP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10600" cy="914400"/>
          </a:xfrm>
        </p:spPr>
        <p:txBody>
          <a:bodyPr/>
          <a:lstStyle/>
          <a:p>
            <a:pPr algn="l"/>
            <a:r>
              <a:rPr lang="en-US" b="1" dirty="0" smtClean="0">
                <a:solidFill>
                  <a:schemeClr val="accent6">
                    <a:lumMod val="60000"/>
                    <a:lumOff val="40000"/>
                  </a:schemeClr>
                </a:solidFill>
              </a:rPr>
              <a:t>Project aims and objectives-1</a:t>
            </a:r>
            <a:endParaRPr lang="en-US" b="1" dirty="0">
              <a:solidFill>
                <a:schemeClr val="accent6">
                  <a:lumMod val="60000"/>
                  <a:lumOff val="40000"/>
                </a:schemeClr>
              </a:solidFill>
            </a:endParaRPr>
          </a:p>
        </p:txBody>
      </p:sp>
      <p:sp>
        <p:nvSpPr>
          <p:cNvPr id="3" name="Text Placeholder 2"/>
          <p:cNvSpPr>
            <a:spLocks noGrp="1"/>
          </p:cNvSpPr>
          <p:nvPr>
            <p:ph type="body" idx="1"/>
          </p:nvPr>
        </p:nvSpPr>
        <p:spPr>
          <a:xfrm>
            <a:off x="304800" y="1295400"/>
            <a:ext cx="4040188" cy="639762"/>
          </a:xfrm>
        </p:spPr>
        <p:txBody>
          <a:bodyPr>
            <a:normAutofit fontScale="70000" lnSpcReduction="20000"/>
          </a:bodyPr>
          <a:lstStyle/>
          <a:p>
            <a:endParaRPr lang="en-US" u="sng" dirty="0" smtClean="0">
              <a:latin typeface="Arial" pitchFamily="34" charset="0"/>
              <a:cs typeface="Arial" pitchFamily="34" charset="0"/>
            </a:endParaRPr>
          </a:p>
          <a:p>
            <a:r>
              <a:rPr lang="en-US" dirty="0" smtClean="0">
                <a:solidFill>
                  <a:schemeClr val="tx2"/>
                </a:solidFill>
                <a:latin typeface="Arial" pitchFamily="34" charset="0"/>
                <a:cs typeface="Arial" pitchFamily="34" charset="0"/>
              </a:rPr>
              <a:t>                           </a:t>
            </a:r>
            <a:r>
              <a:rPr lang="en-US" u="sng" dirty="0" smtClean="0">
                <a:solidFill>
                  <a:schemeClr val="accent3">
                    <a:lumMod val="40000"/>
                    <a:lumOff val="60000"/>
                  </a:schemeClr>
                </a:solidFill>
                <a:latin typeface="Arial" pitchFamily="34" charset="0"/>
                <a:cs typeface="Arial" pitchFamily="34" charset="0"/>
              </a:rPr>
              <a:t> Aims</a:t>
            </a:r>
          </a:p>
          <a:p>
            <a:endParaRPr lang="en-US" dirty="0"/>
          </a:p>
        </p:txBody>
      </p:sp>
      <p:sp>
        <p:nvSpPr>
          <p:cNvPr id="5" name="Text Placeholder 4"/>
          <p:cNvSpPr>
            <a:spLocks noGrp="1"/>
          </p:cNvSpPr>
          <p:nvPr>
            <p:ph type="body" sz="half" idx="3"/>
          </p:nvPr>
        </p:nvSpPr>
        <p:spPr>
          <a:xfrm>
            <a:off x="4648200" y="1295400"/>
            <a:ext cx="4041775" cy="639762"/>
          </a:xfrm>
        </p:spPr>
        <p:txBody>
          <a:bodyPr>
            <a:normAutofit fontScale="70000" lnSpcReduction="20000"/>
          </a:bodyPr>
          <a:lstStyle/>
          <a:p>
            <a:endParaRPr lang="en-US" u="sng" dirty="0" smtClean="0">
              <a:latin typeface="Arial" pitchFamily="34" charset="0"/>
              <a:cs typeface="Arial" pitchFamily="34" charset="0"/>
            </a:endParaRPr>
          </a:p>
          <a:p>
            <a:r>
              <a:rPr lang="en-US" dirty="0" smtClean="0">
                <a:latin typeface="Arial" pitchFamily="34" charset="0"/>
                <a:cs typeface="Arial" pitchFamily="34" charset="0"/>
              </a:rPr>
              <a:t>                    </a:t>
            </a:r>
            <a:r>
              <a:rPr lang="en-US" u="sng" dirty="0" smtClean="0">
                <a:solidFill>
                  <a:schemeClr val="accent3">
                    <a:lumMod val="40000"/>
                    <a:lumOff val="60000"/>
                  </a:schemeClr>
                </a:solidFill>
                <a:latin typeface="Arial" pitchFamily="34" charset="0"/>
                <a:cs typeface="Arial" pitchFamily="34" charset="0"/>
              </a:rPr>
              <a:t>Objectives</a:t>
            </a:r>
          </a:p>
          <a:p>
            <a:endParaRPr lang="en-US" dirty="0"/>
          </a:p>
        </p:txBody>
      </p:sp>
      <p:sp>
        <p:nvSpPr>
          <p:cNvPr id="4" name="Content Placeholder 3"/>
          <p:cNvSpPr>
            <a:spLocks noGrp="1"/>
          </p:cNvSpPr>
          <p:nvPr>
            <p:ph sz="quarter" idx="2"/>
          </p:nvPr>
        </p:nvSpPr>
        <p:spPr/>
        <p:txBody>
          <a:bodyPr>
            <a:normAutofit fontScale="47500" lnSpcReduction="20000"/>
          </a:bodyPr>
          <a:lstStyle/>
          <a:p>
            <a:pPr lvl="0">
              <a:lnSpc>
                <a:spcPct val="120000"/>
              </a:lnSpc>
            </a:pPr>
            <a:r>
              <a:rPr lang="en-US" sz="2500" dirty="0" smtClean="0">
                <a:solidFill>
                  <a:schemeClr val="accent3">
                    <a:lumMod val="40000"/>
                    <a:lumOff val="60000"/>
                  </a:schemeClr>
                </a:solidFill>
                <a:latin typeface="Book Antiqua" pitchFamily="18" charset="0"/>
                <a:cs typeface="Angsana New" pitchFamily="18" charset="-34"/>
              </a:rPr>
              <a:t>Make efficient computerized library management system.</a:t>
            </a:r>
          </a:p>
          <a:p>
            <a:pPr lvl="0">
              <a:lnSpc>
                <a:spcPct val="120000"/>
              </a:lnSpc>
            </a:pPr>
            <a:r>
              <a:rPr lang="en-US" sz="2500" dirty="0" smtClean="0">
                <a:solidFill>
                  <a:schemeClr val="accent3">
                    <a:lumMod val="40000"/>
                    <a:lumOff val="60000"/>
                  </a:schemeClr>
                </a:solidFill>
                <a:latin typeface="Book Antiqua" pitchFamily="18" charset="0"/>
                <a:cs typeface="Angsana New" pitchFamily="18" charset="-34"/>
              </a:rPr>
              <a:t>Make a secure application for authorized user only.</a:t>
            </a:r>
          </a:p>
          <a:p>
            <a:pPr lvl="0">
              <a:lnSpc>
                <a:spcPct val="120000"/>
              </a:lnSpc>
            </a:pPr>
            <a:r>
              <a:rPr lang="en-US" sz="2500" dirty="0" smtClean="0">
                <a:solidFill>
                  <a:schemeClr val="accent3">
                    <a:lumMod val="40000"/>
                    <a:lumOff val="60000"/>
                  </a:schemeClr>
                </a:solidFill>
                <a:latin typeface="Book Antiqua" pitchFamily="18" charset="0"/>
                <a:cs typeface="Angsana New" pitchFamily="18" charset="-34"/>
              </a:rPr>
              <a:t>Make a user friendly GUI.</a:t>
            </a:r>
          </a:p>
          <a:p>
            <a:pPr lvl="0">
              <a:lnSpc>
                <a:spcPct val="120000"/>
              </a:lnSpc>
            </a:pPr>
            <a:r>
              <a:rPr lang="en-US" sz="2500" dirty="0" smtClean="0">
                <a:solidFill>
                  <a:schemeClr val="accent3">
                    <a:lumMod val="40000"/>
                    <a:lumOff val="60000"/>
                  </a:schemeClr>
                </a:solidFill>
                <a:latin typeface="Book Antiqua" pitchFamily="18" charset="0"/>
                <a:cs typeface="Angsana New" pitchFamily="18" charset="-34"/>
              </a:rPr>
              <a:t>Make a system which will help library manager to manage the whole library system in an easy and efficient computerized way.</a:t>
            </a:r>
          </a:p>
          <a:p>
            <a:pPr lvl="0">
              <a:lnSpc>
                <a:spcPct val="120000"/>
              </a:lnSpc>
            </a:pPr>
            <a:r>
              <a:rPr lang="en-US" sz="2500" dirty="0" smtClean="0">
                <a:solidFill>
                  <a:schemeClr val="accent3">
                    <a:lumMod val="40000"/>
                    <a:lumOff val="60000"/>
                  </a:schemeClr>
                </a:solidFill>
                <a:latin typeface="Book Antiqua" pitchFamily="18" charset="0"/>
                <a:cs typeface="Angsana New" pitchFamily="18" charset="-34"/>
              </a:rPr>
              <a:t>Make a registration system for all book and student in order to checking a student is authorized for this service or not.</a:t>
            </a:r>
          </a:p>
          <a:p>
            <a:pPr lvl="0">
              <a:lnSpc>
                <a:spcPct val="120000"/>
              </a:lnSpc>
            </a:pPr>
            <a:r>
              <a:rPr lang="en-US" sz="2500" dirty="0" smtClean="0">
                <a:solidFill>
                  <a:schemeClr val="accent3">
                    <a:lumMod val="40000"/>
                    <a:lumOff val="60000"/>
                  </a:schemeClr>
                </a:solidFill>
                <a:latin typeface="Book Antiqua" pitchFamily="18" charset="0"/>
                <a:cs typeface="Angsana New" pitchFamily="18" charset="-34"/>
              </a:rPr>
              <a:t>Make a computerized borrow and return book system in order to reduce the chance of human mistakes. </a:t>
            </a:r>
          </a:p>
          <a:p>
            <a:pPr lvl="0">
              <a:lnSpc>
                <a:spcPct val="120000"/>
              </a:lnSpc>
            </a:pPr>
            <a:r>
              <a:rPr lang="en-US" sz="2500" dirty="0" smtClean="0">
                <a:solidFill>
                  <a:schemeClr val="accent3">
                    <a:lumMod val="40000"/>
                    <a:lumOff val="60000"/>
                  </a:schemeClr>
                </a:solidFill>
                <a:latin typeface="Book Antiqua" pitchFamily="18" charset="0"/>
                <a:cs typeface="Angsana New" pitchFamily="18" charset="-34"/>
              </a:rPr>
              <a:t>Make a statistics of that borrow and return details in order to make a report. </a:t>
            </a:r>
          </a:p>
          <a:p>
            <a:endParaRPr lang="en-US" dirty="0">
              <a:latin typeface="Arial" pitchFamily="34" charset="0"/>
              <a:cs typeface="Arial" pitchFamily="34" charset="0"/>
            </a:endParaRPr>
          </a:p>
        </p:txBody>
      </p:sp>
      <p:sp>
        <p:nvSpPr>
          <p:cNvPr id="6" name="Content Placeholder 5"/>
          <p:cNvSpPr>
            <a:spLocks noGrp="1"/>
          </p:cNvSpPr>
          <p:nvPr>
            <p:ph sz="quarter" idx="4"/>
          </p:nvPr>
        </p:nvSpPr>
        <p:spPr>
          <a:xfrm>
            <a:off x="4648200" y="1773237"/>
            <a:ext cx="4343400" cy="5313363"/>
          </a:xfrm>
        </p:spPr>
        <p:txBody>
          <a:bodyPr>
            <a:noAutofit/>
          </a:bodyPr>
          <a:lstStyle/>
          <a:p>
            <a:pPr lvl="0"/>
            <a:r>
              <a:rPr lang="en-US" sz="1600" dirty="0" smtClean="0">
                <a:latin typeface="Book Antiqua" pitchFamily="18" charset="0"/>
              </a:rPr>
              <a:t>To create such system, this can receive input and generate output automatically in a short time and an easy way.</a:t>
            </a:r>
          </a:p>
          <a:p>
            <a:pPr lvl="0"/>
            <a:r>
              <a:rPr lang="en-US" sz="1600" dirty="0" smtClean="0">
                <a:latin typeface="Book Antiqua" pitchFamily="18" charset="0"/>
              </a:rPr>
              <a:t>To create such monitoring system that is capable to monitor and manage all library operation efficiently.</a:t>
            </a:r>
          </a:p>
          <a:p>
            <a:pPr lvl="0"/>
            <a:r>
              <a:rPr lang="en-US" sz="1600" dirty="0" smtClean="0">
                <a:latin typeface="Book Antiqua" pitchFamily="18" charset="0"/>
              </a:rPr>
              <a:t>Provide an opportunity to librarian to reduce mistake that always happen during manual operation.</a:t>
            </a:r>
          </a:p>
          <a:p>
            <a:pPr lvl="0"/>
            <a:r>
              <a:rPr lang="en-US" sz="1600" dirty="0" smtClean="0">
                <a:latin typeface="Book Antiqua" pitchFamily="18" charset="0"/>
              </a:rPr>
              <a:t>To store properly all library items in order to maintain their security.</a:t>
            </a:r>
          </a:p>
          <a:p>
            <a:pPr lvl="0"/>
            <a:r>
              <a:rPr lang="en-US" sz="1600" dirty="0" smtClean="0">
                <a:latin typeface="Book Antiqua" pitchFamily="18" charset="0"/>
              </a:rPr>
              <a:t>To handle easily for types of daily activities of the library:</a:t>
            </a:r>
          </a:p>
          <a:p>
            <a:pPr lvl="0"/>
            <a:r>
              <a:rPr lang="en-US" sz="1600" dirty="0" smtClean="0">
                <a:latin typeface="Book Antiqua" pitchFamily="18" charset="0"/>
              </a:rPr>
              <a:t>Manage account module.</a:t>
            </a:r>
          </a:p>
          <a:p>
            <a:pPr lvl="0"/>
            <a:r>
              <a:rPr lang="en-US" sz="1600" dirty="0" smtClean="0">
                <a:latin typeface="Book Antiqua" pitchFamily="18" charset="0"/>
              </a:rPr>
              <a:t>Search record module.</a:t>
            </a:r>
          </a:p>
          <a:p>
            <a:pPr lvl="0"/>
            <a:r>
              <a:rPr lang="en-US" sz="1600" dirty="0" smtClean="0">
                <a:latin typeface="Book Antiqua" pitchFamily="18" charset="0"/>
              </a:rPr>
              <a:t>Book borrowing system module.</a:t>
            </a:r>
          </a:p>
          <a:p>
            <a:r>
              <a:rPr lang="en-US" sz="1600" dirty="0" smtClean="0">
                <a:latin typeface="Book Antiqua" pitchFamily="18" charset="0"/>
              </a:rPr>
              <a:t>Report generate module</a:t>
            </a:r>
            <a:endParaRPr lang="en-US" sz="1500" dirty="0">
              <a:latin typeface="Book Antiqu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solidFill>
                  <a:schemeClr val="accent3">
                    <a:lumMod val="60000"/>
                    <a:lumOff val="40000"/>
                  </a:schemeClr>
                </a:solidFill>
              </a:rPr>
              <a:t>Functional and Non-functional requirements-1</a:t>
            </a:r>
            <a:endParaRPr lang="en-US" sz="3200" b="1" dirty="0">
              <a:solidFill>
                <a:schemeClr val="accent3">
                  <a:lumMod val="60000"/>
                  <a:lumOff val="40000"/>
                </a:schemeClr>
              </a:solidFill>
            </a:endParaRPr>
          </a:p>
        </p:txBody>
      </p:sp>
      <p:sp>
        <p:nvSpPr>
          <p:cNvPr id="3" name="Content Placeholder 2"/>
          <p:cNvSpPr>
            <a:spLocks noGrp="1"/>
          </p:cNvSpPr>
          <p:nvPr>
            <p:ph idx="1"/>
          </p:nvPr>
        </p:nvSpPr>
        <p:spPr/>
        <p:txBody>
          <a:bodyPr>
            <a:normAutofit fontScale="85000" lnSpcReduction="20000"/>
          </a:bodyPr>
          <a:lstStyle/>
          <a:p>
            <a:pPr>
              <a:buNone/>
            </a:pPr>
            <a:r>
              <a:rPr lang="en-US" sz="2000" b="1" dirty="0" smtClean="0">
                <a:solidFill>
                  <a:schemeClr val="accent6">
                    <a:lumMod val="60000"/>
                    <a:lumOff val="40000"/>
                  </a:schemeClr>
                </a:solidFill>
                <a:latin typeface="Arial" pitchFamily="34" charset="0"/>
                <a:cs typeface="Arial" pitchFamily="34" charset="0"/>
              </a:rPr>
              <a:t>Following are the basic Functional requirements of this system</a:t>
            </a:r>
          </a:p>
          <a:p>
            <a:pPr>
              <a:buNone/>
            </a:pPr>
            <a:endParaRPr lang="en-US" sz="2000" u="sng" dirty="0">
              <a:latin typeface="Arial" pitchFamily="34" charset="0"/>
              <a:cs typeface="Arial" pitchFamily="34" charset="0"/>
            </a:endParaRPr>
          </a:p>
          <a:p>
            <a:pPr lvl="0"/>
            <a:r>
              <a:rPr lang="en-US" sz="1900" dirty="0" smtClean="0">
                <a:latin typeface="+mj-lt"/>
              </a:rPr>
              <a:t>User registration.</a:t>
            </a:r>
          </a:p>
          <a:p>
            <a:pPr lvl="0"/>
            <a:r>
              <a:rPr lang="en-US" sz="1900" dirty="0" smtClean="0">
                <a:latin typeface="+mj-lt"/>
              </a:rPr>
              <a:t>User login system.</a:t>
            </a:r>
          </a:p>
          <a:p>
            <a:pPr lvl="0"/>
            <a:r>
              <a:rPr lang="en-US" sz="1900" dirty="0" smtClean="0">
                <a:latin typeface="+mj-lt"/>
              </a:rPr>
              <a:t>Retrieve password system.</a:t>
            </a:r>
          </a:p>
          <a:p>
            <a:pPr lvl="0"/>
            <a:r>
              <a:rPr lang="en-US" sz="1900" dirty="0" smtClean="0">
                <a:latin typeface="+mj-lt"/>
              </a:rPr>
              <a:t>User friendly GUI.</a:t>
            </a:r>
          </a:p>
          <a:p>
            <a:pPr lvl="0"/>
            <a:r>
              <a:rPr lang="en-US" sz="1900" dirty="0" smtClean="0">
                <a:latin typeface="+mj-lt"/>
              </a:rPr>
              <a:t>User can manage book’s information.</a:t>
            </a:r>
          </a:p>
          <a:p>
            <a:pPr lvl="0"/>
            <a:r>
              <a:rPr lang="en-US" sz="1900" dirty="0" smtClean="0">
                <a:latin typeface="+mj-lt"/>
              </a:rPr>
              <a:t>User can manage student’s information.</a:t>
            </a:r>
          </a:p>
          <a:p>
            <a:pPr lvl="0"/>
            <a:r>
              <a:rPr lang="en-US" sz="1900" dirty="0" smtClean="0">
                <a:latin typeface="+mj-lt"/>
              </a:rPr>
              <a:t>User can search a specific book.</a:t>
            </a:r>
          </a:p>
          <a:p>
            <a:pPr lvl="0"/>
            <a:r>
              <a:rPr lang="en-US" sz="1900" dirty="0" smtClean="0">
                <a:latin typeface="+mj-lt"/>
              </a:rPr>
              <a:t>User can search a specific student.</a:t>
            </a:r>
          </a:p>
          <a:p>
            <a:pPr lvl="0"/>
            <a:r>
              <a:rPr lang="en-US" sz="1900" dirty="0" smtClean="0">
                <a:latin typeface="+mj-lt"/>
              </a:rPr>
              <a:t>User </a:t>
            </a:r>
            <a:r>
              <a:rPr lang="en-US" sz="1900" smtClean="0">
                <a:latin typeface="+mj-lt"/>
              </a:rPr>
              <a:t>can add borrow </a:t>
            </a:r>
            <a:r>
              <a:rPr lang="en-US" sz="1900" dirty="0" smtClean="0">
                <a:latin typeface="+mj-lt"/>
              </a:rPr>
              <a:t>book details.</a:t>
            </a:r>
          </a:p>
          <a:p>
            <a:pPr lvl="0"/>
            <a:r>
              <a:rPr lang="en-US" sz="1900" dirty="0" smtClean="0">
                <a:latin typeface="+mj-lt"/>
              </a:rPr>
              <a:t>User can add return book details.</a:t>
            </a:r>
          </a:p>
          <a:p>
            <a:pPr lvl="0"/>
            <a:r>
              <a:rPr lang="en-US" sz="1900" dirty="0" smtClean="0">
                <a:latin typeface="+mj-lt"/>
              </a:rPr>
              <a:t>User can print borrow books details</a:t>
            </a:r>
          </a:p>
          <a:p>
            <a:pPr lvl="0"/>
            <a:r>
              <a:rPr lang="en-US" sz="1900" dirty="0" smtClean="0">
                <a:latin typeface="+mj-lt"/>
              </a:rPr>
              <a:t>User can print return books details.</a:t>
            </a:r>
          </a:p>
          <a:p>
            <a:pPr lvl="0"/>
            <a:r>
              <a:rPr lang="en-US" sz="1900" dirty="0" smtClean="0">
                <a:latin typeface="+mj-lt"/>
              </a:rPr>
              <a:t>User can take screenshot of the statistic. </a:t>
            </a:r>
          </a:p>
          <a:p>
            <a:pPr>
              <a:buNone/>
            </a:pP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solidFill>
                  <a:schemeClr val="accent3">
                    <a:lumMod val="60000"/>
                    <a:lumOff val="40000"/>
                  </a:schemeClr>
                </a:solidFill>
              </a:rPr>
              <a:t>Functional and Non-functional requirements-2</a:t>
            </a:r>
            <a:endParaRPr lang="en-US" sz="3200" b="1" dirty="0">
              <a:solidFill>
                <a:schemeClr val="accent3">
                  <a:lumMod val="60000"/>
                  <a:lumOff val="40000"/>
                </a:schemeClr>
              </a:solidFill>
            </a:endParaRPr>
          </a:p>
        </p:txBody>
      </p:sp>
      <p:sp>
        <p:nvSpPr>
          <p:cNvPr id="3" name="Content Placeholder 2"/>
          <p:cNvSpPr>
            <a:spLocks noGrp="1"/>
          </p:cNvSpPr>
          <p:nvPr>
            <p:ph idx="1"/>
          </p:nvPr>
        </p:nvSpPr>
        <p:spPr>
          <a:xfrm>
            <a:off x="914400" y="1783560"/>
            <a:ext cx="7010400" cy="4572000"/>
          </a:xfrm>
        </p:spPr>
        <p:txBody>
          <a:bodyPr>
            <a:normAutofit fontScale="92500" lnSpcReduction="10000"/>
          </a:bodyPr>
          <a:lstStyle/>
          <a:p>
            <a:pPr>
              <a:buNone/>
            </a:pPr>
            <a:r>
              <a:rPr lang="en-US" sz="2000" b="1" dirty="0" smtClean="0">
                <a:solidFill>
                  <a:schemeClr val="accent6">
                    <a:lumMod val="60000"/>
                    <a:lumOff val="40000"/>
                  </a:schemeClr>
                </a:solidFill>
                <a:latin typeface="Arial" pitchFamily="34" charset="0"/>
                <a:cs typeface="Arial" pitchFamily="34" charset="0"/>
              </a:rPr>
              <a:t>Following are the basic Non-Functional requirements:</a:t>
            </a:r>
          </a:p>
          <a:p>
            <a:pPr>
              <a:buNone/>
            </a:pPr>
            <a:endParaRPr lang="en-US" sz="2000" b="1" u="sng" dirty="0">
              <a:solidFill>
                <a:schemeClr val="accent6">
                  <a:lumMod val="60000"/>
                  <a:lumOff val="40000"/>
                </a:schemeClr>
              </a:solidFill>
              <a:latin typeface="Arial" pitchFamily="34" charset="0"/>
              <a:cs typeface="Arial" pitchFamily="34" charset="0"/>
            </a:endParaRPr>
          </a:p>
          <a:p>
            <a:pPr lvl="0" algn="just"/>
            <a:r>
              <a:rPr lang="en-US" sz="2000" dirty="0">
                <a:latin typeface="+mj-lt"/>
              </a:rPr>
              <a:t>This system is accessible form any portable device </a:t>
            </a:r>
          </a:p>
          <a:p>
            <a:pPr lvl="0" algn="just"/>
            <a:r>
              <a:rPr lang="en-US" sz="2000" dirty="0" smtClean="0">
                <a:latin typeface="+mj-lt"/>
              </a:rPr>
              <a:t>Efficient performance.</a:t>
            </a:r>
            <a:endParaRPr lang="en-US" sz="2000" dirty="0">
              <a:latin typeface="+mj-lt"/>
            </a:endParaRPr>
          </a:p>
          <a:p>
            <a:pPr lvl="0" algn="just"/>
            <a:r>
              <a:rPr lang="en-US" sz="2000" dirty="0" smtClean="0">
                <a:latin typeface="+mj-lt"/>
              </a:rPr>
              <a:t>Recoverability</a:t>
            </a:r>
          </a:p>
          <a:p>
            <a:pPr lvl="0" algn="just"/>
            <a:r>
              <a:rPr lang="en-US" sz="2000" dirty="0" smtClean="0">
                <a:latin typeface="+mj-lt"/>
              </a:rPr>
              <a:t>Maintainability</a:t>
            </a:r>
          </a:p>
          <a:p>
            <a:pPr lvl="0" algn="just"/>
            <a:r>
              <a:rPr lang="en-US" sz="2000" dirty="0" smtClean="0">
                <a:latin typeface="+mj-lt"/>
              </a:rPr>
              <a:t>Manageability</a:t>
            </a:r>
          </a:p>
          <a:p>
            <a:pPr lvl="0" algn="just"/>
            <a:r>
              <a:rPr lang="en-US" sz="2000" dirty="0" smtClean="0">
                <a:latin typeface="+mj-lt"/>
              </a:rPr>
              <a:t>Better usability</a:t>
            </a:r>
          </a:p>
          <a:p>
            <a:pPr lvl="0" algn="just"/>
            <a:r>
              <a:rPr lang="en-US" sz="2000" dirty="0" smtClean="0">
                <a:latin typeface="+mj-lt"/>
              </a:rPr>
              <a:t>Data Integrity</a:t>
            </a:r>
          </a:p>
          <a:p>
            <a:pPr lvl="0" algn="just"/>
            <a:r>
              <a:rPr lang="en-US" sz="2000" dirty="0" smtClean="0">
                <a:latin typeface="+mj-lt"/>
              </a:rPr>
              <a:t>Environmental</a:t>
            </a:r>
          </a:p>
          <a:p>
            <a:pPr lvl="0" algn="just"/>
            <a:r>
              <a:rPr lang="en-US" sz="2000" dirty="0" smtClean="0">
                <a:latin typeface="+mj-lt"/>
              </a:rPr>
              <a:t>Highly secure. </a:t>
            </a:r>
          </a:p>
          <a:p>
            <a:pPr algn="just"/>
            <a:r>
              <a:rPr lang="en-US" sz="2000" dirty="0" smtClean="0">
                <a:latin typeface="+mj-lt"/>
              </a:rPr>
              <a:t>Testability</a:t>
            </a:r>
          </a:p>
          <a:p>
            <a:pPr lvl="0"/>
            <a:endParaRPr lang="en-US" sz="2000" dirty="0" smtClean="0"/>
          </a:p>
          <a:p>
            <a:pPr>
              <a:buNone/>
            </a:pP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solidFill>
                  <a:schemeClr val="accent6">
                    <a:lumMod val="60000"/>
                    <a:lumOff val="40000"/>
                  </a:schemeClr>
                </a:solidFill>
              </a:rPr>
              <a:t>Use case diagram for user</a:t>
            </a:r>
            <a:endParaRPr lang="en-US" sz="3200" b="1" dirty="0">
              <a:solidFill>
                <a:schemeClr val="accent6">
                  <a:lumMod val="60000"/>
                  <a:lumOff val="40000"/>
                </a:schemeClr>
              </a:solidFill>
            </a:endParaRPr>
          </a:p>
        </p:txBody>
      </p:sp>
      <p:pic>
        <p:nvPicPr>
          <p:cNvPr id="6" name="Picture 5" descr="C:\Users\Partho Debnath\Desktop\Documentation\Activity\UseCaseDiagram1.jpg"/>
          <p:cNvPicPr/>
          <p:nvPr/>
        </p:nvPicPr>
        <p:blipFill>
          <a:blip r:embed="rId3" cstate="print"/>
          <a:srcRect/>
          <a:stretch>
            <a:fillRect/>
          </a:stretch>
        </p:blipFill>
        <p:spPr bwMode="auto">
          <a:xfrm>
            <a:off x="2438400" y="1447800"/>
            <a:ext cx="4191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591</TotalTime>
  <Words>1062</Words>
  <Application>Microsoft Office PowerPoint</Application>
  <PresentationFormat>On-screen Show (4:3)</PresentationFormat>
  <Paragraphs>165</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Metro</vt:lpstr>
      <vt:lpstr>Computer Project</vt:lpstr>
      <vt:lpstr>DIA Library System</vt:lpstr>
      <vt:lpstr>Contents</vt:lpstr>
      <vt:lpstr>Introduction</vt:lpstr>
      <vt:lpstr>Project background</vt:lpstr>
      <vt:lpstr>Project aims and objectives-1</vt:lpstr>
      <vt:lpstr>Functional and Non-functional requirements-1</vt:lpstr>
      <vt:lpstr>Functional and Non-functional requirements-2</vt:lpstr>
      <vt:lpstr>Use case diagram for user</vt:lpstr>
      <vt:lpstr>Explanation of the use case diagram of the system: </vt:lpstr>
      <vt:lpstr>class diagram with dependency</vt:lpstr>
      <vt:lpstr>Entity Relationship Diagram(ERD)</vt:lpstr>
      <vt:lpstr>Activity Diagram of overall system</vt:lpstr>
      <vt:lpstr>Unit Testing of “Borrow Book” functions. </vt:lpstr>
      <vt:lpstr>Integration Testing of “Home Page”</vt:lpstr>
      <vt:lpstr>Technical architecture of the system</vt:lpstr>
      <vt:lpstr>Explanation of the technical architecture:  Here, I have used java as programming language and sqllite as database. I have also used JDBC driver manager for connection build up between them. How it actually work shown in the above image. The java application mainly connected with database with the help of JDBC driver manager. The JDBC driver manager builds a route between the java application and back-end database.   .</vt:lpstr>
      <vt:lpstr>Strength and weakness of this project</vt:lpstr>
      <vt:lpstr>Future work</vt:lpstr>
      <vt:lpstr>             End </vt:lpstr>
    </vt:vector>
  </TitlesOfParts>
  <Company>CtrlSoft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Project</dc:title>
  <dc:creator>Shaon</dc:creator>
  <cp:lastModifiedBy>Partho Debnath</cp:lastModifiedBy>
  <cp:revision>79</cp:revision>
  <dcterms:created xsi:type="dcterms:W3CDTF">2016-01-31T13:26:40Z</dcterms:created>
  <dcterms:modified xsi:type="dcterms:W3CDTF">2017-10-30T04:15:28Z</dcterms:modified>
</cp:coreProperties>
</file>