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60" r:id="rId4"/>
    <p:sldId id="259" r:id="rId5"/>
    <p:sldId id="306" r:id="rId6"/>
    <p:sldId id="261" r:id="rId7"/>
    <p:sldId id="264" r:id="rId8"/>
    <p:sldId id="265" r:id="rId9"/>
    <p:sldId id="300" r:id="rId10"/>
    <p:sldId id="309" r:id="rId11"/>
    <p:sldId id="301" r:id="rId12"/>
    <p:sldId id="308" r:id="rId13"/>
    <p:sldId id="310" r:id="rId14"/>
    <p:sldId id="311" r:id="rId15"/>
    <p:sldId id="302" r:id="rId16"/>
    <p:sldId id="307" r:id="rId17"/>
    <p:sldId id="305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9269D-E126-039A-CF08-94D229C8FFD9}" v="57" dt="2024-04-28T06:13:20.955"/>
    <p1510:client id="{C0769FFB-EDBA-D855-7BFD-423367909AAC}" v="33" dt="2024-04-28T06:35:27.683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3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990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352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028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917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77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75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90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12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00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44616" y="890514"/>
            <a:ext cx="6994330" cy="133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>
                <a:solidFill>
                  <a:schemeClr val="tx2">
                    <a:lumMod val="10000"/>
                  </a:schemeClr>
                </a:solidFill>
              </a:rPr>
              <a:t>Crosta – Restaurant Order Management System </a:t>
            </a:r>
            <a:endParaRPr lang="en-US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61;p21">
            <a:extLst>
              <a:ext uri="{FF2B5EF4-FFF2-40B4-BE49-F238E27FC236}">
                <a16:creationId xmlns:a16="http://schemas.microsoft.com/office/drawing/2014/main" id="{0D2621B0-1F12-6461-C0A2-8CE231011718}"/>
              </a:ext>
            </a:extLst>
          </p:cNvPr>
          <p:cNvSpPr txBox="1">
            <a:spLocks/>
          </p:cNvSpPr>
          <p:nvPr/>
        </p:nvSpPr>
        <p:spPr>
          <a:xfrm>
            <a:off x="1784316" y="3104254"/>
            <a:ext cx="3465864" cy="144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br>
              <a:rPr lang="en-US" sz="1800" dirty="0"/>
            </a:br>
            <a:r>
              <a:rPr lang="en-US" sz="1800" dirty="0">
                <a:solidFill>
                  <a:srgbClr val="FA9104"/>
                </a:solidFill>
              </a:rPr>
              <a:t>Welcome to our Menu Page, where you can search and explore a variety of delightful dishes</a:t>
            </a:r>
            <a:endParaRPr lang="en-US" sz="1800" dirty="0"/>
          </a:p>
        </p:txBody>
      </p:sp>
      <p:pic>
        <p:nvPicPr>
          <p:cNvPr id="10" name="Picture 9" descr="A menu of a coffee shop&#10;&#10;Description automatically generated">
            <a:extLst>
              <a:ext uri="{FF2B5EF4-FFF2-40B4-BE49-F238E27FC236}">
                <a16:creationId xmlns:a16="http://schemas.microsoft.com/office/drawing/2014/main" id="{4478B0EE-BFED-4A99-7B15-9E9B36D69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378" y="576543"/>
            <a:ext cx="5578848" cy="24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9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161;p21">
            <a:extLst>
              <a:ext uri="{FF2B5EF4-FFF2-40B4-BE49-F238E27FC236}">
                <a16:creationId xmlns:a16="http://schemas.microsoft.com/office/drawing/2014/main" id="{71E94740-A628-D217-1D8E-E9D4440641A1}"/>
              </a:ext>
            </a:extLst>
          </p:cNvPr>
          <p:cNvSpPr txBox="1">
            <a:spLocks/>
          </p:cNvSpPr>
          <p:nvPr/>
        </p:nvSpPr>
        <p:spPr>
          <a:xfrm>
            <a:off x="1598598" y="2706835"/>
            <a:ext cx="3129687" cy="180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br>
              <a:rPr lang="en-US" sz="1800" dirty="0"/>
            </a:br>
            <a:r>
              <a:rPr lang="en-US" sz="1800" dirty="0">
                <a:solidFill>
                  <a:srgbClr val="FA9104"/>
                </a:solidFill>
              </a:rPr>
              <a:t>This is  'Add to Cart' Page, where you can finalize your selections with ease.</a:t>
            </a:r>
            <a:endParaRPr lang="en-US" sz="1800" dirty="0"/>
          </a:p>
        </p:txBody>
      </p:sp>
      <p:pic>
        <p:nvPicPr>
          <p:cNvPr id="8" name="Picture 7" descr="A screenshot of a menu&#10;&#10;Description automatically generated">
            <a:extLst>
              <a:ext uri="{FF2B5EF4-FFF2-40B4-BE49-F238E27FC236}">
                <a16:creationId xmlns:a16="http://schemas.microsoft.com/office/drawing/2014/main" id="{E85E639D-B3A3-D84C-EBF9-8F789E7EA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360" y="476270"/>
            <a:ext cx="5939677" cy="28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161;p21">
            <a:extLst>
              <a:ext uri="{FF2B5EF4-FFF2-40B4-BE49-F238E27FC236}">
                <a16:creationId xmlns:a16="http://schemas.microsoft.com/office/drawing/2014/main" id="{71E94740-A628-D217-1D8E-E9D4440641A1}"/>
              </a:ext>
            </a:extLst>
          </p:cNvPr>
          <p:cNvSpPr txBox="1">
            <a:spLocks/>
          </p:cNvSpPr>
          <p:nvPr/>
        </p:nvSpPr>
        <p:spPr>
          <a:xfrm>
            <a:off x="1506150" y="2799283"/>
            <a:ext cx="3802040" cy="180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>
                <a:solidFill>
                  <a:srgbClr val="FA9104"/>
                </a:solidFill>
              </a:rPr>
              <a:t> '</a:t>
            </a:r>
            <a:r>
              <a:rPr lang="en-US" sz="1800" dirty="0">
                <a:solidFill>
                  <a:srgbClr val="FA9104"/>
                </a:solidFill>
                <a:cs typeface="Times New Roman"/>
              </a:rPr>
              <a:t>Add Items to Menu</a:t>
            </a:r>
            <a:r>
              <a:rPr lang="en-US" sz="1800" dirty="0">
                <a:solidFill>
                  <a:srgbClr val="FA9104"/>
                </a:solidFill>
              </a:rPr>
              <a:t>' Section, where you can expand our culinary offerings with ease</a:t>
            </a:r>
            <a:endParaRPr lang="en-US" sz="1800" dirty="0"/>
          </a:p>
        </p:txBody>
      </p:sp>
      <p:pic>
        <p:nvPicPr>
          <p:cNvPr id="2" name="Picture 1" descr="A screenshot of a menu&#10;&#10;Description automatically generated">
            <a:extLst>
              <a:ext uri="{FF2B5EF4-FFF2-40B4-BE49-F238E27FC236}">
                <a16:creationId xmlns:a16="http://schemas.microsoft.com/office/drawing/2014/main" id="{5557F785-8C19-46A7-00DC-8F865BE0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187" y="355677"/>
            <a:ext cx="6135220" cy="288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7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161;p21">
            <a:extLst>
              <a:ext uri="{FF2B5EF4-FFF2-40B4-BE49-F238E27FC236}">
                <a16:creationId xmlns:a16="http://schemas.microsoft.com/office/drawing/2014/main" id="{71E94740-A628-D217-1D8E-E9D4440641A1}"/>
              </a:ext>
            </a:extLst>
          </p:cNvPr>
          <p:cNvSpPr txBox="1">
            <a:spLocks/>
          </p:cNvSpPr>
          <p:nvPr/>
        </p:nvSpPr>
        <p:spPr>
          <a:xfrm>
            <a:off x="1010131" y="2713019"/>
            <a:ext cx="3802040" cy="180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>
                <a:solidFill>
                  <a:srgbClr val="FA9104"/>
                </a:solidFill>
              </a:rPr>
              <a:t>Welcome</a:t>
            </a:r>
            <a:r>
              <a:rPr lang="en-US" sz="1800" dirty="0">
                <a:solidFill>
                  <a:srgbClr val="FA9104"/>
                </a:solidFill>
                <a:cs typeface="Times New Roman"/>
              </a:rPr>
              <a:t> to the 'Show </a:t>
            </a:r>
            <a:r>
              <a:rPr lang="en-US" sz="1800" dirty="0">
                <a:solidFill>
                  <a:srgbClr val="FA9104"/>
                </a:solidFill>
              </a:rPr>
              <a:t>Orders' Section, where you can review your current and past orders.</a:t>
            </a:r>
            <a:endParaRPr lang="en-US" sz="18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7FF1551-5BE5-9D06-6461-ABFCD679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32" y="527644"/>
            <a:ext cx="7126941" cy="25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0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161;p21">
            <a:extLst>
              <a:ext uri="{FF2B5EF4-FFF2-40B4-BE49-F238E27FC236}">
                <a16:creationId xmlns:a16="http://schemas.microsoft.com/office/drawing/2014/main" id="{71E94740-A628-D217-1D8E-E9D4440641A1}"/>
              </a:ext>
            </a:extLst>
          </p:cNvPr>
          <p:cNvSpPr txBox="1">
            <a:spLocks/>
          </p:cNvSpPr>
          <p:nvPr/>
        </p:nvSpPr>
        <p:spPr>
          <a:xfrm>
            <a:off x="794470" y="3209037"/>
            <a:ext cx="6195869" cy="180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>
                <a:solidFill>
                  <a:srgbClr val="FA9104"/>
                </a:solidFill>
              </a:rPr>
              <a:t>Welcome</a:t>
            </a:r>
            <a:r>
              <a:rPr lang="en-US" sz="1800" dirty="0">
                <a:solidFill>
                  <a:srgbClr val="FA9104"/>
                </a:solidFill>
                <a:cs typeface="Times New Roman"/>
              </a:rPr>
              <a:t> to the Database</a:t>
            </a:r>
            <a:r>
              <a:rPr lang="en-US" sz="1800" dirty="0">
                <a:solidFill>
                  <a:srgbClr val="FA9104"/>
                </a:solidFill>
              </a:rPr>
              <a:t>, the backbone of our system where all crucial information is securely stored and managed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DA35E04-934B-4DAA-1DD8-80B3421B6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0" y="18503"/>
            <a:ext cx="7548112" cy="392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1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161;p21">
            <a:extLst>
              <a:ext uri="{FF2B5EF4-FFF2-40B4-BE49-F238E27FC236}">
                <a16:creationId xmlns:a16="http://schemas.microsoft.com/office/drawing/2014/main" id="{C0E09059-CF38-796C-1596-4874DB3C1A27}"/>
              </a:ext>
            </a:extLst>
          </p:cNvPr>
          <p:cNvSpPr txBox="1">
            <a:spLocks/>
          </p:cNvSpPr>
          <p:nvPr/>
        </p:nvSpPr>
        <p:spPr>
          <a:xfrm>
            <a:off x="1204411" y="3255534"/>
            <a:ext cx="2280842" cy="144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br>
              <a:rPr lang="en-US" sz="1800" dirty="0"/>
            </a:br>
            <a:r>
              <a:rPr lang="en-US" sz="1800" dirty="0">
                <a:solidFill>
                  <a:srgbClr val="FA9104"/>
                </a:solidFill>
              </a:rPr>
              <a:t>Customer Reviews' Section, where you can read feedback from our valued diners.</a:t>
            </a:r>
            <a:br>
              <a:rPr lang="en-US" sz="1800" dirty="0"/>
            </a:br>
            <a:endParaRPr lang="en-US" sz="1800"/>
          </a:p>
        </p:txBody>
      </p:sp>
      <p:sp>
        <p:nvSpPr>
          <p:cNvPr id="9" name="Google Shape;161;p21">
            <a:extLst>
              <a:ext uri="{FF2B5EF4-FFF2-40B4-BE49-F238E27FC236}">
                <a16:creationId xmlns:a16="http://schemas.microsoft.com/office/drawing/2014/main" id="{A3B81E63-A177-62E1-AF2F-C522A3FF3115}"/>
              </a:ext>
            </a:extLst>
          </p:cNvPr>
          <p:cNvSpPr txBox="1">
            <a:spLocks/>
          </p:cNvSpPr>
          <p:nvPr/>
        </p:nvSpPr>
        <p:spPr>
          <a:xfrm>
            <a:off x="5327902" y="92079"/>
            <a:ext cx="2280842" cy="1664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br>
              <a:rPr lang="en-US" sz="1800" dirty="0"/>
            </a:br>
            <a:r>
              <a:rPr lang="en-US" sz="1800" dirty="0">
                <a:solidFill>
                  <a:srgbClr val="FA9104"/>
                </a:solidFill>
              </a:rPr>
              <a:t>Showcasing our most loved dishes.</a:t>
            </a:r>
            <a:endParaRPr lang="en-US" sz="1800" dirty="0"/>
          </a:p>
        </p:txBody>
      </p:sp>
      <p:pic>
        <p:nvPicPr>
          <p:cNvPr id="2" name="Picture 1" descr="A menu of a coffee shop&#10;&#10;Description automatically generated">
            <a:extLst>
              <a:ext uri="{FF2B5EF4-FFF2-40B4-BE49-F238E27FC236}">
                <a16:creationId xmlns:a16="http://schemas.microsoft.com/office/drawing/2014/main" id="{462818BA-0898-B313-C952-64399A59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3" y="322076"/>
            <a:ext cx="4555192" cy="2136808"/>
          </a:xfrm>
          <a:prstGeom prst="rect">
            <a:avLst/>
          </a:prstGeom>
        </p:spPr>
      </p:pic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5525F364-ADC6-3145-514E-F42DE40B7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0" y="2526423"/>
            <a:ext cx="4572000" cy="21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0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830470" y="3008464"/>
            <a:ext cx="3494095" cy="18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Develop a mobile app for greater accessibility and convenience.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</a:rPr>
            </a:br>
            <a:br>
              <a:rPr lang="en-US" sz="18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Incorporate additional features such as push notifications for order updates and promotions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.  </a:t>
            </a: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91E5B5-A270-5964-C82E-A83057D81403}"/>
              </a:ext>
            </a:extLst>
          </p:cNvPr>
          <p:cNvSpPr txBox="1"/>
          <p:nvPr/>
        </p:nvSpPr>
        <p:spPr>
          <a:xfrm>
            <a:off x="830470" y="473019"/>
            <a:ext cx="2773790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Raleway"/>
              </a:rPr>
              <a:t>Future Work</a:t>
            </a:r>
          </a:p>
          <a:p>
            <a:endParaRPr lang="en-US" sz="2000">
              <a:solidFill>
                <a:schemeClr val="bg2">
                  <a:lumMod val="75000"/>
                </a:schemeClr>
              </a:solidFill>
              <a:latin typeface="Raleway" pitchFamily="2" charset="0"/>
            </a:endParaRPr>
          </a:p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Raleway"/>
              </a:rPr>
              <a:t>In the future, our web-based application can be developed in various ways: </a:t>
            </a:r>
          </a:p>
        </p:txBody>
      </p:sp>
      <p:pic>
        <p:nvPicPr>
          <p:cNvPr id="4" name="Picture 3" descr="A person standing next to a phone&#10;&#10;Description automatically generated">
            <a:extLst>
              <a:ext uri="{FF2B5EF4-FFF2-40B4-BE49-F238E27FC236}">
                <a16:creationId xmlns:a16="http://schemas.microsoft.com/office/drawing/2014/main" id="{A8FE0E53-8F82-85D9-90C9-217B5BA41A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5649" b="-11717"/>
          <a:stretch/>
        </p:blipFill>
        <p:spPr>
          <a:xfrm>
            <a:off x="4879450" y="950960"/>
            <a:ext cx="3881946" cy="39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0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92621-7429-ED65-0295-B2D7C6F6161F}"/>
              </a:ext>
            </a:extLst>
          </p:cNvPr>
          <p:cNvSpPr txBox="1"/>
          <p:nvPr/>
        </p:nvSpPr>
        <p:spPr>
          <a:xfrm>
            <a:off x="2286000" y="2065382"/>
            <a:ext cx="4572000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" sz="6000" b="1">
                <a:solidFill>
                  <a:schemeClr val="tx2">
                    <a:lumMod val="10000"/>
                  </a:schemeClr>
                </a:solidFill>
              </a:rPr>
              <a:t>Thanks!</a:t>
            </a:r>
            <a:endParaRPr lang="en-US" sz="6000" b="1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16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1042091" y="685656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tx2">
                    <a:lumMod val="10000"/>
                  </a:schemeClr>
                </a:solidFill>
              </a:rPr>
              <a:t>Group Members:</a:t>
            </a:r>
            <a:endParaRPr lang="en-US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1045421" y="1161897"/>
            <a:ext cx="5561100" cy="3570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br>
              <a:rPr lang="en-US" sz="2400"/>
            </a:br>
            <a:r>
              <a:rPr lang="en-US"/>
              <a:t>Sarara Akbar-2020113</a:t>
            </a:r>
          </a:p>
          <a:p>
            <a:pPr marL="0" indent="0">
              <a:buNone/>
            </a:pPr>
            <a:r>
              <a:rPr lang="en-US"/>
              <a:t>Abir Hasan-1911212</a:t>
            </a:r>
          </a:p>
          <a:p>
            <a:pPr marL="0" indent="0">
              <a:buNone/>
            </a:pPr>
            <a:r>
              <a:rPr lang="en-US"/>
              <a:t>Reza Al Hassan-1910876</a:t>
            </a:r>
          </a:p>
          <a:p>
            <a:pPr marL="0" indent="0">
              <a:buNone/>
            </a:pPr>
            <a:r>
              <a:rPr lang="en-US"/>
              <a:t>Prantika Roy-2021040</a:t>
            </a:r>
          </a:p>
          <a:p>
            <a:pPr marL="0" indent="0">
              <a:buNone/>
            </a:pPr>
            <a:r>
              <a:rPr lang="en-US"/>
              <a:t>Jahid Hasan Milon –1930666</a:t>
            </a:r>
          </a:p>
          <a:p>
            <a:pPr marL="0" indent="0">
              <a:buNone/>
            </a:pPr>
            <a:r>
              <a:rPr lang="en-US"/>
              <a:t>Apurbo Karmokar-2030359</a:t>
            </a:r>
            <a:endParaRPr sz="2400"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l="23496" r="23501"/>
          <a:stretch/>
        </p:blipFill>
        <p:spPr>
          <a:xfrm>
            <a:off x="7354175" y="0"/>
            <a:ext cx="1789826" cy="50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“The secret of getting </a:t>
            </a:r>
            <a:r>
              <a:rPr lang="en-US">
                <a:solidFill>
                  <a:schemeClr val="bg2"/>
                </a:solidFill>
              </a:rPr>
              <a:t>ahead</a:t>
            </a:r>
            <a:r>
              <a:rPr lang="en-US"/>
              <a:t> is getting </a:t>
            </a:r>
            <a:r>
              <a:rPr lang="en-US">
                <a:solidFill>
                  <a:schemeClr val="bg2"/>
                </a:solidFill>
              </a:rPr>
              <a:t>started</a:t>
            </a:r>
            <a:r>
              <a:rPr lang="en-US"/>
              <a:t>.” – Mark Twain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01980" y="94326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PROBLEM STATEMENT</a:t>
            </a:r>
            <a:endParaRPr b="1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01980" y="243619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begin with our system’s background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677867" y="735977"/>
            <a:ext cx="8081251" cy="3268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Existing restaurant order management systems often lack transparency and efficiency, leading to errors, delays, and customer dissatisfaction.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</a:rPr>
            </a:br>
            <a:br>
              <a:rPr lang="en-US" sz="18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A unified platform can streamline order processing, offering real-time information to both restaurant owners and customers.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</a:rPr>
            </a:br>
            <a:br>
              <a:rPr lang="en-US" sz="1800" dirty="0">
                <a:solidFill>
                  <a:schemeClr val="tx2">
                    <a:lumMod val="10000"/>
                  </a:schemeClr>
                </a:solidFill>
              </a:rPr>
            </a:br>
            <a:br>
              <a:rPr lang="en-US" sz="18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By enhancing transparency and optimizing operations, this approach improves the overall online ordering experience. 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37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88621" y="668726"/>
            <a:ext cx="3665219" cy="3735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Welcome to a new era of restaurant order management transparency, where menu and pricing information is at your fingertips.</a:t>
            </a:r>
          </a:p>
          <a:p>
            <a:pPr marL="114300" indent="0">
              <a:buNone/>
            </a:pPr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Our web-based application serves as a comprehensive platform for restaurant menu items, prices, and order statuses. </a:t>
            </a:r>
          </a:p>
          <a:p>
            <a:pPr marL="114300" indent="0">
              <a:buNone/>
            </a:pPr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Navigate restaurant options with ease, thanks to our intuitive interface designed for both restaurant owners and customers.</a:t>
            </a:r>
          </a:p>
          <a:p>
            <a:pPr marL="0" indent="0">
              <a:buNone/>
            </a:pPr>
            <a:endParaRPr lang="en" sz="1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 descr="A person looking at a phone&#10;&#10;Description automatically generated">
            <a:extLst>
              <a:ext uri="{FF2B5EF4-FFF2-40B4-BE49-F238E27FC236}">
                <a16:creationId xmlns:a16="http://schemas.microsoft.com/office/drawing/2014/main" id="{90E917BD-2919-B2BE-9A1E-30F25E9C8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706" y="988739"/>
            <a:ext cx="3157607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More insights</a:t>
            </a: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1927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10000"/>
                  </a:schemeClr>
                </a:solidFill>
              </a:rPr>
              <a:t>Browse and compare menu items and prices seamlessly, ensuring you find the best dining options for your preferences.</a:t>
            </a:r>
            <a:endParaRPr lang="en-US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1600200"/>
            <a:ext cx="2371200" cy="1927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10000"/>
                  </a:schemeClr>
                </a:solidFill>
              </a:rPr>
              <a:t>Make informed decisions by viewing and comparing prices from a variety of restaurants in real-time.</a:t>
            </a:r>
            <a:endParaRPr lang="en-US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5879102" y="1600200"/>
            <a:ext cx="23712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10000"/>
                  </a:schemeClr>
                </a:solidFill>
              </a:rPr>
              <a:t>Behind the scenes, a robust database securely stores and retrieves menu and order information.</a:t>
            </a:r>
            <a:endParaRPr lang="en-US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842469" y="-234300"/>
            <a:ext cx="4061307" cy="3658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Experience a seamless process with features like adding to cart, viewing order details, confirmation, and managing user information all in one platform.</a:t>
            </a:r>
            <a:endParaRPr lang="en-US" sz="2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 descr="A person pouring a drink into a glass&#10;&#10;Description automatically generated">
            <a:extLst>
              <a:ext uri="{FF2B5EF4-FFF2-40B4-BE49-F238E27FC236}">
                <a16:creationId xmlns:a16="http://schemas.microsoft.com/office/drawing/2014/main" id="{99AB291E-062D-DFD7-FBD9-05D83449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77" y="2405"/>
            <a:ext cx="3436008" cy="51426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161;p21">
            <a:extLst>
              <a:ext uri="{FF2B5EF4-FFF2-40B4-BE49-F238E27FC236}">
                <a16:creationId xmlns:a16="http://schemas.microsoft.com/office/drawing/2014/main" id="{05A65213-9B42-4D3F-0020-969ACE4D42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2883" y="2438879"/>
            <a:ext cx="3793636" cy="1967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>
                <a:solidFill>
                  <a:srgbClr val="FA9104"/>
                </a:solidFill>
              </a:rPr>
              <a:t>This is the basic Dashboard of the website. </a:t>
            </a:r>
            <a:endParaRPr lang="en-US" sz="1800" dirty="0"/>
          </a:p>
        </p:txBody>
      </p:sp>
      <p:pic>
        <p:nvPicPr>
          <p:cNvPr id="9" name="Picture 8" descr="A screenshot of a website&#10;&#10;Description automatically generated">
            <a:extLst>
              <a:ext uri="{FF2B5EF4-FFF2-40B4-BE49-F238E27FC236}">
                <a16:creationId xmlns:a16="http://schemas.microsoft.com/office/drawing/2014/main" id="{9E635DD4-2BF0-A1DC-E85E-91BB40A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15" y="547560"/>
            <a:ext cx="6118411" cy="28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92151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17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Antonio template</vt:lpstr>
      <vt:lpstr>Crosta – Restaurant Order Management System </vt:lpstr>
      <vt:lpstr>PowerPoint Presentation</vt:lpstr>
      <vt:lpstr>PowerPoint Presentation</vt:lpstr>
      <vt:lpstr> PROBLEM STATEMENT</vt:lpstr>
      <vt:lpstr>Existing restaurant order management systems often lack transparency and efficiency, leading to errors, delays, and customer dissatisfaction.  A unified platform can streamline order processing, offering real-time information to both restaurant owners and customers.   By enhancing transparency and optimizing operations, this approach improves the overall online ordering experience. </vt:lpstr>
      <vt:lpstr>PowerPoint Presentation</vt:lpstr>
      <vt:lpstr>More insights</vt:lpstr>
      <vt:lpstr>Experience a seamless process with features like adding to cart, viewing order details, confirmation, and managing user information all in one platform.</vt:lpstr>
      <vt:lpstr>This is the basic Dashboard of the website.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 a mobile app for greater accessibility and convenience.  Incorporate additional features such as push notifications for order updates and promotions. 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ASUS</dc:creator>
  <cp:revision>157</cp:revision>
  <dcterms:modified xsi:type="dcterms:W3CDTF">2024-04-28T06:42:00Z</dcterms:modified>
</cp:coreProperties>
</file>