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90" r:id="rId2"/>
    <p:sldId id="258" r:id="rId3"/>
    <p:sldId id="261" r:id="rId4"/>
    <p:sldId id="286" r:id="rId5"/>
    <p:sldId id="287" r:id="rId6"/>
    <p:sldId id="280" r:id="rId7"/>
    <p:sldId id="288" r:id="rId8"/>
    <p:sldId id="289" r:id="rId9"/>
    <p:sldId id="283" r:id="rId10"/>
    <p:sldId id="284" r:id="rId11"/>
    <p:sldId id="285" r:id="rId12"/>
    <p:sldId id="276" r:id="rId13"/>
    <p:sldId id="277" r:id="rId14"/>
    <p:sldId id="264" r:id="rId15"/>
    <p:sldId id="269" r:id="rId16"/>
    <p:sldId id="274" r:id="rId17"/>
    <p:sldId id="275" r:id="rId18"/>
    <p:sldId id="271" r:id="rId19"/>
    <p:sldId id="272" r:id="rId20"/>
    <p:sldId id="273" r:id="rId21"/>
    <p:sldId id="268"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522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37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7720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9638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169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762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9337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6107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5320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76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381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879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103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660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6987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377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9379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11/10/2020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595971309"/>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5.JPG"/><Relationship Id="rId7" Type="http://schemas.openxmlformats.org/officeDocument/2006/relationships/image" Target="../media/image49.JPG"/><Relationship Id="rId2"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JPG"/></Relationships>
</file>

<file path=ppt/slides/_rels/slide1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60.jpeg"/><Relationship Id="rId13" Type="http://schemas.openxmlformats.org/officeDocument/2006/relationships/image" Target="../media/image65.jpeg"/><Relationship Id="rId3" Type="http://schemas.openxmlformats.org/officeDocument/2006/relationships/image" Target="../media/image55.jpeg"/><Relationship Id="rId7" Type="http://schemas.openxmlformats.org/officeDocument/2006/relationships/image" Target="../media/image59.jpeg"/><Relationship Id="rId12" Type="http://schemas.openxmlformats.org/officeDocument/2006/relationships/image" Target="../media/image64.jpeg"/><Relationship Id="rId2" Type="http://schemas.openxmlformats.org/officeDocument/2006/relationships/image" Target="../media/image54.JPG"/><Relationship Id="rId1" Type="http://schemas.openxmlformats.org/officeDocument/2006/relationships/slideLayout" Target="../slideLayouts/slideLayout2.xml"/><Relationship Id="rId6" Type="http://schemas.openxmlformats.org/officeDocument/2006/relationships/image" Target="../media/image58.jpeg"/><Relationship Id="rId11" Type="http://schemas.openxmlformats.org/officeDocument/2006/relationships/image" Target="../media/image63.jpeg"/><Relationship Id="rId5" Type="http://schemas.openxmlformats.org/officeDocument/2006/relationships/image" Target="../media/image57.jpeg"/><Relationship Id="rId15" Type="http://schemas.openxmlformats.org/officeDocument/2006/relationships/image" Target="../media/image67.jpeg"/><Relationship Id="rId10" Type="http://schemas.openxmlformats.org/officeDocument/2006/relationships/image" Target="../media/image62.jpeg"/><Relationship Id="rId4" Type="http://schemas.openxmlformats.org/officeDocument/2006/relationships/image" Target="../media/image56.jpeg"/><Relationship Id="rId9" Type="http://schemas.openxmlformats.org/officeDocument/2006/relationships/image" Target="../media/image61.jpeg"/><Relationship Id="rId14" Type="http://schemas.openxmlformats.org/officeDocument/2006/relationships/image" Target="../media/image66.jpeg"/></Relationships>
</file>

<file path=ppt/slides/_rels/slide16.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JPG"/><Relationship Id="rId7" Type="http://schemas.openxmlformats.org/officeDocument/2006/relationships/image" Target="../media/image36.png"/><Relationship Id="rId2"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291" y="-60960"/>
            <a:ext cx="9649098" cy="6555641"/>
          </a:xfrm>
          <a:prstGeom prst="rect">
            <a:avLst/>
          </a:prstGeom>
        </p:spPr>
        <p:txBody>
          <a:bodyPr wrap="square">
            <a:spAutoFit/>
          </a:bodyPr>
          <a:lstStyle/>
          <a:p>
            <a:pPr algn="ctr"/>
            <a:endParaRPr lang="en-IN" sz="4000" dirty="0" smtClean="0"/>
          </a:p>
          <a:p>
            <a:pPr algn="ctr"/>
            <a:r>
              <a:rPr lang="en-IN" sz="4000" dirty="0" smtClean="0"/>
              <a:t>Capstone </a:t>
            </a:r>
            <a:r>
              <a:rPr lang="en-IN" sz="4000" dirty="0"/>
              <a:t>Project - Final Presentation</a:t>
            </a:r>
            <a:r>
              <a:rPr lang="en-IN" sz="3200" dirty="0"/>
              <a:t/>
            </a:r>
            <a:br>
              <a:rPr lang="en-IN" sz="3200" dirty="0"/>
            </a:br>
            <a:r>
              <a:rPr lang="en-IN" sz="3200" dirty="0"/>
              <a:t/>
            </a:r>
            <a:br>
              <a:rPr lang="en-IN" sz="3200" dirty="0"/>
            </a:br>
            <a:r>
              <a:rPr lang="en-IN" sz="3200" dirty="0"/>
              <a:t/>
            </a:r>
            <a:br>
              <a:rPr lang="en-IN" sz="3200" dirty="0"/>
            </a:br>
            <a:r>
              <a:rPr lang="en-IN" sz="2800" i="1" dirty="0"/>
              <a:t>Predicting the behaviour of Customer towards loyalty program</a:t>
            </a:r>
            <a:r>
              <a:rPr lang="en-IN" sz="3200" i="1" dirty="0"/>
              <a:t/>
            </a:r>
            <a:br>
              <a:rPr lang="en-IN" sz="3200" i="1" dirty="0"/>
            </a:br>
            <a:r>
              <a:rPr lang="en-IN" sz="3200" dirty="0"/>
              <a:t/>
            </a:r>
            <a:br>
              <a:rPr lang="en-IN" sz="3200" dirty="0"/>
            </a:br>
            <a:r>
              <a:rPr lang="en-IN" sz="2400" dirty="0"/>
              <a:t>Project Team</a:t>
            </a:r>
            <a:r>
              <a:rPr lang="en-IN" sz="3200" dirty="0"/>
              <a:t/>
            </a:r>
            <a:br>
              <a:rPr lang="en-IN" sz="3200" dirty="0"/>
            </a:br>
            <a:r>
              <a:rPr lang="en-IN" i="1" dirty="0"/>
              <a:t>Ankit Mathur</a:t>
            </a:r>
            <a:br>
              <a:rPr lang="en-IN" i="1" dirty="0"/>
            </a:br>
            <a:r>
              <a:rPr lang="en-IN" i="1" dirty="0" err="1"/>
              <a:t>Rinesh</a:t>
            </a:r>
            <a:r>
              <a:rPr lang="en-IN" i="1" dirty="0"/>
              <a:t> </a:t>
            </a:r>
            <a:r>
              <a:rPr lang="en-IN" i="1" dirty="0" err="1"/>
              <a:t>Ranjan</a:t>
            </a:r>
            <a:r>
              <a:rPr lang="en-IN" i="1" dirty="0"/>
              <a:t/>
            </a:r>
            <a:br>
              <a:rPr lang="en-IN" i="1" dirty="0"/>
            </a:br>
            <a:r>
              <a:rPr lang="en-IN" i="1" dirty="0" err="1"/>
              <a:t>Vardharajan</a:t>
            </a:r>
            <a:r>
              <a:rPr lang="en-IN" i="1" dirty="0"/>
              <a:t> G P</a:t>
            </a:r>
            <a:br>
              <a:rPr lang="en-IN" i="1" dirty="0"/>
            </a:br>
            <a:r>
              <a:rPr lang="en-IN" i="1" dirty="0" err="1"/>
              <a:t>Apurv</a:t>
            </a:r>
            <a:r>
              <a:rPr lang="en-IN" i="1" dirty="0"/>
              <a:t> </a:t>
            </a:r>
            <a:r>
              <a:rPr lang="en-IN" i="1" dirty="0" err="1" smtClean="0"/>
              <a:t>Salunke</a:t>
            </a:r>
            <a:r>
              <a:rPr lang="en-IN" i="1" dirty="0"/>
              <a:t/>
            </a:r>
            <a:br>
              <a:rPr lang="en-IN" i="1" dirty="0"/>
            </a:br>
            <a:r>
              <a:rPr lang="en-IN" i="1" dirty="0" err="1"/>
              <a:t>Raghul</a:t>
            </a:r>
            <a:r>
              <a:rPr lang="en-IN" i="1" dirty="0"/>
              <a:t> </a:t>
            </a:r>
            <a:r>
              <a:rPr lang="en-IN" i="1" dirty="0" err="1"/>
              <a:t>Sharan</a:t>
            </a:r>
            <a:r>
              <a:rPr lang="en-IN" i="1" dirty="0"/>
              <a:t/>
            </a:r>
            <a:br>
              <a:rPr lang="en-IN" i="1" dirty="0"/>
            </a:br>
            <a:r>
              <a:rPr lang="en-IN" sz="3200" dirty="0"/>
              <a:t/>
            </a:r>
            <a:br>
              <a:rPr lang="en-IN" sz="3200" dirty="0"/>
            </a:br>
            <a:r>
              <a:rPr lang="en-IN" sz="2400" dirty="0"/>
              <a:t>Project Mentor</a:t>
            </a:r>
            <a:r>
              <a:rPr lang="en-IN" dirty="0"/>
              <a:t/>
            </a:r>
            <a:br>
              <a:rPr lang="en-IN" dirty="0"/>
            </a:br>
            <a:r>
              <a:rPr lang="en-IN" dirty="0"/>
              <a:t>Mr. Ankush Bansal</a:t>
            </a:r>
            <a:endParaRPr lang="en-IN" dirty="0"/>
          </a:p>
        </p:txBody>
      </p:sp>
    </p:spTree>
    <p:extLst>
      <p:ext uri="{BB962C8B-B14F-4D97-AF65-F5344CB8AC3E}">
        <p14:creationId xmlns:p14="http://schemas.microsoft.com/office/powerpoint/2010/main" val="726710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867" y="436211"/>
            <a:ext cx="11332266" cy="5985578"/>
          </a:xfrm>
        </p:spPr>
        <p:txBody>
          <a:bodyPr>
            <a:normAutofit/>
          </a:bodyPr>
          <a:lstStyle/>
          <a:p>
            <a:pPr>
              <a:buFont typeface="Wingdings" panose="05000000000000000000" pitchFamily="2" charset="2"/>
              <a:buChar char="Ø"/>
            </a:pPr>
            <a:r>
              <a:rPr lang="en-IN" dirty="0"/>
              <a:t> Bivariate Analysis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descr="Chart, scatter chart&#10;&#10;Description automatically generated">
            <a:extLst>
              <a:ext uri="{FF2B5EF4-FFF2-40B4-BE49-F238E27FC236}">
                <a16:creationId xmlns:a16="http://schemas.microsoft.com/office/drawing/2014/main" id="{6312ED8E-83B8-4B11-A1FC-548039D12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266" y="1026240"/>
            <a:ext cx="3685736" cy="2420809"/>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2E8734CE-484B-4119-A111-E21787A22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550" y="1026240"/>
            <a:ext cx="3496385" cy="2420809"/>
          </a:xfrm>
          <a:prstGeom prst="rect">
            <a:avLst/>
          </a:prstGeom>
        </p:spPr>
      </p:pic>
      <p:pic>
        <p:nvPicPr>
          <p:cNvPr id="11" name="Picture 10" descr="Chart, bar chart&#10;&#10;Description automatically generated">
            <a:extLst>
              <a:ext uri="{FF2B5EF4-FFF2-40B4-BE49-F238E27FC236}">
                <a16:creationId xmlns:a16="http://schemas.microsoft.com/office/drawing/2014/main" id="{2ABF85AD-D607-40EB-9DBF-5FEFC7B1E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9484" y="1026240"/>
            <a:ext cx="3496384" cy="2420809"/>
          </a:xfrm>
          <a:prstGeom prst="rect">
            <a:avLst/>
          </a:prstGeom>
        </p:spPr>
      </p:pic>
      <p:pic>
        <p:nvPicPr>
          <p:cNvPr id="13" name="Picture 12" descr="Chart, waterfall chart&#10;&#10;Description automatically generated">
            <a:extLst>
              <a:ext uri="{FF2B5EF4-FFF2-40B4-BE49-F238E27FC236}">
                <a16:creationId xmlns:a16="http://schemas.microsoft.com/office/drawing/2014/main" id="{AA06C8B7-541E-4645-974A-1D1ED95049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266" y="4037078"/>
            <a:ext cx="3685736" cy="2384711"/>
          </a:xfrm>
          <a:prstGeom prst="rect">
            <a:avLst/>
          </a:prstGeom>
        </p:spPr>
      </p:pic>
      <p:pic>
        <p:nvPicPr>
          <p:cNvPr id="15" name="Picture 14" descr="Chart, bar chart, histogram&#10;&#10;Description automatically generated">
            <a:extLst>
              <a:ext uri="{FF2B5EF4-FFF2-40B4-BE49-F238E27FC236}">
                <a16:creationId xmlns:a16="http://schemas.microsoft.com/office/drawing/2014/main" id="{A9E85AFA-E5E2-48B3-BD4C-FC03ABAC44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0550" y="4037078"/>
            <a:ext cx="3496385" cy="2384711"/>
          </a:xfrm>
          <a:prstGeom prst="rect">
            <a:avLst/>
          </a:prstGeom>
        </p:spPr>
      </p:pic>
      <p:pic>
        <p:nvPicPr>
          <p:cNvPr id="17" name="Picture 16" descr="Chart, waterfall chart&#10;&#10;Description automatically generated">
            <a:extLst>
              <a:ext uri="{FF2B5EF4-FFF2-40B4-BE49-F238E27FC236}">
                <a16:creationId xmlns:a16="http://schemas.microsoft.com/office/drawing/2014/main" id="{8888507E-7C0D-434F-847D-735F039CB2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182" y="4037078"/>
            <a:ext cx="3363686" cy="2384711"/>
          </a:xfrm>
          <a:prstGeom prst="rect">
            <a:avLst/>
          </a:prstGeom>
        </p:spPr>
      </p:pic>
    </p:spTree>
    <p:extLst>
      <p:ext uri="{BB962C8B-B14F-4D97-AF65-F5344CB8AC3E}">
        <p14:creationId xmlns:p14="http://schemas.microsoft.com/office/powerpoint/2010/main" val="340187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867" y="436211"/>
            <a:ext cx="11332266" cy="5985578"/>
          </a:xfrm>
        </p:spPr>
        <p:txBody>
          <a:bodyPr>
            <a:normAutofit/>
          </a:bodyPr>
          <a:lstStyle/>
          <a:p>
            <a:pPr>
              <a:buFont typeface="Wingdings" panose="05000000000000000000" pitchFamily="2" charset="2"/>
              <a:buChar char="Ø"/>
            </a:pPr>
            <a:r>
              <a:rPr lang="en-IN" dirty="0"/>
              <a:t> Multi Variate Analysis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13" name="Content Placeholder 2">
            <a:extLst>
              <a:ext uri="{FF2B5EF4-FFF2-40B4-BE49-F238E27FC236}">
                <a16:creationId xmlns:a16="http://schemas.microsoft.com/office/drawing/2014/main" id="{464998C2-B970-4E02-8F09-77784772B597}"/>
              </a:ext>
            </a:extLst>
          </p:cNvPr>
          <p:cNvSpPr txBox="1">
            <a:spLocks/>
          </p:cNvSpPr>
          <p:nvPr/>
        </p:nvSpPr>
        <p:spPr>
          <a:xfrm>
            <a:off x="2283655" y="5682735"/>
            <a:ext cx="7624689" cy="596349"/>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IN" dirty="0"/>
              <a:t>      </a:t>
            </a:r>
            <a:endParaRPr lang="en-IN" dirty="0" smtClean="0"/>
          </a:p>
          <a:p>
            <a:pPr marL="0" indent="0" algn="ctr">
              <a:buNone/>
            </a:pPr>
            <a:r>
              <a:rPr lang="en-IN" sz="5000" dirty="0" smtClean="0"/>
              <a:t>Heatmap </a:t>
            </a:r>
            <a:r>
              <a:rPr lang="en-IN" sz="5000" dirty="0"/>
              <a:t>for customer transaction </a:t>
            </a:r>
            <a:r>
              <a:rPr lang="en-IN" sz="5000" dirty="0" smtClean="0"/>
              <a:t>data</a:t>
            </a:r>
            <a:endParaRPr lang="en-IN" sz="5000" dirty="0"/>
          </a:p>
        </p:txBody>
      </p:sp>
      <p:pic>
        <p:nvPicPr>
          <p:cNvPr id="6" name="Picture 5" descr="C:\Users\Ankit\Desktop\heatmap.JPG"/>
          <p:cNvPicPr/>
          <p:nvPr/>
        </p:nvPicPr>
        <p:blipFill>
          <a:blip r:embed="rId2">
            <a:extLst>
              <a:ext uri="{28A0092B-C50C-407E-A947-70E740481C1C}">
                <a14:useLocalDpi xmlns:a14="http://schemas.microsoft.com/office/drawing/2010/main" val="0"/>
              </a:ext>
            </a:extLst>
          </a:blip>
          <a:srcRect/>
          <a:stretch>
            <a:fillRect/>
          </a:stretch>
        </p:blipFill>
        <p:spPr bwMode="auto">
          <a:xfrm>
            <a:off x="2795450" y="1045030"/>
            <a:ext cx="7175863" cy="4495000"/>
          </a:xfrm>
          <a:prstGeom prst="rect">
            <a:avLst/>
          </a:prstGeom>
          <a:noFill/>
          <a:ln>
            <a:noFill/>
          </a:ln>
        </p:spPr>
      </p:pic>
    </p:spTree>
    <p:extLst>
      <p:ext uri="{BB962C8B-B14F-4D97-AF65-F5344CB8AC3E}">
        <p14:creationId xmlns:p14="http://schemas.microsoft.com/office/powerpoint/2010/main" val="2741670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418" y="324785"/>
            <a:ext cx="10353761" cy="1326321"/>
          </a:xfrm>
        </p:spPr>
        <p:txBody>
          <a:bodyPr/>
          <a:lstStyle/>
          <a:p>
            <a:r>
              <a:rPr lang="en-IN" dirty="0" smtClean="0"/>
              <a:t>Merging Data</a:t>
            </a:r>
            <a:endParaRPr lang="en-IN" dirty="0"/>
          </a:p>
        </p:txBody>
      </p:sp>
      <p:pic>
        <p:nvPicPr>
          <p:cNvPr id="4" name="Content Placeholder 3"/>
          <p:cNvPicPr>
            <a:picLocks noGrp="1" noChangeAspect="1"/>
          </p:cNvPicPr>
          <p:nvPr>
            <p:ph idx="1"/>
          </p:nvPr>
        </p:nvPicPr>
        <p:blipFill>
          <a:blip r:embed="rId2"/>
          <a:stretch>
            <a:fillRect/>
          </a:stretch>
        </p:blipFill>
        <p:spPr>
          <a:xfrm>
            <a:off x="243022" y="4679121"/>
            <a:ext cx="5182418" cy="1419225"/>
          </a:xfrm>
          <a:prstGeom prst="rect">
            <a:avLst/>
          </a:prstGeom>
        </p:spPr>
      </p:pic>
      <p:pic>
        <p:nvPicPr>
          <p:cNvPr id="5" name="Picture 4"/>
          <p:cNvPicPr>
            <a:picLocks noChangeAspect="1"/>
          </p:cNvPicPr>
          <p:nvPr/>
        </p:nvPicPr>
        <p:blipFill>
          <a:blip r:embed="rId3"/>
          <a:stretch>
            <a:fillRect/>
          </a:stretch>
        </p:blipFill>
        <p:spPr>
          <a:xfrm>
            <a:off x="6252753" y="4679121"/>
            <a:ext cx="5581650" cy="1428750"/>
          </a:xfrm>
          <a:prstGeom prst="rect">
            <a:avLst/>
          </a:prstGeom>
        </p:spPr>
      </p:pic>
      <p:sp>
        <p:nvSpPr>
          <p:cNvPr id="8" name="Rectangle 7"/>
          <p:cNvSpPr/>
          <p:nvPr/>
        </p:nvSpPr>
        <p:spPr>
          <a:xfrm>
            <a:off x="243023" y="4348366"/>
            <a:ext cx="1479444" cy="369332"/>
          </a:xfrm>
          <a:prstGeom prst="rect">
            <a:avLst/>
          </a:prstGeom>
        </p:spPr>
        <p:txBody>
          <a:bodyPr wrap="none">
            <a:spAutoFit/>
          </a:bodyPr>
          <a:lstStyle/>
          <a:p>
            <a:r>
              <a:rPr lang="en-IN" dirty="0"/>
              <a:t>one to many</a:t>
            </a:r>
          </a:p>
        </p:txBody>
      </p:sp>
      <p:sp>
        <p:nvSpPr>
          <p:cNvPr id="9" name="Rectangle 8"/>
          <p:cNvSpPr/>
          <p:nvPr/>
        </p:nvSpPr>
        <p:spPr>
          <a:xfrm>
            <a:off x="6151635" y="4379066"/>
            <a:ext cx="1658531" cy="369332"/>
          </a:xfrm>
          <a:prstGeom prst="rect">
            <a:avLst/>
          </a:prstGeom>
        </p:spPr>
        <p:txBody>
          <a:bodyPr wrap="none">
            <a:spAutoFit/>
          </a:bodyPr>
          <a:lstStyle/>
          <a:p>
            <a:r>
              <a:rPr lang="en-IN" dirty="0"/>
              <a:t>many to many</a:t>
            </a:r>
          </a:p>
        </p:txBody>
      </p:sp>
      <p:sp>
        <p:nvSpPr>
          <p:cNvPr id="10" name="Rectangle 9"/>
          <p:cNvSpPr/>
          <p:nvPr/>
        </p:nvSpPr>
        <p:spPr>
          <a:xfrm>
            <a:off x="4645652" y="1651106"/>
            <a:ext cx="2566728" cy="369332"/>
          </a:xfrm>
          <a:prstGeom prst="rect">
            <a:avLst/>
          </a:prstGeom>
        </p:spPr>
        <p:txBody>
          <a:bodyPr wrap="none">
            <a:spAutoFit/>
          </a:bodyPr>
          <a:lstStyle/>
          <a:p>
            <a:pPr algn="ctr"/>
            <a:r>
              <a:rPr lang="en-IN" dirty="0" smtClean="0"/>
              <a:t>Types </a:t>
            </a:r>
            <a:r>
              <a:rPr lang="en-IN" dirty="0"/>
              <a:t>of </a:t>
            </a:r>
            <a:r>
              <a:rPr lang="en-IN" dirty="0" smtClean="0"/>
              <a:t>Relationships</a:t>
            </a:r>
            <a:endParaRPr lang="en-IN" dirty="0"/>
          </a:p>
        </p:txBody>
      </p:sp>
      <p:pic>
        <p:nvPicPr>
          <p:cNvPr id="11" name="Picture 10"/>
          <p:cNvPicPr>
            <a:picLocks noChangeAspect="1"/>
          </p:cNvPicPr>
          <p:nvPr/>
        </p:nvPicPr>
        <p:blipFill>
          <a:blip r:embed="rId4"/>
          <a:stretch>
            <a:fillRect/>
          </a:stretch>
        </p:blipFill>
        <p:spPr>
          <a:xfrm>
            <a:off x="2666590" y="2132374"/>
            <a:ext cx="7172325" cy="2162175"/>
          </a:xfrm>
          <a:prstGeom prst="rect">
            <a:avLst/>
          </a:prstGeom>
        </p:spPr>
      </p:pic>
    </p:spTree>
    <p:extLst>
      <p:ext uri="{BB962C8B-B14F-4D97-AF65-F5344CB8AC3E}">
        <p14:creationId xmlns:p14="http://schemas.microsoft.com/office/powerpoint/2010/main" val="2582953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75759"/>
            <a:ext cx="10353761" cy="1326321"/>
          </a:xfrm>
        </p:spPr>
        <p:txBody>
          <a:bodyPr/>
          <a:lstStyle/>
          <a:p>
            <a:r>
              <a:rPr lang="en-IN" dirty="0" smtClean="0"/>
              <a:t>Merging steps</a:t>
            </a:r>
            <a:endParaRPr lang="en-IN" dirty="0"/>
          </a:p>
        </p:txBody>
      </p:sp>
      <p:sp>
        <p:nvSpPr>
          <p:cNvPr id="3" name="Content Placeholder 2"/>
          <p:cNvSpPr>
            <a:spLocks noGrp="1"/>
          </p:cNvSpPr>
          <p:nvPr>
            <p:ph idx="1"/>
          </p:nvPr>
        </p:nvSpPr>
        <p:spPr>
          <a:xfrm>
            <a:off x="1001485" y="1258388"/>
            <a:ext cx="10659291" cy="5246915"/>
          </a:xfrm>
        </p:spPr>
        <p:txBody>
          <a:bodyPr>
            <a:normAutofit lnSpcReduction="10000"/>
          </a:bodyPr>
          <a:lstStyle/>
          <a:p>
            <a:pPr marR="304800" lvl="0" algn="just">
              <a:buSzPts val="1000"/>
              <a:buFont typeface="Wingdings" panose="05000000000000000000" pitchFamily="2" charset="2"/>
              <a:buChar char="Ø"/>
              <a:tabLst>
                <a:tab pos="457200" algn="l"/>
              </a:tabLst>
            </a:pPr>
            <a:r>
              <a:rPr lang="en-IN" dirty="0" smtClean="0"/>
              <a:t>Creating </a:t>
            </a:r>
            <a:r>
              <a:rPr lang="en-IN" dirty="0"/>
              <a:t>train_campaign table with simple merge of train data and campaign data </a:t>
            </a:r>
            <a:r>
              <a:rPr lang="en-IN" dirty="0" smtClean="0"/>
              <a:t>using </a:t>
            </a:r>
            <a:r>
              <a:rPr lang="en-IN" dirty="0"/>
              <a:t>campaign_id</a:t>
            </a:r>
          </a:p>
          <a:p>
            <a:pPr marR="304800" lvl="0" algn="just">
              <a:buSzPts val="1000"/>
              <a:buFont typeface="Wingdings" panose="05000000000000000000" pitchFamily="2" charset="2"/>
              <a:buChar char="Ø"/>
              <a:tabLst>
                <a:tab pos="457200" algn="l"/>
              </a:tabLst>
            </a:pPr>
            <a:r>
              <a:rPr lang="en-IN" dirty="0"/>
              <a:t>Creating item_coupon_map table with simple merge of item data and coupon_item_mapping </a:t>
            </a:r>
            <a:r>
              <a:rPr lang="en-IN" dirty="0" smtClean="0"/>
              <a:t>using </a:t>
            </a:r>
            <a:r>
              <a:rPr lang="en-IN" dirty="0"/>
              <a:t>item_id </a:t>
            </a:r>
            <a:endParaRPr lang="en-IN" dirty="0" smtClean="0"/>
          </a:p>
          <a:p>
            <a:pPr marR="304800" lvl="0" algn="just">
              <a:buSzPts val="1000"/>
              <a:buFont typeface="Wingdings" panose="05000000000000000000" pitchFamily="2" charset="2"/>
              <a:buChar char="Ø"/>
              <a:tabLst>
                <a:tab pos="457200" algn="l"/>
              </a:tabLst>
            </a:pPr>
            <a:r>
              <a:rPr lang="en-IN" dirty="0" smtClean="0"/>
              <a:t>Creating dummy columns for item_coupon_map categorical columns and then aggregating data with respect to coupon_id. Columns are aggregated using different functions like sum, count and nunique</a:t>
            </a:r>
          </a:p>
          <a:p>
            <a:pPr marR="304800" lvl="0" algn="just">
              <a:buSzPts val="1000"/>
              <a:buFont typeface="Wingdings" panose="05000000000000000000" pitchFamily="2" charset="2"/>
              <a:buChar char="Ø"/>
              <a:tabLst>
                <a:tab pos="457200" algn="l"/>
              </a:tabLst>
            </a:pPr>
            <a:r>
              <a:rPr lang="en-IN" dirty="0" smtClean="0"/>
              <a:t>Merging </a:t>
            </a:r>
            <a:r>
              <a:rPr lang="en-IN" dirty="0"/>
              <a:t>item_coupon_map table with train_campaign on coupon_id and creating new table train_camp_item_coupon_map</a:t>
            </a:r>
          </a:p>
          <a:p>
            <a:pPr marR="304800" lvl="0" algn="just">
              <a:buSzPts val="1000"/>
              <a:buFont typeface="Wingdings" panose="05000000000000000000" pitchFamily="2" charset="2"/>
              <a:buChar char="Ø"/>
              <a:tabLst>
                <a:tab pos="457200" algn="l"/>
              </a:tabLst>
            </a:pPr>
            <a:r>
              <a:rPr lang="en-IN" dirty="0"/>
              <a:t>Aggregating customer transaction data with respect to customer_id using function like sum and </a:t>
            </a:r>
            <a:r>
              <a:rPr lang="en-IN" dirty="0" smtClean="0"/>
              <a:t>count</a:t>
            </a:r>
          </a:p>
          <a:p>
            <a:pPr marR="304800" algn="just">
              <a:buSzPts val="1000"/>
              <a:buFont typeface="Wingdings" panose="05000000000000000000" pitchFamily="2" charset="2"/>
              <a:buChar char="Ø"/>
              <a:tabLst>
                <a:tab pos="457200" algn="l"/>
              </a:tabLst>
            </a:pPr>
            <a:r>
              <a:rPr lang="en-IN" dirty="0"/>
              <a:t>Creating final table by merging aggregated customer transaction data with train_camp_item_coupon_map table on customer_id</a:t>
            </a:r>
          </a:p>
          <a:p>
            <a:pPr marR="304800" lvl="0" algn="just">
              <a:buSzPts val="1000"/>
              <a:buFont typeface="Wingdings" panose="05000000000000000000" pitchFamily="2" charset="2"/>
              <a:buChar char="Ø"/>
              <a:tabLst>
                <a:tab pos="457200" algn="l"/>
              </a:tabLst>
            </a:pPr>
            <a:endParaRPr lang="en-IN" dirty="0" smtClean="0"/>
          </a:p>
          <a:p>
            <a:pPr marR="304800" lvl="0" algn="just">
              <a:buSzPts val="1000"/>
              <a:buFont typeface="Wingdings" panose="05000000000000000000" pitchFamily="2" charset="2"/>
              <a:buChar char="Ø"/>
              <a:tabLst>
                <a:tab pos="457200" algn="l"/>
              </a:tabLst>
            </a:pPr>
            <a:endParaRPr lang="en-IN" dirty="0"/>
          </a:p>
          <a:p>
            <a:pPr algn="just"/>
            <a:endParaRPr lang="en-IN" dirty="0"/>
          </a:p>
        </p:txBody>
      </p:sp>
    </p:spTree>
    <p:extLst>
      <p:ext uri="{BB962C8B-B14F-4D97-AF65-F5344CB8AC3E}">
        <p14:creationId xmlns:p14="http://schemas.microsoft.com/office/powerpoint/2010/main" val="3259777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11474525"/>
              </p:ext>
            </p:extLst>
          </p:nvPr>
        </p:nvGraphicFramePr>
        <p:xfrm>
          <a:off x="1222102" y="876419"/>
          <a:ext cx="9593943" cy="5688937"/>
        </p:xfrm>
        <a:graphic>
          <a:graphicData uri="http://schemas.openxmlformats.org/drawingml/2006/table">
            <a:tbl>
              <a:tblPr firstRow="1" bandRow="1">
                <a:tableStyleId>{073A0DAA-6AF3-43AB-8588-CEC1D06C72B9}</a:tableStyleId>
              </a:tblPr>
              <a:tblGrid>
                <a:gridCol w="1271198">
                  <a:extLst>
                    <a:ext uri="{9D8B030D-6E8A-4147-A177-3AD203B41FA5}">
                      <a16:colId xmlns:a16="http://schemas.microsoft.com/office/drawing/2014/main" val="4107438942"/>
                    </a:ext>
                  </a:extLst>
                </a:gridCol>
                <a:gridCol w="3877813">
                  <a:extLst>
                    <a:ext uri="{9D8B030D-6E8A-4147-A177-3AD203B41FA5}">
                      <a16:colId xmlns:a16="http://schemas.microsoft.com/office/drawing/2014/main" val="3962011118"/>
                    </a:ext>
                  </a:extLst>
                </a:gridCol>
                <a:gridCol w="4444932">
                  <a:extLst>
                    <a:ext uri="{9D8B030D-6E8A-4147-A177-3AD203B41FA5}">
                      <a16:colId xmlns:a16="http://schemas.microsoft.com/office/drawing/2014/main" val="1028612341"/>
                    </a:ext>
                  </a:extLst>
                </a:gridCol>
              </a:tblGrid>
              <a:tr h="401910">
                <a:tc>
                  <a:txBody>
                    <a:bodyPr/>
                    <a:lstStyle/>
                    <a:p>
                      <a:r>
                        <a:rPr lang="en-IN" dirty="0" err="1" smtClean="0"/>
                        <a:t>Sr</a:t>
                      </a:r>
                      <a:r>
                        <a:rPr lang="en-IN" baseline="0" dirty="0" smtClean="0"/>
                        <a:t> No.</a:t>
                      </a:r>
                      <a:endParaRPr lang="en-IN" dirty="0"/>
                    </a:p>
                  </a:txBody>
                  <a:tcPr/>
                </a:tc>
                <a:tc>
                  <a:txBody>
                    <a:bodyPr/>
                    <a:lstStyle/>
                    <a:p>
                      <a:r>
                        <a:rPr lang="en-IN" dirty="0" smtClean="0"/>
                        <a:t>Existing Features</a:t>
                      </a:r>
                      <a:endParaRPr lang="en-IN" dirty="0"/>
                    </a:p>
                  </a:txBody>
                  <a:tcPr/>
                </a:tc>
                <a:tc>
                  <a:txBody>
                    <a:bodyPr/>
                    <a:lstStyle/>
                    <a:p>
                      <a:r>
                        <a:rPr lang="en-IN" dirty="0" smtClean="0"/>
                        <a:t>New Features</a:t>
                      </a:r>
                      <a:endParaRPr lang="en-IN" dirty="0"/>
                    </a:p>
                  </a:txBody>
                  <a:tcPr/>
                </a:tc>
                <a:extLst>
                  <a:ext uri="{0D108BD9-81ED-4DB2-BD59-A6C34878D82A}">
                    <a16:rowId xmlns:a16="http://schemas.microsoft.com/office/drawing/2014/main" val="2448232260"/>
                  </a:ext>
                </a:extLst>
              </a:tr>
              <a:tr h="693707">
                <a:tc>
                  <a:txBody>
                    <a:bodyPr/>
                    <a:lstStyle/>
                    <a:p>
                      <a:r>
                        <a:rPr lang="en-IN" dirty="0" smtClean="0"/>
                        <a:t>1.</a:t>
                      </a:r>
                      <a:endParaRPr lang="en-IN" dirty="0"/>
                    </a:p>
                  </a:txBody>
                  <a:tcPr/>
                </a:tc>
                <a:tc>
                  <a:txBody>
                    <a:bodyPr/>
                    <a:lstStyle/>
                    <a:p>
                      <a:r>
                        <a:rPr lang="en-IN" dirty="0" smtClean="0"/>
                        <a:t>start_date, end_date</a:t>
                      </a:r>
                      <a:endParaRPr lang="en-IN" dirty="0"/>
                    </a:p>
                  </a:txBody>
                  <a:tcPr/>
                </a:tc>
                <a:tc>
                  <a:txBody>
                    <a:bodyPr/>
                    <a:lstStyle/>
                    <a:p>
                      <a:r>
                        <a:rPr lang="en-IN" dirty="0" smtClean="0"/>
                        <a:t>campaign_period,campaign_year,campaign_month</a:t>
                      </a:r>
                      <a:endParaRPr lang="en-IN" dirty="0"/>
                    </a:p>
                  </a:txBody>
                  <a:tcPr/>
                </a:tc>
                <a:extLst>
                  <a:ext uri="{0D108BD9-81ED-4DB2-BD59-A6C34878D82A}">
                    <a16:rowId xmlns:a16="http://schemas.microsoft.com/office/drawing/2014/main" val="3487443782"/>
                  </a:ext>
                </a:extLst>
              </a:tr>
              <a:tr h="401910">
                <a:tc>
                  <a:txBody>
                    <a:bodyPr/>
                    <a:lstStyle/>
                    <a:p>
                      <a:r>
                        <a:rPr lang="en-IN" dirty="0" smtClean="0"/>
                        <a:t>2.</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start_date, end_date</a:t>
                      </a:r>
                    </a:p>
                  </a:txBody>
                  <a:tcPr/>
                </a:tc>
                <a:tc>
                  <a:txBody>
                    <a:bodyPr/>
                    <a:lstStyle/>
                    <a:p>
                      <a:r>
                        <a:rPr lang="en-IN" dirty="0" smtClean="0"/>
                        <a:t>campaign_quarters</a:t>
                      </a:r>
                      <a:endParaRPr lang="en-IN" dirty="0"/>
                    </a:p>
                  </a:txBody>
                  <a:tcPr/>
                </a:tc>
                <a:extLst>
                  <a:ext uri="{0D108BD9-81ED-4DB2-BD59-A6C34878D82A}">
                    <a16:rowId xmlns:a16="http://schemas.microsoft.com/office/drawing/2014/main" val="1369141731"/>
                  </a:ext>
                </a:extLst>
              </a:tr>
              <a:tr h="991010">
                <a:tc>
                  <a:txBody>
                    <a:bodyPr/>
                    <a:lstStyle/>
                    <a:p>
                      <a:r>
                        <a:rPr lang="en-IN" dirty="0" smtClean="0"/>
                        <a:t>3.</a:t>
                      </a:r>
                      <a:endParaRPr lang="en-IN" dirty="0"/>
                    </a:p>
                  </a:txBody>
                  <a:tcPr/>
                </a:tc>
                <a:tc>
                  <a:txBody>
                    <a:bodyPr/>
                    <a:lstStyle/>
                    <a:p>
                      <a:r>
                        <a:rPr lang="en-IN" dirty="0" smtClean="0"/>
                        <a:t>item category</a:t>
                      </a:r>
                      <a:endParaRPr lang="en-IN" dirty="0"/>
                    </a:p>
                  </a:txBody>
                  <a:tcPr/>
                </a:tc>
                <a:tc>
                  <a:txBody>
                    <a:bodyPr/>
                    <a:lstStyle/>
                    <a:p>
                      <a:r>
                        <a:rPr lang="en-IN" dirty="0" smtClean="0"/>
                        <a:t>Grocery, Miscellaneous, Food</a:t>
                      </a:r>
                      <a:r>
                        <a:rPr lang="en-IN" baseline="0" dirty="0" smtClean="0"/>
                        <a:t> &amp;Garden, Health &amp; Personal Care, Meat &amp; Fish ,Garden</a:t>
                      </a:r>
                      <a:endParaRPr lang="en-IN" dirty="0"/>
                    </a:p>
                  </a:txBody>
                  <a:tcPr/>
                </a:tc>
                <a:extLst>
                  <a:ext uri="{0D108BD9-81ED-4DB2-BD59-A6C34878D82A}">
                    <a16:rowId xmlns:a16="http://schemas.microsoft.com/office/drawing/2014/main" val="2562742418"/>
                  </a:ext>
                </a:extLst>
              </a:tr>
              <a:tr h="401910">
                <a:tc>
                  <a:txBody>
                    <a:bodyPr/>
                    <a:lstStyle/>
                    <a:p>
                      <a:r>
                        <a:rPr lang="en-IN" dirty="0" smtClean="0"/>
                        <a:t>4.</a:t>
                      </a:r>
                      <a:endParaRPr lang="en-IN" dirty="0"/>
                    </a:p>
                  </a:txBody>
                  <a:tcPr/>
                </a:tc>
                <a:tc>
                  <a:txBody>
                    <a:bodyPr/>
                    <a:lstStyle/>
                    <a:p>
                      <a:r>
                        <a:rPr lang="en-IN" dirty="0" smtClean="0"/>
                        <a:t>selling_price,other_discount,coupon_discount</a:t>
                      </a:r>
                      <a:endParaRPr lang="en-IN" dirty="0"/>
                    </a:p>
                  </a:txBody>
                  <a:tcPr/>
                </a:tc>
                <a:tc>
                  <a:txBody>
                    <a:bodyPr/>
                    <a:lstStyle/>
                    <a:p>
                      <a:r>
                        <a:rPr lang="en-IN" dirty="0" smtClean="0"/>
                        <a:t>discount percent</a:t>
                      </a:r>
                      <a:endParaRPr lang="en-IN" dirty="0"/>
                    </a:p>
                  </a:txBody>
                  <a:tcPr/>
                </a:tc>
                <a:extLst>
                  <a:ext uri="{0D108BD9-81ED-4DB2-BD59-A6C34878D82A}">
                    <a16:rowId xmlns:a16="http://schemas.microsoft.com/office/drawing/2014/main" val="3569967647"/>
                  </a:ext>
                </a:extLst>
              </a:tr>
              <a:tr h="401910">
                <a:tc>
                  <a:txBody>
                    <a:bodyPr/>
                    <a:lstStyle/>
                    <a:p>
                      <a:r>
                        <a:rPr lang="en-IN" dirty="0" smtClean="0"/>
                        <a:t>5.</a:t>
                      </a:r>
                      <a:endParaRPr lang="en-IN" dirty="0"/>
                    </a:p>
                  </a:txBody>
                  <a:tcPr/>
                </a:tc>
                <a:tc>
                  <a:txBody>
                    <a:bodyPr/>
                    <a:lstStyle/>
                    <a:p>
                      <a:r>
                        <a:rPr lang="en-IN" dirty="0" smtClean="0"/>
                        <a:t>customer_id, coupon_id using train and</a:t>
                      </a:r>
                      <a:r>
                        <a:rPr lang="en-IN" baseline="0" dirty="0" smtClean="0"/>
                        <a:t> campaign data</a:t>
                      </a:r>
                      <a:endParaRPr lang="en-IN" dirty="0"/>
                    </a:p>
                  </a:txBody>
                  <a:tcPr/>
                </a:tc>
                <a:tc>
                  <a:txBody>
                    <a:bodyPr/>
                    <a:lstStyle/>
                    <a:p>
                      <a:r>
                        <a:rPr lang="en-IN" dirty="0" smtClean="0"/>
                        <a:t>campaign_customer_nunique,</a:t>
                      </a:r>
                      <a:r>
                        <a:rPr lang="en-IN" sz="1800" dirty="0" smtClean="0"/>
                        <a:t> campaign_coupon_nunique</a:t>
                      </a:r>
                      <a:endParaRPr lang="en-IN" dirty="0"/>
                    </a:p>
                  </a:txBody>
                  <a:tcPr/>
                </a:tc>
                <a:extLst>
                  <a:ext uri="{0D108BD9-81ED-4DB2-BD59-A6C34878D82A}">
                    <a16:rowId xmlns:a16="http://schemas.microsoft.com/office/drawing/2014/main" val="111208520"/>
                  </a:ext>
                </a:extLst>
              </a:tr>
              <a:tr h="401910">
                <a:tc>
                  <a:txBody>
                    <a:bodyPr/>
                    <a:lstStyle/>
                    <a:p>
                      <a:r>
                        <a:rPr lang="en-IN" dirty="0" smtClean="0"/>
                        <a:t>6.</a:t>
                      </a:r>
                      <a:endParaRPr lang="en-IN" dirty="0"/>
                    </a:p>
                  </a:txBody>
                  <a:tcPr/>
                </a:tc>
                <a:tc>
                  <a:txBody>
                    <a:bodyPr/>
                    <a:lstStyle/>
                    <a:p>
                      <a:r>
                        <a:rPr lang="en-IN" dirty="0" smtClean="0"/>
                        <a:t>item_id, brand using item and coupon_item_mapping data</a:t>
                      </a:r>
                      <a:endParaRPr lang="en-IN" dirty="0"/>
                    </a:p>
                  </a:txBody>
                  <a:tcPr/>
                </a:tc>
                <a:tc>
                  <a:txBody>
                    <a:bodyPr/>
                    <a:lstStyle/>
                    <a:p>
                      <a:r>
                        <a:rPr lang="en-IN" dirty="0" smtClean="0"/>
                        <a:t>coupon_item_count , coupon_unique_brand</a:t>
                      </a:r>
                      <a:endParaRPr lang="en-IN" dirty="0"/>
                    </a:p>
                  </a:txBody>
                  <a:tcPr/>
                </a:tc>
                <a:extLst>
                  <a:ext uri="{0D108BD9-81ED-4DB2-BD59-A6C34878D82A}">
                    <a16:rowId xmlns:a16="http://schemas.microsoft.com/office/drawing/2014/main" val="160849400"/>
                  </a:ext>
                </a:extLst>
              </a:tr>
              <a:tr h="401910">
                <a:tc>
                  <a:txBody>
                    <a:bodyPr/>
                    <a:lstStyle/>
                    <a:p>
                      <a:r>
                        <a:rPr lang="en-IN" dirty="0" smtClean="0"/>
                        <a:t>7.</a:t>
                      </a:r>
                      <a:endParaRPr lang="en-IN" dirty="0"/>
                    </a:p>
                  </a:txBody>
                  <a:tcPr/>
                </a:tc>
                <a:tc>
                  <a:txBody>
                    <a:bodyPr/>
                    <a:lstStyle/>
                    <a:p>
                      <a:r>
                        <a:rPr lang="en-IN" dirty="0" smtClean="0"/>
                        <a:t>item_id, date</a:t>
                      </a:r>
                      <a:r>
                        <a:rPr lang="en-IN" baseline="0" dirty="0" smtClean="0"/>
                        <a:t>, </a:t>
                      </a:r>
                      <a:r>
                        <a:rPr lang="en-IN" dirty="0" smtClean="0"/>
                        <a:t>group by transaction</a:t>
                      </a:r>
                      <a:r>
                        <a:rPr lang="en-IN" baseline="0" dirty="0" smtClean="0"/>
                        <a:t> data</a:t>
                      </a:r>
                      <a:endParaRPr lang="en-IN" dirty="0"/>
                    </a:p>
                  </a:txBody>
                  <a:tcPr/>
                </a:tc>
                <a:tc>
                  <a:txBody>
                    <a:bodyPr/>
                    <a:lstStyle/>
                    <a:p>
                      <a:r>
                        <a:rPr lang="en-IN" dirty="0" smtClean="0"/>
                        <a:t>no_of_customer_visits, total_item_customer_purchased </a:t>
                      </a:r>
                      <a:endParaRPr lang="en-IN" dirty="0"/>
                    </a:p>
                  </a:txBody>
                  <a:tcPr/>
                </a:tc>
                <a:extLst>
                  <a:ext uri="{0D108BD9-81ED-4DB2-BD59-A6C34878D82A}">
                    <a16:rowId xmlns:a16="http://schemas.microsoft.com/office/drawing/2014/main" val="2951747312"/>
                  </a:ext>
                </a:extLst>
              </a:tr>
              <a:tr h="401910">
                <a:tc>
                  <a:txBody>
                    <a:bodyPr/>
                    <a:lstStyle/>
                    <a:p>
                      <a:r>
                        <a:rPr lang="en-IN" dirty="0" smtClean="0"/>
                        <a:t>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coupon_discount, group by transaction</a:t>
                      </a:r>
                      <a:r>
                        <a:rPr lang="en-IN" baseline="0" dirty="0" smtClean="0"/>
                        <a:t> data</a:t>
                      </a:r>
                      <a:endParaRPr lang="en-IN" dirty="0" smtClean="0"/>
                    </a:p>
                  </a:txBody>
                  <a:tcPr/>
                </a:tc>
                <a:tc>
                  <a:txBody>
                    <a:bodyPr/>
                    <a:lstStyle/>
                    <a:p>
                      <a:r>
                        <a:rPr lang="en-IN" dirty="0" smtClean="0"/>
                        <a:t>no_of_coupon_discount</a:t>
                      </a:r>
                      <a:endParaRPr lang="en-IN" dirty="0"/>
                    </a:p>
                  </a:txBody>
                  <a:tcPr/>
                </a:tc>
                <a:extLst>
                  <a:ext uri="{0D108BD9-81ED-4DB2-BD59-A6C34878D82A}">
                    <a16:rowId xmlns:a16="http://schemas.microsoft.com/office/drawing/2014/main" val="4275957245"/>
                  </a:ext>
                </a:extLst>
              </a:tr>
            </a:tbl>
          </a:graphicData>
        </a:graphic>
      </p:graphicFrame>
      <p:sp>
        <p:nvSpPr>
          <p:cNvPr id="3" name="Rectangle 2"/>
          <p:cNvSpPr/>
          <p:nvPr/>
        </p:nvSpPr>
        <p:spPr>
          <a:xfrm>
            <a:off x="3063177" y="100539"/>
            <a:ext cx="6013890" cy="646331"/>
          </a:xfrm>
          <a:prstGeom prst="rect">
            <a:avLst/>
          </a:prstGeom>
        </p:spPr>
        <p:txBody>
          <a:bodyPr wrap="none">
            <a:spAutoFit/>
          </a:bodyPr>
          <a:lstStyle/>
          <a:p>
            <a:r>
              <a:rPr lang="en-IN" sz="3600" b="1" dirty="0" smtClean="0"/>
              <a:t>FEATURE ENGINEERING</a:t>
            </a:r>
            <a:endParaRPr lang="en-IN" sz="3600" dirty="0"/>
          </a:p>
        </p:txBody>
      </p:sp>
    </p:spTree>
    <p:extLst>
      <p:ext uri="{BB962C8B-B14F-4D97-AF65-F5344CB8AC3E}">
        <p14:creationId xmlns:p14="http://schemas.microsoft.com/office/powerpoint/2010/main" val="491927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54311"/>
            <a:ext cx="10353761" cy="383466"/>
          </a:xfrm>
        </p:spPr>
        <p:txBody>
          <a:bodyPr>
            <a:normAutofit fontScale="90000"/>
          </a:bodyPr>
          <a:lstStyle/>
          <a:p>
            <a:r>
              <a:rPr lang="en-IN" dirty="0" smtClean="0"/>
              <a:t>MODEL EVALUATION</a:t>
            </a:r>
            <a:endParaRPr lang="en-IN" dirty="0"/>
          </a:p>
        </p:txBody>
      </p:sp>
      <p:sp>
        <p:nvSpPr>
          <p:cNvPr id="3" name="Content Placeholder 2"/>
          <p:cNvSpPr>
            <a:spLocks noGrp="1"/>
          </p:cNvSpPr>
          <p:nvPr>
            <p:ph idx="1"/>
          </p:nvPr>
        </p:nvSpPr>
        <p:spPr>
          <a:xfrm>
            <a:off x="378687" y="1045608"/>
            <a:ext cx="11686902" cy="5717701"/>
          </a:xfrm>
        </p:spPr>
        <p:txBody>
          <a:bodyPr/>
          <a:lstStyle/>
          <a:p>
            <a:pPr marL="0" indent="0">
              <a:buNone/>
            </a:pPr>
            <a:r>
              <a:rPr lang="en-IN" dirty="0" smtClean="0"/>
              <a:t> KNN Classifier                                    Decision Tree                          Support Vector Machine  </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smtClean="0"/>
              <a:t>  Random Forest                    Bagging KNN                     AdaBoost                              Gradient Boost</a:t>
            </a:r>
          </a:p>
          <a:p>
            <a:pPr marL="0" indent="0">
              <a:buNone/>
            </a:pPr>
            <a:endParaRPr lang="en-IN" dirty="0"/>
          </a:p>
        </p:txBody>
      </p:sp>
      <p:pic>
        <p:nvPicPr>
          <p:cNvPr id="4" name="Picture 3" descr="Text, letter&#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4506109" y="1512657"/>
            <a:ext cx="2604468" cy="10858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06109" y="2749908"/>
            <a:ext cx="2604468" cy="447675"/>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757852" y="1500212"/>
            <a:ext cx="2799670" cy="108585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7757851" y="2755767"/>
            <a:ext cx="2799671" cy="419100"/>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566057" y="1512657"/>
            <a:ext cx="2762250" cy="1085850"/>
          </a:xfrm>
          <a:prstGeom prst="rect">
            <a:avLst/>
          </a:prstGeom>
          <a:noFill/>
          <a:ln>
            <a:noFill/>
          </a:ln>
        </p:spPr>
      </p:pic>
      <p:pic>
        <p:nvPicPr>
          <p:cNvPr id="9" name="Picture 8"/>
          <p:cNvPicPr/>
          <p:nvPr/>
        </p:nvPicPr>
        <p:blipFill>
          <a:blip r:embed="rId7">
            <a:extLst>
              <a:ext uri="{28A0092B-C50C-407E-A947-70E740481C1C}">
                <a14:useLocalDpi xmlns:a14="http://schemas.microsoft.com/office/drawing/2010/main" val="0"/>
              </a:ext>
            </a:extLst>
          </a:blip>
          <a:srcRect/>
          <a:stretch>
            <a:fillRect/>
          </a:stretch>
        </p:blipFill>
        <p:spPr bwMode="auto">
          <a:xfrm>
            <a:off x="566057" y="2690792"/>
            <a:ext cx="2762250" cy="466725"/>
          </a:xfrm>
          <a:prstGeom prst="rect">
            <a:avLst/>
          </a:prstGeom>
          <a:noFill/>
          <a:ln>
            <a:noFill/>
          </a:ln>
        </p:spPr>
      </p:pic>
      <p:pic>
        <p:nvPicPr>
          <p:cNvPr id="10" name="Picture 9"/>
          <p:cNvPicPr/>
          <p:nvPr/>
        </p:nvPicPr>
        <p:blipFill>
          <a:blip r:embed="rId8">
            <a:extLst>
              <a:ext uri="{28A0092B-C50C-407E-A947-70E740481C1C}">
                <a14:useLocalDpi xmlns:a14="http://schemas.microsoft.com/office/drawing/2010/main" val="0"/>
              </a:ext>
            </a:extLst>
          </a:blip>
          <a:srcRect/>
          <a:stretch>
            <a:fillRect/>
          </a:stretch>
        </p:blipFill>
        <p:spPr bwMode="auto">
          <a:xfrm>
            <a:off x="566057" y="4023767"/>
            <a:ext cx="2638425" cy="1076325"/>
          </a:xfrm>
          <a:prstGeom prst="rect">
            <a:avLst/>
          </a:prstGeom>
          <a:noFill/>
          <a:ln>
            <a:noFill/>
          </a:ln>
        </p:spPr>
      </p:pic>
      <p:pic>
        <p:nvPicPr>
          <p:cNvPr id="11" name="Picture 10"/>
          <p:cNvPicPr/>
          <p:nvPr/>
        </p:nvPicPr>
        <p:blipFill>
          <a:blip r:embed="rId9">
            <a:extLst>
              <a:ext uri="{28A0092B-C50C-407E-A947-70E740481C1C}">
                <a14:useLocalDpi xmlns:a14="http://schemas.microsoft.com/office/drawing/2010/main" val="0"/>
              </a:ext>
            </a:extLst>
          </a:blip>
          <a:srcRect/>
          <a:stretch>
            <a:fillRect/>
          </a:stretch>
        </p:blipFill>
        <p:spPr bwMode="auto">
          <a:xfrm>
            <a:off x="566056" y="5284663"/>
            <a:ext cx="2638425" cy="390525"/>
          </a:xfrm>
          <a:prstGeom prst="rect">
            <a:avLst/>
          </a:prstGeom>
          <a:noFill/>
          <a:ln>
            <a:noFill/>
          </a:ln>
        </p:spPr>
      </p:pic>
      <p:pic>
        <p:nvPicPr>
          <p:cNvPr id="12" name="Picture 11"/>
          <p:cNvPicPr/>
          <p:nvPr/>
        </p:nvPicPr>
        <p:blipFill>
          <a:blip r:embed="rId10">
            <a:extLst>
              <a:ext uri="{28A0092B-C50C-407E-A947-70E740481C1C}">
                <a14:useLocalDpi xmlns:a14="http://schemas.microsoft.com/office/drawing/2010/main" val="0"/>
              </a:ext>
            </a:extLst>
          </a:blip>
          <a:srcRect/>
          <a:stretch>
            <a:fillRect/>
          </a:stretch>
        </p:blipFill>
        <p:spPr bwMode="auto">
          <a:xfrm>
            <a:off x="3583713" y="4030998"/>
            <a:ext cx="2638425" cy="1076325"/>
          </a:xfrm>
          <a:prstGeom prst="rect">
            <a:avLst/>
          </a:prstGeom>
          <a:noFill/>
          <a:ln>
            <a:noFill/>
          </a:ln>
        </p:spPr>
      </p:pic>
      <p:pic>
        <p:nvPicPr>
          <p:cNvPr id="13" name="Picture 12"/>
          <p:cNvPicPr/>
          <p:nvPr/>
        </p:nvPicPr>
        <p:blipFill>
          <a:blip r:embed="rId11">
            <a:extLst>
              <a:ext uri="{28A0092B-C50C-407E-A947-70E740481C1C}">
                <a14:useLocalDpi xmlns:a14="http://schemas.microsoft.com/office/drawing/2010/main" val="0"/>
              </a:ext>
            </a:extLst>
          </a:blip>
          <a:srcRect/>
          <a:stretch>
            <a:fillRect/>
          </a:stretch>
        </p:blipFill>
        <p:spPr bwMode="auto">
          <a:xfrm>
            <a:off x="3583713" y="5284663"/>
            <a:ext cx="2638425" cy="400050"/>
          </a:xfrm>
          <a:prstGeom prst="rect">
            <a:avLst/>
          </a:prstGeom>
          <a:noFill/>
          <a:ln>
            <a:noFill/>
          </a:ln>
        </p:spPr>
      </p:pic>
      <p:pic>
        <p:nvPicPr>
          <p:cNvPr id="14" name="Picture 13"/>
          <p:cNvPicPr/>
          <p:nvPr/>
        </p:nvPicPr>
        <p:blipFill>
          <a:blip r:embed="rId12">
            <a:extLst>
              <a:ext uri="{28A0092B-C50C-407E-A947-70E740481C1C}">
                <a14:useLocalDpi xmlns:a14="http://schemas.microsoft.com/office/drawing/2010/main" val="0"/>
              </a:ext>
            </a:extLst>
          </a:blip>
          <a:srcRect/>
          <a:stretch>
            <a:fillRect/>
          </a:stretch>
        </p:blipFill>
        <p:spPr bwMode="auto">
          <a:xfrm>
            <a:off x="6466931" y="4023767"/>
            <a:ext cx="2772863" cy="1028700"/>
          </a:xfrm>
          <a:prstGeom prst="rect">
            <a:avLst/>
          </a:prstGeom>
          <a:noFill/>
          <a:ln>
            <a:noFill/>
          </a:ln>
        </p:spPr>
      </p:pic>
      <p:pic>
        <p:nvPicPr>
          <p:cNvPr id="15" name="Picture 14"/>
          <p:cNvPicPr/>
          <p:nvPr/>
        </p:nvPicPr>
        <p:blipFill>
          <a:blip r:embed="rId13">
            <a:extLst>
              <a:ext uri="{28A0092B-C50C-407E-A947-70E740481C1C}">
                <a14:useLocalDpi xmlns:a14="http://schemas.microsoft.com/office/drawing/2010/main" val="0"/>
              </a:ext>
            </a:extLst>
          </a:blip>
          <a:srcRect/>
          <a:stretch>
            <a:fillRect/>
          </a:stretch>
        </p:blipFill>
        <p:spPr bwMode="auto">
          <a:xfrm>
            <a:off x="6466931" y="5284663"/>
            <a:ext cx="2772863" cy="428625"/>
          </a:xfrm>
          <a:prstGeom prst="rect">
            <a:avLst/>
          </a:prstGeom>
          <a:noFill/>
          <a:ln>
            <a:noFill/>
          </a:ln>
        </p:spPr>
      </p:pic>
      <p:pic>
        <p:nvPicPr>
          <p:cNvPr id="16" name="Picture 15"/>
          <p:cNvPicPr/>
          <p:nvPr/>
        </p:nvPicPr>
        <p:blipFill>
          <a:blip r:embed="rId14">
            <a:extLst>
              <a:ext uri="{28A0092B-C50C-407E-A947-70E740481C1C}">
                <a14:useLocalDpi xmlns:a14="http://schemas.microsoft.com/office/drawing/2010/main" val="0"/>
              </a:ext>
            </a:extLst>
          </a:blip>
          <a:srcRect/>
          <a:stretch>
            <a:fillRect/>
          </a:stretch>
        </p:blipFill>
        <p:spPr bwMode="auto">
          <a:xfrm>
            <a:off x="9484588" y="4023767"/>
            <a:ext cx="2505210" cy="1028700"/>
          </a:xfrm>
          <a:prstGeom prst="rect">
            <a:avLst/>
          </a:prstGeom>
          <a:noFill/>
          <a:ln>
            <a:noFill/>
          </a:ln>
        </p:spPr>
      </p:pic>
      <p:pic>
        <p:nvPicPr>
          <p:cNvPr id="17" name="Picture 16"/>
          <p:cNvPicPr/>
          <p:nvPr/>
        </p:nvPicPr>
        <p:blipFill>
          <a:blip r:embed="rId15">
            <a:extLst>
              <a:ext uri="{28A0092B-C50C-407E-A947-70E740481C1C}">
                <a14:useLocalDpi xmlns:a14="http://schemas.microsoft.com/office/drawing/2010/main" val="0"/>
              </a:ext>
            </a:extLst>
          </a:blip>
          <a:srcRect/>
          <a:stretch>
            <a:fillRect/>
          </a:stretch>
        </p:blipFill>
        <p:spPr bwMode="auto">
          <a:xfrm>
            <a:off x="9484587" y="5284663"/>
            <a:ext cx="2505210" cy="400050"/>
          </a:xfrm>
          <a:prstGeom prst="rect">
            <a:avLst/>
          </a:prstGeom>
          <a:noFill/>
          <a:ln>
            <a:noFill/>
          </a:ln>
        </p:spPr>
      </p:pic>
    </p:spTree>
    <p:extLst>
      <p:ext uri="{BB962C8B-B14F-4D97-AF65-F5344CB8AC3E}">
        <p14:creationId xmlns:p14="http://schemas.microsoft.com/office/powerpoint/2010/main" val="2303070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550" y="296091"/>
            <a:ext cx="9116538" cy="853440"/>
          </a:xfrm>
        </p:spPr>
        <p:txBody>
          <a:bodyPr/>
          <a:lstStyle/>
          <a:p>
            <a:r>
              <a:rPr lang="en-IN" dirty="0" smtClean="0"/>
              <a:t>Important features</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3" y="1531860"/>
            <a:ext cx="5782981" cy="3664032"/>
          </a:xfrm>
        </p:spPr>
      </p:pic>
      <p:sp>
        <p:nvSpPr>
          <p:cNvPr id="11" name="Rectangle 10"/>
          <p:cNvSpPr/>
          <p:nvPr/>
        </p:nvSpPr>
        <p:spPr>
          <a:xfrm>
            <a:off x="104013" y="5578221"/>
            <a:ext cx="11974775" cy="369332"/>
          </a:xfrm>
          <a:prstGeom prst="rect">
            <a:avLst/>
          </a:prstGeom>
        </p:spPr>
        <p:txBody>
          <a:bodyPr wrap="square">
            <a:spAutoFit/>
          </a:bodyPr>
          <a:lstStyle/>
          <a:p>
            <a:r>
              <a:rPr lang="en-IN" dirty="0"/>
              <a:t>T</a:t>
            </a:r>
            <a:r>
              <a:rPr lang="en-IN" dirty="0" smtClean="0"/>
              <a:t>he </a:t>
            </a:r>
            <a:r>
              <a:rPr lang="en-IN" dirty="0"/>
              <a:t>diagrams above </a:t>
            </a:r>
            <a:r>
              <a:rPr lang="en-IN" dirty="0" smtClean="0"/>
              <a:t>displays </a:t>
            </a:r>
            <a:r>
              <a:rPr lang="en-IN" dirty="0"/>
              <a:t>the top 10 important features of </a:t>
            </a:r>
            <a:r>
              <a:rPr lang="en-IN" dirty="0" smtClean="0"/>
              <a:t>AdaBoost </a:t>
            </a:r>
            <a:r>
              <a:rPr lang="en-IN" dirty="0"/>
              <a:t>and G</a:t>
            </a:r>
            <a:r>
              <a:rPr lang="en-IN" dirty="0" smtClean="0"/>
              <a:t>radient Boost models.</a:t>
            </a:r>
            <a:endParaRPr lang="en-IN"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839" y="1531860"/>
            <a:ext cx="5737030" cy="3664032"/>
          </a:xfrm>
          <a:prstGeom prst="rect">
            <a:avLst/>
          </a:prstGeom>
        </p:spPr>
      </p:pic>
    </p:spTree>
    <p:extLst>
      <p:ext uri="{BB962C8B-B14F-4D97-AF65-F5344CB8AC3E}">
        <p14:creationId xmlns:p14="http://schemas.microsoft.com/office/powerpoint/2010/main" val="3779436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01189"/>
            <a:ext cx="12192000" cy="4990011"/>
          </a:xfrm>
        </p:spPr>
        <p:txBody>
          <a:bodyPr>
            <a:normAutofit fontScale="92500" lnSpcReduction="20000"/>
          </a:bodyPr>
          <a:lstStyle/>
          <a:p>
            <a:endParaRPr lang="en-IN" dirty="0" smtClean="0"/>
          </a:p>
          <a:p>
            <a:endParaRPr lang="en-IN" dirty="0"/>
          </a:p>
          <a:p>
            <a:endParaRPr lang="en-IN" dirty="0" smtClean="0"/>
          </a:p>
          <a:p>
            <a:endParaRPr lang="en-IN" dirty="0"/>
          </a:p>
          <a:p>
            <a:endParaRPr lang="en-IN" dirty="0" smtClean="0"/>
          </a:p>
          <a:p>
            <a:pPr algn="ct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a:p>
            <a:pPr marL="0" indent="0">
              <a:buNone/>
            </a:pPr>
            <a:r>
              <a:rPr lang="en-IN" dirty="0" smtClean="0"/>
              <a:t>In </a:t>
            </a:r>
            <a:r>
              <a:rPr lang="en-IN" dirty="0"/>
              <a:t>the </a:t>
            </a:r>
            <a:r>
              <a:rPr lang="en-IN" dirty="0" smtClean="0"/>
              <a:t>above illustrations </a:t>
            </a:r>
            <a:r>
              <a:rPr lang="en-IN" dirty="0"/>
              <a:t>we have displayed the top 10 important features of </a:t>
            </a:r>
            <a:r>
              <a:rPr lang="en-IN" dirty="0" smtClean="0"/>
              <a:t>decision tree and random forest models. </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23" y="1374185"/>
            <a:ext cx="5747657" cy="32791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083" y="1374185"/>
            <a:ext cx="5733565" cy="3279152"/>
          </a:xfrm>
          <a:prstGeom prst="rect">
            <a:avLst/>
          </a:prstGeom>
        </p:spPr>
      </p:pic>
    </p:spTree>
    <p:extLst>
      <p:ext uri="{BB962C8B-B14F-4D97-AF65-F5344CB8AC3E}">
        <p14:creationId xmlns:p14="http://schemas.microsoft.com/office/powerpoint/2010/main" val="2916376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601" y="173128"/>
            <a:ext cx="9001462" cy="636768"/>
          </a:xfrm>
        </p:spPr>
        <p:txBody>
          <a:bodyPr>
            <a:normAutofit fontScale="90000"/>
          </a:bodyPr>
          <a:lstStyle/>
          <a:p>
            <a:r>
              <a:rPr lang="en-IN" sz="3600" dirty="0" smtClean="0"/>
              <a:t>Model</a:t>
            </a:r>
            <a:r>
              <a:rPr lang="en-IN" dirty="0" smtClean="0"/>
              <a:t> </a:t>
            </a:r>
            <a:r>
              <a:rPr lang="en-IN" sz="3600" dirty="0"/>
              <a:t>TUNING</a:t>
            </a:r>
            <a:endParaRPr lang="en-IN" sz="3600" dirty="0"/>
          </a:p>
        </p:txBody>
      </p:sp>
      <p:sp>
        <p:nvSpPr>
          <p:cNvPr id="3" name="Subtitle 2"/>
          <p:cNvSpPr>
            <a:spLocks noGrp="1"/>
          </p:cNvSpPr>
          <p:nvPr>
            <p:ph type="subTitle" idx="1"/>
          </p:nvPr>
        </p:nvSpPr>
        <p:spPr>
          <a:xfrm>
            <a:off x="853439" y="714104"/>
            <a:ext cx="10476412" cy="5434148"/>
          </a:xfrm>
        </p:spPr>
        <p:txBody>
          <a:bodyPr/>
          <a:lstStyle/>
          <a:p>
            <a:r>
              <a:rPr lang="en-IN" dirty="0" smtClean="0"/>
              <a:t>   Evaluation Metrics Before </a:t>
            </a:r>
            <a:r>
              <a:rPr lang="en-IN" dirty="0" err="1" smtClean="0"/>
              <a:t>Hyperparameter</a:t>
            </a:r>
            <a:r>
              <a:rPr lang="en-IN" dirty="0" smtClean="0"/>
              <a:t> Tuning</a:t>
            </a:r>
          </a:p>
          <a:p>
            <a:endParaRPr lang="en-IN" dirty="0"/>
          </a:p>
          <a:p>
            <a:endParaRPr lang="en-IN" dirty="0" smtClean="0"/>
          </a:p>
          <a:p>
            <a:endParaRPr lang="en-IN" dirty="0"/>
          </a:p>
          <a:p>
            <a:endParaRPr lang="en-IN" dirty="0" smtClean="0"/>
          </a:p>
          <a:p>
            <a:r>
              <a:rPr lang="en-IN" dirty="0" smtClean="0"/>
              <a:t>Evaluation </a:t>
            </a:r>
            <a:r>
              <a:rPr lang="en-IN" dirty="0"/>
              <a:t>Metrics </a:t>
            </a:r>
            <a:r>
              <a:rPr lang="en-IN" dirty="0" smtClean="0"/>
              <a:t>After </a:t>
            </a:r>
            <a:r>
              <a:rPr lang="en-IN" dirty="0" err="1" smtClean="0"/>
              <a:t>Hyperparameter</a:t>
            </a:r>
            <a:r>
              <a:rPr lang="en-IN" dirty="0" smtClean="0"/>
              <a:t> </a:t>
            </a:r>
            <a:r>
              <a:rPr lang="en-IN" dirty="0"/>
              <a:t>Tuning</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17073" y="1259478"/>
            <a:ext cx="7019110" cy="21717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647407" y="4105818"/>
            <a:ext cx="7088776" cy="2173062"/>
          </a:xfrm>
          <a:prstGeom prst="rect">
            <a:avLst/>
          </a:prstGeom>
          <a:noFill/>
          <a:ln>
            <a:noFill/>
          </a:ln>
        </p:spPr>
      </p:pic>
    </p:spTree>
    <p:extLst>
      <p:ext uri="{BB962C8B-B14F-4D97-AF65-F5344CB8AC3E}">
        <p14:creationId xmlns:p14="http://schemas.microsoft.com/office/powerpoint/2010/main" val="1768523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IN" dirty="0" smtClean="0"/>
              <a:t>Visualization for MODEL SELECTION</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407" y="1215934"/>
            <a:ext cx="5288322" cy="3695700"/>
          </a:xfrm>
          <a:prstGeom prst="rect">
            <a:avLst/>
          </a:prstGeom>
          <a:noFill/>
          <a:ln>
            <a:noFill/>
          </a:ln>
        </p:spPr>
      </p:pic>
      <p:pic>
        <p:nvPicPr>
          <p:cNvPr id="5" name="Picture 4"/>
          <p:cNvPicPr>
            <a:picLocks noChangeAspect="1"/>
          </p:cNvPicPr>
          <p:nvPr/>
        </p:nvPicPr>
        <p:blipFill>
          <a:blip r:embed="rId3"/>
          <a:stretch>
            <a:fillRect/>
          </a:stretch>
        </p:blipFill>
        <p:spPr>
          <a:xfrm>
            <a:off x="6090675" y="1223077"/>
            <a:ext cx="5415117" cy="3688557"/>
          </a:xfrm>
          <a:prstGeom prst="rect">
            <a:avLst/>
          </a:prstGeom>
        </p:spPr>
      </p:pic>
      <p:sp>
        <p:nvSpPr>
          <p:cNvPr id="6" name="Rectangle 5"/>
          <p:cNvSpPr/>
          <p:nvPr/>
        </p:nvSpPr>
        <p:spPr>
          <a:xfrm>
            <a:off x="391886" y="5162733"/>
            <a:ext cx="11225348" cy="1477328"/>
          </a:xfrm>
          <a:prstGeom prst="rect">
            <a:avLst/>
          </a:prstGeom>
        </p:spPr>
        <p:txBody>
          <a:bodyPr wrap="square">
            <a:spAutoFit/>
          </a:bodyPr>
          <a:lstStyle/>
          <a:p>
            <a:pPr algn="ctr"/>
            <a:r>
              <a:rPr lang="en-IN" dirty="0" smtClean="0"/>
              <a:t>Inference</a:t>
            </a:r>
          </a:p>
          <a:p>
            <a:endParaRPr lang="en-IN" dirty="0" smtClean="0"/>
          </a:p>
          <a:p>
            <a:r>
              <a:rPr lang="en-IN" dirty="0" smtClean="0"/>
              <a:t>After </a:t>
            </a:r>
            <a:r>
              <a:rPr lang="en-IN" dirty="0"/>
              <a:t>building different machine learning models and comparing their results through </a:t>
            </a:r>
            <a:r>
              <a:rPr lang="en-IN" dirty="0" smtClean="0"/>
              <a:t>evaluation </a:t>
            </a:r>
            <a:r>
              <a:rPr lang="en-IN" dirty="0"/>
              <a:t>metrics we have found that the performance for Random Forest m</a:t>
            </a:r>
            <a:r>
              <a:rPr lang="en-IN" dirty="0" smtClean="0"/>
              <a:t>odel would be the best if we select it as our final model.</a:t>
            </a:r>
            <a:endParaRPr lang="en-IN" dirty="0"/>
          </a:p>
        </p:txBody>
      </p:sp>
    </p:spTree>
    <p:extLst>
      <p:ext uri="{BB962C8B-B14F-4D97-AF65-F5344CB8AC3E}">
        <p14:creationId xmlns:p14="http://schemas.microsoft.com/office/powerpoint/2010/main" val="3414777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803" y="223804"/>
            <a:ext cx="10353761" cy="1326321"/>
          </a:xfrm>
        </p:spPr>
        <p:txBody>
          <a:bodyPr/>
          <a:lstStyle/>
          <a:p>
            <a:pPr algn="ctr"/>
            <a:r>
              <a:rPr lang="en-IN" dirty="0" smtClean="0"/>
              <a:t>Problem </a:t>
            </a:r>
            <a:r>
              <a:rPr lang="en-IN" dirty="0" smtClean="0"/>
              <a:t>Statement</a:t>
            </a:r>
            <a:endParaRPr lang="en-IN" dirty="0"/>
          </a:p>
        </p:txBody>
      </p:sp>
      <p:sp>
        <p:nvSpPr>
          <p:cNvPr id="3" name="Content Placeholder 2"/>
          <p:cNvSpPr>
            <a:spLocks noGrp="1"/>
          </p:cNvSpPr>
          <p:nvPr>
            <p:ph idx="1"/>
          </p:nvPr>
        </p:nvSpPr>
        <p:spPr>
          <a:xfrm>
            <a:off x="261256" y="1550125"/>
            <a:ext cx="11538857" cy="4441371"/>
          </a:xfrm>
        </p:spPr>
        <p:txBody>
          <a:bodyPr>
            <a:normAutofit/>
          </a:bodyPr>
          <a:lstStyle/>
          <a:p>
            <a:pPr algn="just">
              <a:buFont typeface="Wingdings" panose="05000000000000000000" pitchFamily="2" charset="2"/>
              <a:buChar char="Ø"/>
            </a:pPr>
            <a:r>
              <a:rPr lang="en-IN" dirty="0"/>
              <a:t>A </a:t>
            </a:r>
            <a:r>
              <a:rPr lang="en-IN" dirty="0" smtClean="0"/>
              <a:t>analytical </a:t>
            </a:r>
            <a:r>
              <a:rPr lang="en-IN" dirty="0"/>
              <a:t>company named XYZ regularly helps its merchants understand their data better by providing machine learning and analytics consulting. ABC is an established Brick &amp; Mortar retailer that frequently conducts marketing campaigns for its diverse product range. As a merchant of XYZ, they have sought XYZ to assist them in their discount marketing process. ABC’s promotions are shared across various channels which includes email, notifications, etc. A number of these campaigns include coupon discounts that are offered for a specific product/range of products. </a:t>
            </a:r>
          </a:p>
          <a:p>
            <a:pPr algn="just">
              <a:buFont typeface="Wingdings" panose="05000000000000000000" pitchFamily="2" charset="2"/>
              <a:buChar char="Ø"/>
            </a:pPr>
            <a:r>
              <a:rPr lang="en-IN" dirty="0"/>
              <a:t>The retailer would like the ability to predict whether customers redeem the coupons received across channels, which will enable the retailer’s marketing team to accurately design coupon construct, and develop more precise and targeted marketing strategies. </a:t>
            </a:r>
          </a:p>
          <a:p>
            <a:endParaRPr lang="en-IN" dirty="0"/>
          </a:p>
        </p:txBody>
      </p:sp>
    </p:spTree>
    <p:extLst>
      <p:ext uri="{BB962C8B-B14F-4D97-AF65-F5344CB8AC3E}">
        <p14:creationId xmlns:p14="http://schemas.microsoft.com/office/powerpoint/2010/main" val="2088938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087" y="-217591"/>
            <a:ext cx="10353761" cy="1326321"/>
          </a:xfrm>
        </p:spPr>
        <p:txBody>
          <a:bodyPr/>
          <a:lstStyle/>
          <a:p>
            <a:r>
              <a:rPr lang="en-IN" dirty="0" smtClean="0">
                <a:effectLst/>
              </a:rPr>
              <a:t>Top Features of Final ML Model</a:t>
            </a:r>
            <a:endParaRPr lang="en-IN" dirty="0"/>
          </a:p>
        </p:txBody>
      </p:sp>
      <p:sp>
        <p:nvSpPr>
          <p:cNvPr id="3" name="Content Placeholder 2"/>
          <p:cNvSpPr>
            <a:spLocks noGrp="1"/>
          </p:cNvSpPr>
          <p:nvPr>
            <p:ph idx="1"/>
          </p:nvPr>
        </p:nvSpPr>
        <p:spPr>
          <a:xfrm>
            <a:off x="330926" y="923109"/>
            <a:ext cx="11268891" cy="5451565"/>
          </a:xfrm>
        </p:spPr>
        <p:txBody>
          <a:bodyPr/>
          <a:lstStyle/>
          <a:p>
            <a:pPr marL="0" indent="0">
              <a:buNone/>
            </a:pPr>
            <a:r>
              <a:rPr lang="en-IN" dirty="0" smtClean="0"/>
              <a:t>Below are the top 10 important features of our final machine learning model - Random Forest.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64" y="1694227"/>
            <a:ext cx="10389930" cy="4680447"/>
          </a:xfrm>
          <a:prstGeom prst="rect">
            <a:avLst/>
          </a:prstGeom>
        </p:spPr>
      </p:pic>
    </p:spTree>
    <p:extLst>
      <p:ext uri="{BB962C8B-B14F-4D97-AF65-F5344CB8AC3E}">
        <p14:creationId xmlns:p14="http://schemas.microsoft.com/office/powerpoint/2010/main" val="852232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Learnings &amp; Business Interpretation</a:t>
            </a:r>
            <a:endParaRPr lang="en-IN" dirty="0"/>
          </a:p>
        </p:txBody>
      </p:sp>
      <p:sp>
        <p:nvSpPr>
          <p:cNvPr id="3" name="Content Placeholder 2"/>
          <p:cNvSpPr>
            <a:spLocks noGrp="1"/>
          </p:cNvSpPr>
          <p:nvPr>
            <p:ph idx="1"/>
          </p:nvPr>
        </p:nvSpPr>
        <p:spPr>
          <a:xfrm>
            <a:off x="740229" y="1689463"/>
            <a:ext cx="10527328" cy="4606833"/>
          </a:xfrm>
        </p:spPr>
        <p:txBody>
          <a:bodyPr>
            <a:normAutofit/>
          </a:bodyPr>
          <a:lstStyle/>
          <a:p>
            <a:pPr marL="0" indent="0">
              <a:buNone/>
            </a:pPr>
            <a:r>
              <a:rPr lang="en-IN" dirty="0" smtClean="0"/>
              <a:t>From our problem statement below are some of the questions that we </a:t>
            </a:r>
            <a:r>
              <a:rPr lang="en-IN" dirty="0" smtClean="0"/>
              <a:t>have tried to answer</a:t>
            </a:r>
            <a:r>
              <a:rPr lang="en-IN" dirty="0"/>
              <a:t> </a:t>
            </a:r>
            <a:r>
              <a:rPr lang="en-IN" dirty="0" smtClean="0"/>
              <a:t>and tried to understand on business.</a:t>
            </a:r>
            <a:endParaRPr lang="en-IN" dirty="0" smtClean="0"/>
          </a:p>
          <a:p>
            <a:endParaRPr lang="en-IN" dirty="0" smtClean="0"/>
          </a:p>
          <a:p>
            <a:r>
              <a:rPr lang="en-IN" dirty="0" smtClean="0"/>
              <a:t>Possible factors </a:t>
            </a:r>
            <a:r>
              <a:rPr lang="en-IN" dirty="0" smtClean="0"/>
              <a:t>influencing customers to redeem coupon?</a:t>
            </a:r>
          </a:p>
          <a:p>
            <a:r>
              <a:rPr lang="en-IN" dirty="0" smtClean="0"/>
              <a:t>Which coupon is more popular</a:t>
            </a:r>
            <a:r>
              <a:rPr lang="en-IN" dirty="0"/>
              <a:t> </a:t>
            </a:r>
            <a:r>
              <a:rPr lang="en-IN" dirty="0" smtClean="0"/>
              <a:t>among customers</a:t>
            </a:r>
            <a:r>
              <a:rPr lang="en-IN" dirty="0" smtClean="0"/>
              <a:t>?</a:t>
            </a:r>
          </a:p>
          <a:p>
            <a:r>
              <a:rPr lang="en-IN" dirty="0" smtClean="0"/>
              <a:t>Which item has the highest probability for redemption?</a:t>
            </a:r>
            <a:endParaRPr lang="en-IN" dirty="0" smtClean="0"/>
          </a:p>
          <a:p>
            <a:r>
              <a:rPr lang="en-IN" dirty="0" smtClean="0"/>
              <a:t>Comparison of  </a:t>
            </a:r>
            <a:r>
              <a:rPr lang="en-IN" dirty="0"/>
              <a:t>X &amp; </a:t>
            </a:r>
            <a:r>
              <a:rPr lang="en-IN" dirty="0" smtClean="0"/>
              <a:t>Y campaigns?</a:t>
            </a:r>
            <a:endParaRPr lang="en-IN" dirty="0" smtClean="0"/>
          </a:p>
          <a:p>
            <a:r>
              <a:rPr lang="en-IN" dirty="0" smtClean="0"/>
              <a:t>Impact of average coupon discount on redemption?</a:t>
            </a:r>
          </a:p>
          <a:p>
            <a:r>
              <a:rPr lang="en-IN" dirty="0" smtClean="0"/>
              <a:t>Suggestions to design a better promotional campaign</a:t>
            </a:r>
            <a:r>
              <a:rPr lang="en-IN" dirty="0" smtClean="0"/>
              <a:t>?</a:t>
            </a:r>
          </a:p>
          <a:p>
            <a:endParaRPr lang="en-IN" dirty="0" smtClean="0"/>
          </a:p>
        </p:txBody>
      </p:sp>
    </p:spTree>
    <p:extLst>
      <p:ext uri="{BB962C8B-B14F-4D97-AF65-F5344CB8AC3E}">
        <p14:creationId xmlns:p14="http://schemas.microsoft.com/office/powerpoint/2010/main" val="2314676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sz="9600" dirty="0" smtClean="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04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0040" y="144084"/>
            <a:ext cx="5752152" cy="769441"/>
          </a:xfrm>
          <a:prstGeom prst="rect">
            <a:avLst/>
          </a:prstGeom>
        </p:spPr>
        <p:txBody>
          <a:bodyPr wrap="none">
            <a:spAutoFit/>
          </a:bodyPr>
          <a:lstStyle/>
          <a:p>
            <a:pPr algn="ctr"/>
            <a:r>
              <a:rPr lang="en-IN" sz="4400" b="1" dirty="0" smtClean="0"/>
              <a:t>DATA DICTIONARY</a:t>
            </a:r>
            <a:endParaRPr lang="en-IN" sz="4400" b="1" dirty="0"/>
          </a:p>
        </p:txBody>
      </p:sp>
      <p:graphicFrame>
        <p:nvGraphicFramePr>
          <p:cNvPr id="3" name="Table 2"/>
          <p:cNvGraphicFramePr>
            <a:graphicFrameLocks noGrp="1"/>
          </p:cNvGraphicFramePr>
          <p:nvPr>
            <p:extLst>
              <p:ext uri="{D42A27DB-BD31-4B8C-83A1-F6EECF244321}">
                <p14:modId xmlns:p14="http://schemas.microsoft.com/office/powerpoint/2010/main" val="338590152"/>
              </p:ext>
            </p:extLst>
          </p:nvPr>
        </p:nvGraphicFramePr>
        <p:xfrm>
          <a:off x="1118114" y="1048993"/>
          <a:ext cx="9576000" cy="5341361"/>
        </p:xfrm>
        <a:graphic>
          <a:graphicData uri="http://schemas.openxmlformats.org/drawingml/2006/table">
            <a:tbl>
              <a:tblPr firstRow="1" bandRow="1">
                <a:tableStyleId>{073A0DAA-6AF3-43AB-8588-CEC1D06C72B9}</a:tableStyleId>
              </a:tblPr>
              <a:tblGrid>
                <a:gridCol w="4788000">
                  <a:extLst>
                    <a:ext uri="{9D8B030D-6E8A-4147-A177-3AD203B41FA5}">
                      <a16:colId xmlns:a16="http://schemas.microsoft.com/office/drawing/2014/main" val="358970159"/>
                    </a:ext>
                  </a:extLst>
                </a:gridCol>
                <a:gridCol w="4788000">
                  <a:extLst>
                    <a:ext uri="{9D8B030D-6E8A-4147-A177-3AD203B41FA5}">
                      <a16:colId xmlns:a16="http://schemas.microsoft.com/office/drawing/2014/main" val="2245176572"/>
                    </a:ext>
                  </a:extLst>
                </a:gridCol>
              </a:tblGrid>
              <a:tr h="329500">
                <a:tc>
                  <a:txBody>
                    <a:bodyPr/>
                    <a:lstStyle/>
                    <a:p>
                      <a:r>
                        <a:rPr lang="en-IN" dirty="0" smtClean="0"/>
                        <a:t>Data Sources</a:t>
                      </a:r>
                      <a:endParaRPr lang="en-IN" dirty="0"/>
                    </a:p>
                  </a:txBody>
                  <a:tcPr/>
                </a:tc>
                <a:tc>
                  <a:txBody>
                    <a:bodyPr/>
                    <a:lstStyle/>
                    <a:p>
                      <a:r>
                        <a:rPr lang="en-IN" dirty="0" smtClean="0"/>
                        <a:t>Description</a:t>
                      </a:r>
                      <a:endParaRPr lang="en-IN" dirty="0"/>
                    </a:p>
                  </a:txBody>
                  <a:tcPr/>
                </a:tc>
                <a:extLst>
                  <a:ext uri="{0D108BD9-81ED-4DB2-BD59-A6C34878D82A}">
                    <a16:rowId xmlns:a16="http://schemas.microsoft.com/office/drawing/2014/main" val="2305217345"/>
                  </a:ext>
                </a:extLst>
              </a:tr>
              <a:tr h="823751">
                <a:tc>
                  <a:txBody>
                    <a:bodyPr/>
                    <a:lstStyle/>
                    <a:p>
                      <a:r>
                        <a:rPr lang="en-IN" dirty="0" smtClean="0"/>
                        <a:t>1.train.csv</a:t>
                      </a:r>
                      <a:endParaRPr lang="en-IN" dirty="0"/>
                    </a:p>
                  </a:txBody>
                  <a:tcPr/>
                </a:tc>
                <a:tc>
                  <a:txBody>
                    <a:bodyPr/>
                    <a:lstStyle/>
                    <a:p>
                      <a:r>
                        <a:rPr lang="en-IN" dirty="0" smtClean="0"/>
                        <a:t>This data source contains the coupons offered to customers</a:t>
                      </a:r>
                      <a:r>
                        <a:rPr lang="en-IN" baseline="0" dirty="0" smtClean="0"/>
                        <a:t> under the 18 campaigns.</a:t>
                      </a:r>
                      <a:endParaRPr lang="en-IN" dirty="0"/>
                    </a:p>
                  </a:txBody>
                  <a:tcPr/>
                </a:tc>
                <a:extLst>
                  <a:ext uri="{0D108BD9-81ED-4DB2-BD59-A6C34878D82A}">
                    <a16:rowId xmlns:a16="http://schemas.microsoft.com/office/drawing/2014/main" val="1839504528"/>
                  </a:ext>
                </a:extLst>
              </a:tr>
              <a:tr h="576625">
                <a:tc>
                  <a:txBody>
                    <a:bodyPr/>
                    <a:lstStyle/>
                    <a:p>
                      <a:r>
                        <a:rPr lang="en-IN" dirty="0" smtClean="0"/>
                        <a:t>2.customer_transaction_data.csv</a:t>
                      </a:r>
                      <a:endParaRPr lang="en-IN" dirty="0"/>
                    </a:p>
                  </a:txBody>
                  <a:tcPr/>
                </a:tc>
                <a:tc>
                  <a:txBody>
                    <a:bodyPr/>
                    <a:lstStyle/>
                    <a:p>
                      <a:r>
                        <a:rPr lang="en-IN" dirty="0" smtClean="0"/>
                        <a:t>This data source contains</a:t>
                      </a:r>
                      <a:r>
                        <a:rPr lang="en-IN" baseline="0" dirty="0" smtClean="0"/>
                        <a:t> the campaign information for 28 campaigns.</a:t>
                      </a:r>
                      <a:endParaRPr lang="en-IN" dirty="0"/>
                    </a:p>
                  </a:txBody>
                  <a:tcPr/>
                </a:tc>
                <a:extLst>
                  <a:ext uri="{0D108BD9-81ED-4DB2-BD59-A6C34878D82A}">
                    <a16:rowId xmlns:a16="http://schemas.microsoft.com/office/drawing/2014/main" val="2950132265"/>
                  </a:ext>
                </a:extLst>
              </a:tr>
              <a:tr h="1070876">
                <a:tc>
                  <a:txBody>
                    <a:bodyPr/>
                    <a:lstStyle/>
                    <a:p>
                      <a:r>
                        <a:rPr lang="en-IN" dirty="0" smtClean="0"/>
                        <a:t>3.coupon_item_mapping.csv</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effectLst/>
                        </a:rPr>
                        <a:t>This data source has the mapping of coupon and items valid for discount under that </a:t>
                      </a:r>
                      <a:r>
                        <a:rPr lang="en-IN" dirty="0" smtClean="0">
                          <a:effectLst/>
                        </a:rPr>
                        <a:t>coupon.</a:t>
                      </a:r>
                      <a:endParaRPr lang="en-IN" dirty="0" smtClean="0">
                        <a:effectLst/>
                      </a:endParaRPr>
                    </a:p>
                    <a:p>
                      <a:endParaRPr lang="en-IN" dirty="0"/>
                    </a:p>
                  </a:txBody>
                  <a:tcPr/>
                </a:tc>
                <a:extLst>
                  <a:ext uri="{0D108BD9-81ED-4DB2-BD59-A6C34878D82A}">
                    <a16:rowId xmlns:a16="http://schemas.microsoft.com/office/drawing/2014/main" val="1749095790"/>
                  </a:ext>
                </a:extLst>
              </a:tr>
              <a:tr h="823751">
                <a:tc>
                  <a:txBody>
                    <a:bodyPr/>
                    <a:lstStyle/>
                    <a:p>
                      <a:r>
                        <a:rPr lang="en-IN" dirty="0" smtClean="0"/>
                        <a:t>4.item_data.csv</a:t>
                      </a:r>
                      <a:endParaRPr lang="en-IN" dirty="0"/>
                    </a:p>
                  </a:txBody>
                  <a:tcPr/>
                </a:tc>
                <a:tc>
                  <a:txBody>
                    <a:bodyPr/>
                    <a:lstStyle/>
                    <a:p>
                      <a:r>
                        <a:rPr lang="en-IN" dirty="0" smtClean="0">
                          <a:effectLst/>
                        </a:rPr>
                        <a:t>This data source contains the transaction data for all customers for duration of campaigns in the train </a:t>
                      </a:r>
                      <a:r>
                        <a:rPr lang="en-IN" dirty="0" smtClean="0">
                          <a:effectLst/>
                        </a:rPr>
                        <a:t>data.</a:t>
                      </a:r>
                      <a:endParaRPr lang="en-IN" dirty="0"/>
                    </a:p>
                  </a:txBody>
                  <a:tcPr/>
                </a:tc>
                <a:extLst>
                  <a:ext uri="{0D108BD9-81ED-4DB2-BD59-A6C34878D82A}">
                    <a16:rowId xmlns:a16="http://schemas.microsoft.com/office/drawing/2014/main" val="3425469926"/>
                  </a:ext>
                </a:extLst>
              </a:tr>
              <a:tr h="1318001">
                <a:tc>
                  <a:txBody>
                    <a:bodyPr/>
                    <a:lstStyle/>
                    <a:p>
                      <a:r>
                        <a:rPr lang="en-IN" dirty="0" smtClean="0"/>
                        <a:t>5.customer_transaction_data</a:t>
                      </a:r>
                      <a:endParaRPr lang="en-IN" dirty="0"/>
                    </a:p>
                  </a:txBody>
                  <a:tcPr/>
                </a:tc>
                <a:tc>
                  <a:txBody>
                    <a:bodyPr/>
                    <a:lstStyle/>
                    <a:p>
                      <a:pPr>
                        <a:buFont typeface="Wingdings" panose="05000000000000000000" pitchFamily="2" charset="2"/>
                        <a:buNone/>
                      </a:pPr>
                      <a:r>
                        <a:rPr lang="en-IN" dirty="0" smtClean="0">
                          <a:effectLst/>
                        </a:rPr>
                        <a:t>This data source contains item information for each item sold by the retailer.</a:t>
                      </a:r>
                    </a:p>
                    <a:p>
                      <a:pPr>
                        <a:buFont typeface="Wingdings" panose="05000000000000000000" pitchFamily="2" charset="2"/>
                        <a:buChar char="Ø"/>
                      </a:pPr>
                      <a:endParaRPr lang="en-IN" dirty="0" smtClean="0"/>
                    </a:p>
                    <a:p>
                      <a:endParaRPr lang="en-IN" dirty="0"/>
                    </a:p>
                  </a:txBody>
                  <a:tcPr/>
                </a:tc>
                <a:extLst>
                  <a:ext uri="{0D108BD9-81ED-4DB2-BD59-A6C34878D82A}">
                    <a16:rowId xmlns:a16="http://schemas.microsoft.com/office/drawing/2014/main" val="2106960753"/>
                  </a:ext>
                </a:extLst>
              </a:tr>
            </a:tbl>
          </a:graphicData>
        </a:graphic>
      </p:graphicFrame>
    </p:spTree>
    <p:extLst>
      <p:ext uri="{BB962C8B-B14F-4D97-AF65-F5344CB8AC3E}">
        <p14:creationId xmlns:p14="http://schemas.microsoft.com/office/powerpoint/2010/main" val="3414950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1232452"/>
          </a:xfrm>
        </p:spPr>
        <p:txBody>
          <a:bodyPr/>
          <a:lstStyle/>
          <a:p>
            <a:r>
              <a:rPr lang="en-IN" dirty="0"/>
              <a:t>Exploratory data analysis</a:t>
            </a:r>
          </a:p>
        </p:txBody>
      </p:sp>
      <p:sp>
        <p:nvSpPr>
          <p:cNvPr id="3" name="Content Placeholder 2"/>
          <p:cNvSpPr>
            <a:spLocks noGrp="1"/>
          </p:cNvSpPr>
          <p:nvPr>
            <p:ph idx="1"/>
          </p:nvPr>
        </p:nvSpPr>
        <p:spPr>
          <a:xfrm>
            <a:off x="429867" y="1665370"/>
            <a:ext cx="11332266" cy="4823791"/>
          </a:xfrm>
        </p:spPr>
        <p:txBody>
          <a:bodyPr>
            <a:normAutofit/>
          </a:bodyPr>
          <a:lstStyle/>
          <a:p>
            <a:pPr marL="457200" indent="-457200">
              <a:buAutoNum type="arabicPeriod"/>
            </a:pPr>
            <a:r>
              <a:rPr lang="en-IN" dirty="0"/>
              <a:t>Train data</a:t>
            </a:r>
          </a:p>
          <a:p>
            <a:pPr marL="0" indent="0">
              <a:buNone/>
            </a:pPr>
            <a:endParaRPr lang="en-IN" dirty="0"/>
          </a:p>
          <a:p>
            <a:pPr marL="0" indent="0">
              <a:buNone/>
            </a:pPr>
            <a:endParaRPr lang="en-IN" dirty="0"/>
          </a:p>
          <a:p>
            <a:pPr marL="0" indent="0">
              <a:buNone/>
            </a:pPr>
            <a:endParaRPr lang="en-IN" dirty="0"/>
          </a:p>
          <a:p>
            <a:pPr>
              <a:buFont typeface="Wingdings" panose="05000000000000000000" pitchFamily="2" charset="2"/>
              <a:buChar char="Ø"/>
            </a:pPr>
            <a:r>
              <a:rPr lang="en-IN" dirty="0"/>
              <a:t>   Univariate Analysis</a:t>
            </a:r>
          </a:p>
          <a:p>
            <a:pPr marL="0" indent="0">
              <a:buNone/>
            </a:pPr>
            <a:endParaRPr lang="en-IN" dirty="0"/>
          </a:p>
        </p:txBody>
      </p:sp>
      <p:pic>
        <p:nvPicPr>
          <p:cNvPr id="4" name="Picture 3">
            <a:extLst>
              <a:ext uri="{FF2B5EF4-FFF2-40B4-BE49-F238E27FC236}">
                <a16:creationId xmlns:a16="http://schemas.microsoft.com/office/drawing/2014/main" id="{C1228DBB-EC53-462F-9557-12AA329AD431}"/>
              </a:ext>
            </a:extLst>
          </p:cNvPr>
          <p:cNvPicPr/>
          <p:nvPr/>
        </p:nvPicPr>
        <p:blipFill>
          <a:blip r:embed="rId2"/>
          <a:stretch>
            <a:fillRect/>
          </a:stretch>
        </p:blipFill>
        <p:spPr>
          <a:xfrm>
            <a:off x="6067168" y="2104174"/>
            <a:ext cx="5674841" cy="1434073"/>
          </a:xfrm>
          <a:prstGeom prst="rect">
            <a:avLst/>
          </a:prstGeom>
        </p:spPr>
      </p:pic>
      <p:pic>
        <p:nvPicPr>
          <p:cNvPr id="10" name="Picture 9">
            <a:extLst>
              <a:ext uri="{FF2B5EF4-FFF2-40B4-BE49-F238E27FC236}">
                <a16:creationId xmlns:a16="http://schemas.microsoft.com/office/drawing/2014/main" id="{B3F82674-DCC2-46A3-AC88-559FF0D9D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601" y="4174435"/>
            <a:ext cx="3366053" cy="2308100"/>
          </a:xfrm>
          <a:prstGeom prst="rect">
            <a:avLst/>
          </a:prstGeom>
        </p:spPr>
      </p:pic>
      <p:pic>
        <p:nvPicPr>
          <p:cNvPr id="14" name="Picture 13" descr="Chart, histogram&#10;&#10;Description automatically generated">
            <a:extLst>
              <a:ext uri="{FF2B5EF4-FFF2-40B4-BE49-F238E27FC236}">
                <a16:creationId xmlns:a16="http://schemas.microsoft.com/office/drawing/2014/main" id="{0C6DBB2E-69CD-4A91-AB03-9FCB6B27B5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7123" y="4174435"/>
            <a:ext cx="3366053" cy="2308100"/>
          </a:xfrm>
          <a:prstGeom prst="rect">
            <a:avLst/>
          </a:prstGeom>
        </p:spPr>
      </p:pic>
      <p:pic>
        <p:nvPicPr>
          <p:cNvPr id="20" name="Picture 19" descr="Chart, bar chart&#10;&#10;Description automatically generated">
            <a:extLst>
              <a:ext uri="{FF2B5EF4-FFF2-40B4-BE49-F238E27FC236}">
                <a16:creationId xmlns:a16="http://schemas.microsoft.com/office/drawing/2014/main" id="{8C699FE5-190C-4092-AAE7-E1F1478C5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079" y="4174435"/>
            <a:ext cx="3366053" cy="2314726"/>
          </a:xfrm>
          <a:prstGeom prst="rect">
            <a:avLst/>
          </a:prstGeom>
        </p:spPr>
      </p:pic>
      <p:pic>
        <p:nvPicPr>
          <p:cNvPr id="5" name="Picture 4"/>
          <p:cNvPicPr>
            <a:picLocks noChangeAspect="1"/>
          </p:cNvPicPr>
          <p:nvPr/>
        </p:nvPicPr>
        <p:blipFill>
          <a:blip r:embed="rId6"/>
          <a:stretch>
            <a:fillRect/>
          </a:stretch>
        </p:blipFill>
        <p:spPr>
          <a:xfrm>
            <a:off x="1213198" y="2093759"/>
            <a:ext cx="4096322" cy="1444488"/>
          </a:xfrm>
          <a:prstGeom prst="rect">
            <a:avLst/>
          </a:prstGeom>
        </p:spPr>
      </p:pic>
      <p:sp>
        <p:nvSpPr>
          <p:cNvPr id="6" name="AutoShape 2" descr="data:image/png;base64,iVBORw0KGgoAAAANSUhEUgAAAZIAAAEZCAYAAAC99aPhAAAAOXRFWHRTb2Z0d2FyZQBNYXRwbG90bGliIHZlcnNpb24zLjMuMSwgaHR0cHM6Ly9tYXRwbG90bGliLm9yZy/d3fzzAAAACXBIWXMAAAsTAAALEwEAmpwYAAAg3klEQVR4nO3debgcdZn28e9NAiEQEiCEsARIhCCLvICECIISZV6N2xAd0KAjgUGjCIKizoDoACpKvBQBERwUZJMl4gIKCMgSYAwJYQ1heYkQICaEQIAkskjC8/5Rv0Mqne5zuk51nz7NuT/XVVdX/6rqqaeqq/vpWrpaEYGZmVl3rdXqBMzMrL25kJiZWSkuJGZmVooLiZmZleJCYmZmpbiQmJlZKS4k1jjS1kjLkfq1MIfrkCa1YL7fRPplA+MtR3pb6r8A6XsNjP1zpG83LF798z0CaVFatqFNnM+qdWc9woWkXUifRpqV3iQL0wfmvq1OazURTxExiIiVLczhQ0Rc2NCY0q1IryItQ1qKdDfScUgDcvP9PhGfqzNW1+Nl6/HxUnln8zsU6Y6K2F8k4rulYxfLY23gNOADadmezw17T9qulyP9Aylyz5cjbV1oXt1dd9LIinkvQvoT0v8tEGPN9d0HuJC0A+lY4HTg+8BwYGvgbOCAFmbV1xxFxAbA5sDXgInAtUhq6Fyk/g2N13sMB9YF5qwxJOL29OE/CNg5tW74ZlvEU2+O2zPrZ8OUy67AjcDvkQ7tgfm2r4hw15s7GBKwPOCgTsYZGzA94MWAhQFnBayTGx4BXwp4LGBZwHcDtk3TLA2Y+ub4MC5gfsA3A54LmBfwmVysjwTcm6Z7OuCk3LCRaV790/NRAbelef4l4GcBl1SMOyngqTSvE2os36i0bGul578MeDY3/JKAr6T+WwM+l/q3C5gW8FKKf0Vumh0CbgxYEvBowCc7Wb+rYq5q2zrg5YCPpucn5ZZt3ZTT8ynvuwKGB5wSsDLg1fSanpV7fY5Mr88TubbtUv8FAT9P+S5Ly7RN1XWezxd2TPNameb3Yi7e93Ljfz5gbloXVwdsUbHtfDHl9kJ6DVVjPQ0IOD1gQepOT23bB/wjxVoecHMn67pyGzop4Mq0Ppem5apne8+vu58FXJPW3YyAbeua96r2rwcsym1/xwX8LcV7KODjqb3W+q79nnmLdC1PwF0XHYwPWLHGxr36OHsE7BXQP70ZHo6OD9ZseKQPiMEBOwe8FnBTwNsiK1QPBUxK445L8zstfQjslz4E3p4bvkvAWgH/J73BJqRhlR8C0wN+FLBOwL7pjVRZSH4RMDBg15TXjjWW8amAPVL/owGPvzluNmz31J8vJJcFnJByXTdg39S+fnpDH5bW2TsjKzQ715j3moUka78tYErqzxeSLwT8MWC9gH7p9RlcM1a2Hm4M2DhgYK4t/2G4LOC96TU5I+COqut8zXVw6Jvjrhq+qpDA+9OyvzPF/mnAbRW5/Slgw8iK5+KA8TXW03cC7gzYNGBYwF8Dvlszz+oxqhWS1wMmpNdxYNS3vefX3ZLIik//gF8HXF7XvFe1vy21d2xvBwVskfL5VGTvj807Wd+13zNvkc6Htnq/ocBzRKyoOUbE3UTcScQKIuYB/wPsVzHWFCKWEjEHeBC4gYjHiXgJuA7YvWL8bxPxGhHTgGuAT6Z53UrEbCLeIOIB4LIq8yId194T+G8i/knEHcDVVbI/mYhXiLgfuJ/scEI104D9kDZLz69Mz0cBg9O0lV4HtgG2IOLVlAPAR4F5RPwqrbN7gN8CB9aYdy0LgI1rzHcosB0RK9Prs7SLWD8gYgkRr9QYfg0RtxHxGnACsDfSVgXzreYzwPlE3JNiH59ij8yNcyoRL5IdYroF2K2TWN8h4lkiFgMnA59tQI7TifhD2uZeqXN7z/sdETPTe+jXneRfy4L0mL3WEb8hYkHK5wrgMWBszanrfc+0MReS3u95YJNOjw1L26eTgs8gLSU7l7JJxViLcv2vVHk+KPf8BSL+kXv+JLBFmte7kG5BWoz0EvDFKvMijb+EiJdzbU9XGe+ZXP/LFXnkTQPGAe8FbgNuJXsz7gfcTsQbVab5T0DATKQ5SP+R2rcB3oX04ptd9iG4WZUYndkSWFKl/WLgeuBypAVIP0wnmztTbd1UHx6xPM13iwK51rIF2eubj/082bJ1qPc1Wj1WfrspZ/V1U9/2nldv/rV0rIslaf6HIN2X23be0en863/PtC0Xkt5vOvAqMKGTcc4BHgFGEzEY+CbZB2h3bYS0fu751qz6VnYp2Z7FVkQMAX5eY14LgY2R1su1lfkGPQ14D1kxmQbcAexDVkimVZ0i4hkiPk/EFsAXgLORtiP7YJpGxIa5bhARR9SdTbY3sAdwe5X5vk7EyUTsBLybbA/okI6hNSLWau+wat1Jg8i+HS8AOgp+fj3nC2JXcReQFdaO2OuT7U39vYvpuo61+nZTRuUyNHp778rHgWeBR5G2AX4BHAUMJWJDsj38jvlXW9/1vmfalgtJb5cdevpv4GdIE5DWQ1ob6UNIP0xjbQAsBZYj7QDU/4FY28lI6yC9h+yD8De5eS0h4lWkscCna+T9JDALOCnF2Rv4WLeziXiMbM/p34Hb0qGiRcC/UauQSAchjUjPXiB7k68E/gRsj/TZtC7XRtoTaccu88jW/37AVcBM4Noq47wPaZf0e5qlZIe6Oi6JXgR05zcOH0baF2kd4LvADCKeToeQ/g78O1K/tNe1bW66RcCINF01lwKHIe2WLmf+foo9rxs5XgZ8C2kY0iZk2+0l3YjTlWZs72uShiMdBZwIHJ/2etcn244Wp3EOI9sj6VBtfdf3nmljLiTtIOI04FjgW2Qb8NNk34j+kMb4OtnGuYzs29IVJef4DNkH7wKyY8pfJOKRNOxLwHeQlpF9UEztJM5ngL3JDpV8L+X1Wom8pgHPs+py0Glk3+zurTH+nsAMpOVk3wiPIeIJIpYBHyC7hHcB2fJOAQbUiANwVlrmRWSXYv8WGF/jkNpmZOdwlgIPpzw7PlDPAA5EegHpzK4X+U2Xkn2gLSHbE/pMbtjngW+Qreedgb/mht1MdsntM0jPrRE14ibg22l5FpIVoYkF8sr7HtmXhweA2cA9qa3RGr29V3oR6R9ky/Bh4CAizgcg4iHgx2RHChYBuwD/m5u22vou8p5pS4roas/X+hRpHHAJESO6GLM7sa8AHiHixIbHNrOW8R6JNU92uGhbpLWQxpP9gPIPLc7KzBrsrforWusdNgN+R3bydj5wBBG1DkOZWZvyoS0zMyvFh7bMzKwUFxIzMyulz50j2WSTTWLkyJGtTsPMrK3cfffdz0XEsGrD+lwhGTlyJLNmzWp1GmZmbUXSk7WG+dCWmZmV4kJiZmaluJCYmVkpLiRmZlaKC4mZmZXiQmJmZqW4kJiZWSkuJGZmVkqf+0FiNSOPu6bLcead+pGGxKk3lplZu/AeiZmZleJCYmZmpbiQmJlZKS4kZmZWiguJmZmV4kJiZmaluJCYmVkpLiRmZlaKC4mZmZXiQmJmZqW4kJiZWSkuJGZmVooLiZmZleJCYmZmpbiQmJlZKS4kZmZWiguJmZmV4kJiZmaluJCYmVkpTSskkraSdIukhyXNkXRMat9Y0o2SHkuPG+WmOV7SXEmPSvpgrn0PSbPTsDMlKbUPkHRFap8haWSzlsfMzKpr5h7JCuBrEbEjsBdwpKSdgOOAmyJiNHBTek4aNhHYGRgPnC2pX4p1DjAZGJ268an9cOCFiNgO+AkwpYnLY2ZmVTStkETEwoi4J/UvAx4GtgQOAC5Mo10ITEj9BwCXR8RrEfEEMBcYK2lzYHBETI+IAC6qmKYj1pXA/h17K2Zm1jN65BxJOuS0OzADGB4RCyErNsCmabQtgadzk81PbVum/sr21aaJiBXAS8DQpiyEmZlV1fRCImkQ8FvgKxGxtLNRq7RFJ+2dTVOZw2RJsyTNWrx4cVcpm5lZAU0tJJLWJisiv46I36XmRelwFenx2dQ+H9gqN/kIYEFqH1GlfbVpJPUHhgBLKvOIiHMjYkxEjBk2bFgjFs3MzJJmXrUl4Dzg4Yg4LTfoamBS6p8EXJVrn5iuxBpFdlJ9Zjr8tUzSXinmIRXTdMQ6ELg5nUcxM7Me0r+JsfcBPgvMlnRfavsmcCowVdLhwFPAQQARMUfSVOAhsiu+joyIlWm6I4ALgIHAdamDrFBdLGku2Z7IxCYuj5mZVdG0QhIRd1D9HAbA/jWmOQU4pUr7LOAdVdpfJRUiMzNrDf+y3czMSnEhMTOzUlxIzMysFBcSMzMrxYXEzMxKcSExM7NSXEjMzKwUFxIzMyvFhcTMzEpxITEzs1JcSMzMrBQXEjMzK8WFxMzMSnEhMTOzUlxIzMysFBcSMzMrxYXEzMxKcSExM7NSXEjMzKwUFxIzMyvFhcTMzEpxITEzs1JcSMzMrBQXEjMzK8WFxMzMSnEhMTOzUlxIzMysFBcSMzMrxYXEzMxKcSExM7NSXEjMzKwUFxIzMyvFhcTMzEpxITEzs1JcSMzMrBQXEjMzK8WFxMzMSmlaIZF0vqRnJT2YaztJ0t8l3Ze6D+eGHS9prqRHJX0w176HpNlp2JmSlNoHSLoitc+QNLJZy2JmZrU1c4/kAmB8lfafRMRuqbsWQNJOwERg5zTN2ZL6pfHPASYDo1PXEfNw4IWI2A74CTClWQtiZma1Na2QRMRtwJI6Rz8AuDwiXouIJ4C5wFhJmwODI2J6RARwETAhN82Fqf9KYP+OvRUzM+s5rThHcpSkB9Khr41S25bA07lx5qe2LVN/Zftq00TECuAlYGgzEzczszX1dCE5B9gW2A1YCPw4tVfbk4hO2jubZg2SJkuaJWnW4sWLCyVsZmad69FCEhGLImJlRLwB/AIYmwbNB7bKjToCWJDaR1RpX20aSf2BIdQ4lBYR50bEmIgYM2zYsEYtjpmZ0cOFJJ3z6PBxoOOKrquBielKrFFkJ9VnRsRCYJmkvdL5j0OAq3LTTEr9BwI3p/MoZmbWg/o3K7Cky4BxwCaS5gMnAuMk7UZ2CGoe8AWAiJgjaSrwELACODIiVqZQR5BdATYQuC51AOcBF0uaS7YnMrFZy2JmZrU1rZBExMFVms/rZPxTgFOqtM8C3lGl/VXgoDI5mplZef5lu5mZleJCYmZmpbiQmJlZKS4kZmZWiguJmZmV4kJiZmaluJCYmVkpLiRmZlaKC4mZmZXiQmJmZqW4kJiZWSl1FRJJ+9TTZmZmfU+9eyQ/rbPNzMz6mE7v/itpb+DdwDBJx+YGDQb6NTMxMzNrD13dRn4dYFAab4Nc+1KyP5MyM7M+rtNCEhHTgGmSLoiIJ3soJzMzayP1/rHVAEnnAiPz00TE+5uRlJmZtY96C8lvgJ8DvwRWdjGumZn1IfUWkhURcU5TMzEzs7ZU7+W/f5T0JUmbS9q4o2tqZmZm1hbq3SOZlB6/kWsL4G2NTcfMzNpNXYUkIkY1OxEzM2tPdRUSSYdUa4+IixqbjpmZtZt6D23tmetfF9gfuAdwITEz6+PqPbT15fxzSUOAi5uSkZmZtZXu3kb+ZWB0IxMxM7P2VO85kj+SXaUF2c0adwSmNispMzNrH/WeI/lRrn8F8GREzG9CPmZm1mbqOrSVbt74CNkdgDcC/tnMpMzMrH3U+w+JnwRmAgcBnwRmSPJt5M3MrO5DWycAe0bEswCShgF/Aa5sVmJmZtYe6r1qa62OIpI8X2BaMzN7C6t3j+TPkq4HLkvPPwVc25yUzMysnXT1n+3bAcMj4huSPgHsCwiYDvy6B/IzM7NerqvDU6cDywAi4ncRcWxEfJVsb+T05qZmZmbtoKtCMjIiHqhsjIhZZH+7a2ZmfVxXhWTdToYNbGQiZmbWnroqJHdJ+nxlo6TDgbs7m1DS+ZKelfRgrm1jSTdKeiw9bpQbdrykuZIelfTBXPsekmanYWdKUmofIOmK1D5D0sg6l9nMzBqoq0LyFeAwSbdK+nHqpgGfA47pYtoLgPEVbccBN0XEaOCm9BxJOwETgZ3TNGdL6pemOQeYTHaTyNG5mIcDL0TEdsBPgCld5GNmZk3QaSGJiEUR8W7gZGBe6k6OiL0j4pkupr0NWFLRfABwYeq/EJiQa788Il6LiCeAucBYSZsDgyNiekQE2f+fTKgS60pg/469FTMz6zn1/h/JLcAtDZjf8IhYmGIulLRpat8SuDM33vzU9nrqr2zvmObpFGuFpJeAocBzlTOVNJlsr4att966AYthZmYdesuv06vtSUQn7Z1Ns2ZjxLkRMSYixgwbNqybKZqZWTU9XUgWpcNVpMeO267MB7bKjTcCWJDaR1RpX20aSf2BIax5KM3MzJqspwvJ1cCk1D8JuCrXPjFdiTWK7KT6zHQYbJmkvdL5j0MqpumIdSBwczqPYmZmPajee20VJukyYBywiaT5wInAqcDUdPnwU2S3pSci5kiaCjxE9sdZR0bEyhTqCLIrwAYC16UO4DzgYklzyfZEJjZrWczMrLamFZKIOLjGoP1rjH8KcEqV9lnAO6q0v0oqRGZm1jq95WS7mZm1KRcSMzMrxYXEzMxKcSExM7NSXEjMzKwUFxIzMyvFhcTMzEpxITEzs1JcSMzMrBQXEjMzK8WFxMzMSnEhMTOzUlxIzMysFBcSMzMrxYXEzMxKcSExM7NSXEjMzKwUFxIzMyvFhcTMzEpxITEzs1JcSMzMrBQXEjMzK8WFxMzMSnEhMTOzUlxIzMysFBcSMzMrxYXEzMxK6d/qBKy6kcdd0+U48079SA9kYmbWOe+RmJlZKS4kZmZWiguJmZmV4nMkfYDPt5hZM3mPxMzMSnEhMTOzUlxIzMysFBcSMzMrxYXEzMxKaUkhkTRP0mxJ90maldo2lnSjpMfS40a58Y+XNFfSo5I+mGvfI8WZK+lMSWrF8piZ9WWt3CN5X0TsFhFj0vPjgJsiYjRwU3qOpJ2AicDOwHjgbEn90jTnAJOB0akb34P5m5kZvevQ1gHAhan/QmBCrv3yiHgtIp4A5gJjJW0ODI6I6RERwEW5aczMrIe0qpAEcIOkuyVNTm3DI2IhQHrcNLVvCTydm3Z+atsy9Ve2r0HSZEmzJM1avHhxAxfDzMxa9cv2fSJigaRNgRslPdLJuNXOe0Qn7Ws2RpwLnAswZsyYquOYmVn3tGSPJCIWpMdngd8DY4FF6XAV6fHZNPp8YKvc5COABal9RJV2MzPrQT1eSCStL2mDjn7gA8CDwNXApDTaJOCq1H81MFHSAEmjyE6qz0yHv5ZJ2itdrXVIbhozM+shrTi0NRz4fbpStz9waUT8WdJdwFRJhwNPAQcBRMQcSVOBh4AVwJERsTLFOgK4ABgIXJc6MzPrQT1eSCLicWDXKu3PA/vXmOYU4JQq7bOAdzQ6RzMzq19vuvzXzMzakAuJmZmV4kJiZmaluJCYmVkp/qtdq5v/stfMqvEeiZmZleJCYmZmpbiQmJlZKS4kZmZWiguJmZmV4kJiZmal+PJfawlfSmz21uE9EjMzK8WFxMzMSnEhMTOzUnyOxNpaPedawOdbzJrJeyRmZlaK90jMEl9JZtY93iMxM7NSXEjMzKwUFxIzMyvFhcTMzEpxITEzs1J81ZZZE/gKMOtLXEjMejEXJGsHPrRlZmaleI/ErI/w3o01i/dIzMysFBcSMzMrxYXEzMxKcSExM7NSfLLdzArxf8BYJe+RmJlZKd4jMbOW8SXJbw3eIzEzs1JcSMzMrBQf2jKzt4RGHSbz4bbi2r6QSBoPnAH0A34ZEae2OCUzM6DvFKW2PrQlqR/wM+BDwE7AwZJ2am1WZmZ9S7vvkYwF5kbE4wCSLgcOAB5qaVZmZg3UyN/uNGMvSRFRaILeRNKBwPiI+Fx6/lngXRFxVMV4k4HJ6enbgUe7CL0J8FyD0uyNsZxTz8dyTj0fyzk1NtY2ETGs2oB23yNRlbY1KmNEnAucW3dQaVZEjCmTWG+O5Zx6PpZz6vlYzqnnYrX1ORJgPrBV7vkIYEGLcjEz65PavZDcBYyWNErSOsBE4OoW52Rm1qe09aGtiFgh6SjgerLLf8+PiDkNCF33YbA2jeWcej6Wc+r5WM6ph2K19cl2MzNrvXY/tGVmZi3mQmJmZqW4kJiZWSkuJA0kaR1Jh0j6l/T805LOknSkpLVbnV8HSUN7QQ7bSvq6pDMk/VjSFyUNaXVezSBpX0nHSvpAC3M4WtJWXY/ZrdgXlZh2B0n7SxpU0T6+fGbdJ2mspD1T/07p9ftwK3NqBEnvkjQ49Q+UdLKkP0qaUub950LSWL8CPgIcI+li4CBgBrAn8Mt6g0gaIulUSY9Iej51D6e2DYsklKbZJPWPkfQ4MEPSk5L2KxhrkKTvSJoj6SVJiyXdKenQgnGOBn4OrEu2bgaS/R5ouqRxRWL1RpJm5vo/D5wFbACcKOm4FqX1XbLX/XZJX5JU9RfKXZF0dUX3R+ATHc8LxjoauAr4MvCgpANyg79fMNYYSbdIukTSVpJuTNvoXZJ2LxjrROBM4BxJPyB7/QYBx0k6oUCceyR9S9K2ReZflKTDCox+PvBy6j8DGAJMSW2/6nYSEdHnO2Az4ByyG0AOBU4CZgNTgc0LxHkgPfYHFgH90nN1DKszzvXAfwGbVeT4X8CNBZdtdq7/FmDP1L89MKtgrKuAQ8l++Hks8G1gNHAh8P0iOeXWzXrAral/a+DeBr6u1xUcfzDwA+Bi4NMVw84uEOfeXP9dwLDUv37+9agz1hDgVOAR4PnUPZzaNiySE9kXxw8A5wGLgT8Dk4ANCsS5B7gEGAfslx4Xpv79im6bwKDUPxKYBRxTuQ7rjDWT7OatBwNPAwem9v2B6d3Iq1/aNpcCg1P7wILv4yeAHwFPpfy+CmzRqO07N5+nCoz7cP61rBh2X3dz8B5J5gKyGz0+TfZh+wrZnsXtZN+c67VW+mHkBmQbYceu4gCgyKGtkRExJSKe6WiIiGciYgrZh20Ra0vq+L3QwIi4K8X7fymvIkZGxAURMT8iTgP+NSIeAw4DPlEwVkdOA8jWFxHxFMXWE5LeWaPbA9itYE6/Iiv6vwUmSvqtpI51tFeBOGtJ2igdQlRELAaIiH8AKwrmNBV4ARgXEUMjYijwvtT2mwJxIiLeiIgbIuJwYAvgbGA88HiBOGOAu4ETgJci4lbglYiYFhHTCsSB7MvE8pTcPLKi9CFJp1H99kedWTsirouIy7JwcWWKexPZnm8RKyJiZUS8DPwtIpamWK8AbxSI80JEfD0itga+Rval65605zS5i2lXI+mBGt1sYHiBUA/m9mDulzQmxd8eeL1ITqtpdHVsx47Vv0E+VTGs7ipN9o3jceBJ4GjgJuAXZN9wTiwQ5wbgP4HhubbhZHskfym4bF9O8d5Ptqd1OvBe4GTg4oKx/grsm/o/BlyfG/ZogTjHAA+Q/QjqEeCw1D4MuK1gTiuBm8m+AFR2rxSMdV/F8xOA/yXbS72nQJx5aTt4Ij1ultoHFdmeulqvBdf5vZ0MG1gkpzTNCLJCdlble6ZAjJuB3Sra+gMXASsLxppOtrd1UHr/TUjt+1F8z3sGsF7qXyvXPqTgdrDGuGR7OuOBXxXMaRHZF6NtKrqRwIICcYaQfXH+W1rO19M2Og3YtTuvY0S4kKSVe3+u/3sVw4oeitiCtPsKbAgcCIwtGGMjsuOWj5B981xCdjhjCrBxN5ZvHHAF2eGN2cC1ZHdDXrtgnF3JdtFfBO4A3p7ahwFHF4y1c1o3O5R87R4ERtcY9nTBWA/nPzhS2yRgDvBkA7az9YBRBadpyJcKYPuy+deI+xEKHNasmHYEucO3FcP2KRhrV7JDwtcBO5Ad/38xvXbvLhhrQI32TYBdCsS5vIHr+TzSl7gqwy7tRrwN0jrbI79tdbfzL9sBSd8BfhhpNzvXvh1wakQc2IKcxpLtot8laWeybzEPR8S13Yi1A7AlMCO/jJLGR8SfC8baMcW6s2ysRlD2VwKzI2KNvwaQNCEi/lAg1g+BGyLiLxXt44GfRsTosvkWJWkj4Diy/9nZNDUvIrun3KkR8UJP59RbpW1zCxqwnTcwp4a993q1RlXMt2pHOuzSw/M8EbiT7OTjD8gOkf03cBtwQsFYR5P9/8ofyA65HJAbVvduei7WI42I1W6vXSu2g3bMqYXrotdtm2SHlRvy3uvtXcsT6O0d3Tz+W3KeDblqJBerUVfGNCxWu712rdgO2jGnFq6LXrdt9sacmtW19d1/G0XSA7UGUeyKiEZZERErgZclrXbViKQiV41AxZUx6XcaV0rahuJXxjQyVkM08rXrhdtBr8ypl+p122YvzakpXEgyw4EPkp3YzhPZlUo97Z+S1ovs8sM93kwm++Vp0ULyjKTdIuI+gIhYLumjZD9M2qWFsRqlka9db9sOoHfm1Bv1xm2zN+bUFC4kmT+R7YLeVzlA0q09ng28NyJeA4iIfOFYm+wqoiIOoeK3CxGxAjhE0v+0MFajNPK1623bAfTOnHqj3rht9sacmsJXbZmZWSn+ZbuZmZXiQmJmZqW4kJj1UpL+tVF3C053bf6XKu3jJP2pEfOwvsvnSMz6sHRJ6tcj4qMtTsXamPdIzKpQ9gdlD0i6X9l/yyDpY5JmSLpX0l8kDU/tJ0m6UNINkuZJ+oSkH0qaLenPSn9qloZNkTQzddt1EfdQSWel/m2V/ffLXWnvYnlqHyfpVklXKvv/ml9LWuM3CpIuSLeTQdL4NO4dFL9rs9kaXEjMKqR7m50AvD8idiW7WzFkN6rcKyJ2By4nu5lih23JbmB4ANn/ddwSEbuw6i8JOiyNiLFkd809vY64Hc4AzoiIPYEFFcN2B74C7AS8Ddink2Vbl+yO1B8D3kP2PzdmpbiQmK3p/cCVEfEcQEQsSe0jgOvTf0B8g+wOxh2ui4jXWXV7m44b8s0muz1Gh8tyj3vXEbfD3qz6/5FLK4bNjOw/Yt4A7quYX6UdgCci4rHIjmtf0sm4ZnVxITFbk4BqJw9/CpyV9jS+wOp/mJT/Aenrserk4xus/sPfqNLfWdx6vJbrX0nXPzT2iVFrKBcSszXdBHwy/cMhkjZO7UOAv6f+oncY6PCp3OP0AnHvBP4t9U/s5rwhu0PuKK36H/GDS8QyA1xIzNYQEXOAU4Bpku4HTkuDTgJ+I+l24Lluhh8gaQbZeZevFoj7FeBYSTOBzYGXujPziHiV7E/Nrkkn25/sThyzPF/+a9ZDJM0DxnSceyk47Xpkfx0ckiYCB0fEAY3O0aw7fNNGs/awB3BWurT3ReA/WpuO2SreIzEzs1J8jsTMzEpxITEzs1JcSMzMrBQXEjMzK8WFxMzMSnEhMTOzUv4/prJob85sNB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AZIAAAEZCAYAAAC99aPhAAAAOXRFWHRTb2Z0d2FyZQBNYXRwbG90bGliIHZlcnNpb24zLjMuMSwgaHR0cHM6Ly9tYXRwbG90bGliLm9yZy/d3fzzAAAACXBIWXMAAAsTAAALEwEAmpwYAAAg3klEQVR4nO3debgcdZn28e9NAiEQEiCEsARIhCCLvICECIISZV6N2xAd0KAjgUGjCIKizoDoACpKvBQBERwUZJMl4gIKCMgSYAwJYQ1heYkQICaEQIAkskjC8/5Rv0Mqne5zuk51nz7NuT/XVVdX/6rqqaeqq/vpWrpaEYGZmVl3rdXqBMzMrL25kJiZWSkuJGZmVooLiZmZleJCYmZmpbiQmJlZKS4k1jjS1kjLkfq1MIfrkCa1YL7fRPplA+MtR3pb6r8A6XsNjP1zpG83LF798z0CaVFatqFNnM+qdWc9woWkXUifRpqV3iQL0wfmvq1OazURTxExiIiVLczhQ0Rc2NCY0q1IryItQ1qKdDfScUgDcvP9PhGfqzNW1+Nl6/HxUnln8zsU6Y6K2F8k4rulYxfLY23gNOADadmezw17T9qulyP9Aylyz5cjbV1oXt1dd9LIinkvQvoT0v8tEGPN9d0HuJC0A+lY4HTg+8BwYGvgbOCAFmbV1xxFxAbA5sDXgInAtUhq6Fyk/g2N13sMB9YF5qwxJOL29OE/CNg5tW74ZlvEU2+O2zPrZ8OUy67AjcDvkQ7tgfm2r4hw15s7GBKwPOCgTsYZGzA94MWAhQFnBayTGx4BXwp4LGBZwHcDtk3TLA2Y+ub4MC5gfsA3A54LmBfwmVysjwTcm6Z7OuCk3LCRaV790/NRAbelef4l4GcBl1SMOyngqTSvE2os36i0bGul578MeDY3/JKAr6T+WwM+l/q3C5gW8FKKf0Vumh0CbgxYEvBowCc7Wb+rYq5q2zrg5YCPpucn5ZZt3ZTT8ynvuwKGB5wSsDLg1fSanpV7fY5Mr88TubbtUv8FAT9P+S5Ly7RN1XWezxd2TPNameb3Yi7e93Ljfz5gbloXVwdsUbHtfDHl9kJ6DVVjPQ0IOD1gQepOT23bB/wjxVoecHMn67pyGzop4Mq0Ppem5apne8+vu58FXJPW3YyAbeua96r2rwcsym1/xwX8LcV7KODjqb3W+q79nnmLdC1PwF0XHYwPWLHGxr36OHsE7BXQP70ZHo6OD9ZseKQPiMEBOwe8FnBTwNsiK1QPBUxK445L8zstfQjslz4E3p4bvkvAWgH/J73BJqRhlR8C0wN+FLBOwL7pjVRZSH4RMDBg15TXjjWW8amAPVL/owGPvzluNmz31J8vJJcFnJByXTdg39S+fnpDH5bW2TsjKzQ715j3moUka78tYErqzxeSLwT8MWC9gH7p9RlcM1a2Hm4M2DhgYK4t/2G4LOC96TU5I+COqut8zXVw6Jvjrhq+qpDA+9OyvzPF/mnAbRW5/Slgw8iK5+KA8TXW03cC7gzYNGBYwF8Dvlszz+oxqhWS1wMmpNdxYNS3vefX3ZLIik//gF8HXF7XvFe1vy21d2xvBwVskfL5VGTvj807Wd+13zNvkc6Htnq/ocBzRKyoOUbE3UTcScQKIuYB/wPsVzHWFCKWEjEHeBC4gYjHiXgJuA7YvWL8bxPxGhHTgGuAT6Z53UrEbCLeIOIB4LIq8yId194T+G8i/knEHcDVVbI/mYhXiLgfuJ/scEI104D9kDZLz69Mz0cBg9O0lV4HtgG2IOLVlAPAR4F5RPwqrbN7gN8CB9aYdy0LgI1rzHcosB0RK9Prs7SLWD8gYgkRr9QYfg0RtxHxGnACsDfSVgXzreYzwPlE3JNiH59ij8yNcyoRL5IdYroF2K2TWN8h4lkiFgMnA59tQI7TifhD2uZeqXN7z/sdETPTe+jXneRfy4L0mL3WEb8hYkHK5wrgMWBszanrfc+0MReS3u95YJNOjw1L26eTgs8gLSU7l7JJxViLcv2vVHk+KPf8BSL+kXv+JLBFmte7kG5BWoz0EvDFKvMijb+EiJdzbU9XGe+ZXP/LFXnkTQPGAe8FbgNuJXsz7gfcTsQbVab5T0DATKQ5SP+R2rcB3oX04ptd9iG4WZUYndkSWFKl/WLgeuBypAVIP0wnmztTbd1UHx6xPM13iwK51rIF2eubj/082bJ1qPc1Wj1WfrspZ/V1U9/2nldv/rV0rIslaf6HIN2X23be0en863/PtC0Xkt5vOvAqMKGTcc4BHgFGEzEY+CbZB2h3bYS0fu751qz6VnYp2Z7FVkQMAX5eY14LgY2R1su1lfkGPQ14D1kxmQbcAexDVkimVZ0i4hkiPk/EFsAXgLORtiP7YJpGxIa5bhARR9SdTbY3sAdwe5X5vk7EyUTsBLybbA/okI6hNSLWau+wat1Jg8i+HS8AOgp+fj3nC2JXcReQFdaO2OuT7U39vYvpuo61+nZTRuUyNHp778rHgWeBR5G2AX4BHAUMJWJDsj38jvlXW9/1vmfalgtJb5cdevpv4GdIE5DWQ1ob6UNIP0xjbQAsBZYj7QDU/4FY28lI6yC9h+yD8De5eS0h4lWkscCna+T9JDALOCnF2Rv4WLeziXiMbM/p34Hb0qGiRcC/UauQSAchjUjPXiB7k68E/gRsj/TZtC7XRtoTaccu88jW/37AVcBM4Noq47wPaZf0e5qlZIe6Oi6JXgR05zcOH0baF2kd4LvADCKeToeQ/g78O1K/tNe1bW66RcCINF01lwKHIe2WLmf+foo9rxs5XgZ8C2kY0iZk2+0l3YjTlWZs72uShiMdBZwIHJ/2etcn244Wp3EOI9sj6VBtfdf3nmljLiTtIOI04FjgW2Qb8NNk34j+kMb4OtnGuYzs29IVJef4DNkH7wKyY8pfJOKRNOxLwHeQlpF9UEztJM5ngL3JDpV8L+X1Wom8pgHPs+py0Glk3+zurTH+nsAMpOVk3wiPIeIJIpYBHyC7hHcB2fJOAQbUiANwVlrmRWSXYv8WGF/jkNpmZOdwlgIPpzw7PlDPAA5EegHpzK4X+U2Xkn2gLSHbE/pMbtjngW+Qreedgb/mht1MdsntM0jPrRE14ibg22l5FpIVoYkF8sr7HtmXhweA2cA9qa3RGr29V3oR6R9ky/Bh4CAizgcg4iHgx2RHChYBuwD/m5u22vou8p5pS4roas/X+hRpHHAJESO6GLM7sa8AHiHixIbHNrOW8R6JNU92uGhbpLWQxpP9gPIPLc7KzBrsrforWusdNgN+R3bydj5wBBG1DkOZWZvyoS0zMyvFh7bMzKwUFxIzMyulz50j2WSTTWLkyJGtTsPMrK3cfffdz0XEsGrD+lwhGTlyJLNmzWp1GmZmbUXSk7WG+dCWmZmV4kJiZmaluJCYmVkpLiRmZlaKC4mZmZXiQmJmZqW4kJiZWSkuJGZmVkqf+0FiNSOPu6bLcead+pGGxKk3lplZu/AeiZmZleJCYmZmpbiQmJlZKS4kZmZWiguJmZmV4kJiZmaluJCYmVkpLiRmZlaKC4mZmZXiQmJmZqW4kJiZWSkuJGZmVooLiZmZleJCYmZmpbiQmJlZKS4kZmZWiguJmZmV4kJiZmaluJCYmVkpTSskkraSdIukhyXNkXRMat9Y0o2SHkuPG+WmOV7SXEmPSvpgrn0PSbPTsDMlKbUPkHRFap8haWSzlsfMzKpr5h7JCuBrEbEjsBdwpKSdgOOAmyJiNHBTek4aNhHYGRgPnC2pX4p1DjAZGJ268an9cOCFiNgO+AkwpYnLY2ZmVTStkETEwoi4J/UvAx4GtgQOAC5Mo10ITEj9BwCXR8RrEfEEMBcYK2lzYHBETI+IAC6qmKYj1pXA/h17K2Zm1jN65BxJOuS0OzADGB4RCyErNsCmabQtgadzk81PbVum/sr21aaJiBXAS8DQpiyEmZlV1fRCImkQ8FvgKxGxtLNRq7RFJ+2dTVOZw2RJsyTNWrx4cVcpm5lZAU0tJJLWJisiv46I36XmRelwFenx2dQ+H9gqN/kIYEFqH1GlfbVpJPUHhgBLKvOIiHMjYkxEjBk2bFgjFs3MzJJmXrUl4Dzg4Yg4LTfoamBS6p8EXJVrn5iuxBpFdlJ9Zjr8tUzSXinmIRXTdMQ6ELg5nUcxM7Me0r+JsfcBPgvMlnRfavsmcCowVdLhwFPAQQARMUfSVOAhsiu+joyIlWm6I4ALgIHAdamDrFBdLGku2Z7IxCYuj5mZVdG0QhIRd1D9HAbA/jWmOQU4pUr7LOAdVdpfJRUiMzNrDf+y3czMSnEhMTOzUlxIzMysFBcSMzMrxYXEzMxKcSExM7NSXEjMzKwUFxIzMyvFhcTMzEpxITEzs1JcSMzMrBQXEjMzK8WFxMzMSnEhMTOzUlxIzMysFBcSMzMrxYXEzMxKcSExM7NSXEjMzKwUFxIzMyvFhcTMzEpxITEzs1JcSMzMrBQXEjMzK8WFxMzMSnEhMTOzUlxIzMysFBcSMzMrxYXEzMxKcSExM7NSXEjMzKwUFxIzMyvFhcTMzEpxITEzs1JcSMzMrBQXEjMzK8WFxMzMSmlaIZF0vqRnJT2YaztJ0t8l3Ze6D+eGHS9prqRHJX0w176HpNlp2JmSlNoHSLoitc+QNLJZy2JmZrU1c4/kAmB8lfafRMRuqbsWQNJOwERg5zTN2ZL6pfHPASYDo1PXEfNw4IWI2A74CTClWQtiZma1Na2QRMRtwJI6Rz8AuDwiXouIJ4C5wFhJmwODI2J6RARwETAhN82Fqf9KYP+OvRUzM+s5rThHcpSkB9Khr41S25bA07lx5qe2LVN/Zftq00TECuAlYGgzEzczszX1dCE5B9gW2A1YCPw4tVfbk4hO2jubZg2SJkuaJWnW4sWLCyVsZmad69FCEhGLImJlRLwB/AIYmwbNB7bKjToCWJDaR1RpX20aSf2BIdQ4lBYR50bEmIgYM2zYsEYtjpmZ0cOFJJ3z6PBxoOOKrquBielKrFFkJ9VnRsRCYJmkvdL5j0OAq3LTTEr9BwI3p/MoZmbWg/o3K7Cky4BxwCaS5gMnAuMk7UZ2CGoe8AWAiJgjaSrwELACODIiVqZQR5BdATYQuC51AOcBF0uaS7YnMrFZy2JmZrU1rZBExMFVms/rZPxTgFOqtM8C3lGl/VXgoDI5mplZef5lu5mZleJCYmZmpbiQmJlZKS4kZmZWiguJmZmV4kJiZmaluJCYmVkpLiRmZlaKC4mZmZXiQmJmZqW4kJiZWSl1FRJJ+9TTZmZmfU+9eyQ/rbPNzMz6mE7v/itpb+DdwDBJx+YGDQb6NTMxMzNrD13dRn4dYFAab4Nc+1KyP5MyM7M+rtNCEhHTgGmSLoiIJ3soJzMzayP1/rHVAEnnAiPz00TE+5uRlJmZtY96C8lvgJ8DvwRWdjGumZn1IfUWkhURcU5TMzEzs7ZU7+W/f5T0JUmbS9q4o2tqZmZm1hbq3SOZlB6/kWsL4G2NTcfMzNpNXYUkIkY1OxEzM2tPdRUSSYdUa4+IixqbjpmZtZt6D23tmetfF9gfuAdwITEz6+PqPbT15fxzSUOAi5uSkZmZtZXu3kb+ZWB0IxMxM7P2VO85kj+SXaUF2c0adwSmNispMzNrH/WeI/lRrn8F8GREzG9CPmZm1mbqOrSVbt74CNkdgDcC/tnMpMzMrH3U+w+JnwRmAgcBnwRmSPJt5M3MrO5DWycAe0bEswCShgF/Aa5sVmJmZtYe6r1qa62OIpI8X2BaMzN7C6t3j+TPkq4HLkvPPwVc25yUzMysnXT1n+3bAcMj4huSPgHsCwiYDvy6B/IzM7NerqvDU6cDywAi4ncRcWxEfJVsb+T05qZmZmbtoKtCMjIiHqhsjIhZZH+7a2ZmfVxXhWTdToYNbGQiZmbWnroqJHdJ+nxlo6TDgbs7m1DS+ZKelfRgrm1jSTdKeiw9bpQbdrykuZIelfTBXPsekmanYWdKUmofIOmK1D5D0sg6l9nMzBqoq0LyFeAwSbdK+nHqpgGfA47pYtoLgPEVbccBN0XEaOCm9BxJOwETgZ3TNGdL6pemOQeYTHaTyNG5mIcDL0TEdsBPgCld5GNmZk3QaSGJiEUR8W7gZGBe6k6OiL0j4pkupr0NWFLRfABwYeq/EJiQa788Il6LiCeAucBYSZsDgyNiekQE2f+fTKgS60pg/469FTMz6zn1/h/JLcAtDZjf8IhYmGIulLRpat8SuDM33vzU9nrqr2zvmObpFGuFpJeAocBzlTOVNJlsr4att966AYthZmYdesuv06vtSUQn7Z1Ns2ZjxLkRMSYixgwbNqybKZqZWTU9XUgWpcNVpMeO267MB7bKjTcCWJDaR1RpX20aSf2BIax5KM3MzJqspwvJ1cCk1D8JuCrXPjFdiTWK7KT6zHQYbJmkvdL5j0MqpumIdSBwczqPYmZmPajee20VJukyYBywiaT5wInAqcDUdPnwU2S3pSci5kiaCjxE9sdZR0bEyhTqCLIrwAYC16UO4DzgYklzyfZEJjZrWczMrLamFZKIOLjGoP1rjH8KcEqV9lnAO6q0v0oqRGZm1jq95WS7mZm1KRcSMzMrxYXEzMxKcSExM7NSXEjMzKwUFxIzMyvFhcTMzEpxITEzs1JcSMzMrBQXEjMzK8WFxMzMSnEhMTOzUlxIzMysFBcSMzMrxYXEzMxKcSExM7NSXEjMzKwUFxIzMyvFhcTMzEpxITEzs1JcSMzMrBQXEjMzK8WFxMzMSnEhMTOzUlxIzMysFBcSMzMrxYXEzMxK6d/qBKy6kcdd0+U48079SA9kYmbWOe+RmJlZKS4kZmZWiguJmZmV4nMkfYDPt5hZM3mPxMzMSnEhMTOzUlxIzMysFBcSMzMrxYXEzMxKaUkhkTRP0mxJ90maldo2lnSjpMfS40a58Y+XNFfSo5I+mGvfI8WZK+lMSWrF8piZ9WWt3CN5X0TsFhFj0vPjgJsiYjRwU3qOpJ2AicDOwHjgbEn90jTnAJOB0akb34P5m5kZvevQ1gHAhan/QmBCrv3yiHgtIp4A5gJjJW0ODI6I6RERwEW5aczMrIe0qpAEcIOkuyVNTm3DI2IhQHrcNLVvCTydm3Z+atsy9Ve2r0HSZEmzJM1avHhxAxfDzMxa9cv2fSJigaRNgRslPdLJuNXOe0Qn7Ws2RpwLnAswZsyYquOYmVn3tGSPJCIWpMdngd8DY4FF6XAV6fHZNPp8YKvc5COABal9RJV2MzPrQT1eSCStL2mDjn7gA8CDwNXApDTaJOCq1H81MFHSAEmjyE6qz0yHv5ZJ2itdrXVIbhozM+shrTi0NRz4fbpStz9waUT8WdJdwFRJhwNPAQcBRMQcSVOBh4AVwJERsTLFOgK4ABgIXJc6MzPrQT1eSCLicWDXKu3PA/vXmOYU4JQq7bOAdzQ6RzMzq19vuvzXzMzakAuJmZmV4kJiZmaluJCYmVkp/qtdq5v/stfMqvEeiZmZleJCYmZmpbiQmJlZKS4kZmZWiguJmZmV4kJiZmal+PJfawlfSmz21uE9EjMzK8WFxMzMSnEhMTOzUnyOxNpaPedawOdbzJrJeyRmZlaK90jMEl9JZtY93iMxM7NSXEjMzKwUFxIzMyvFhcTMzEpxITEzs1J81ZZZE/gKMOtLXEjMejEXJGsHPrRlZmaleI/ErI/w3o01i/dIzMysFBcSMzMrxYXEzMxKcSExM7NSfLLdzArxf8BYJe+RmJlZKd4jMbOW8SXJbw3eIzEzs1JcSMzMrBQf2jKzt4RGHSbz4bbi2r6QSBoPnAH0A34ZEae2OCUzM6DvFKW2PrQlqR/wM+BDwE7AwZJ2am1WZmZ9S7vvkYwF5kbE4wCSLgcOAB5qaVZmZg3UyN/uNGMvSRFRaILeRNKBwPiI+Fx6/lngXRFxVMV4k4HJ6enbgUe7CL0J8FyD0uyNsZxTz8dyTj0fyzk1NtY2ETGs2oB23yNRlbY1KmNEnAucW3dQaVZEjCmTWG+O5Zx6PpZz6vlYzqnnYrX1ORJgPrBV7vkIYEGLcjEz65PavZDcBYyWNErSOsBE4OoW52Rm1qe09aGtiFgh6SjgerLLf8+PiDkNCF33YbA2jeWcej6Wc+r5WM6ph2K19cl2MzNrvXY/tGVmZi3mQmJmZqW4kJiZWSkuJA0kaR1Jh0j6l/T805LOknSkpLVbnV8HSUN7QQ7bSvq6pDMk/VjSFyUNaXVezSBpX0nHSvpAC3M4WtJWXY/ZrdgXlZh2B0n7SxpU0T6+fGbdJ2mspD1T/07p9ftwK3NqBEnvkjQ49Q+UdLKkP0qaUub950LSWL8CPgIcI+li4CBgBrAn8Mt6g0gaIulUSY9Iej51D6e2DYsklKbZJPWPkfQ4MEPSk5L2KxhrkKTvSJoj6SVJiyXdKenQgnGOBn4OrEu2bgaS/R5ouqRxRWL1RpJm5vo/D5wFbACcKOm4FqX1XbLX/XZJX5JU9RfKXZF0dUX3R+ATHc8LxjoauAr4MvCgpANyg79fMNYYSbdIukTSVpJuTNvoXZJ2LxjrROBM4BxJPyB7/QYBx0k6oUCceyR9S9K2ReZflKTDCox+PvBy6j8DGAJMSW2/6nYSEdHnO2Az4ByyG0AOBU4CZgNTgc0LxHkgPfYHFgH90nN1DKszzvXAfwGbVeT4X8CNBZdtdq7/FmDP1L89MKtgrKuAQ8l++Hks8G1gNHAh8P0iOeXWzXrAral/a+DeBr6u1xUcfzDwA+Bi4NMVw84uEOfeXP9dwLDUv37+9agz1hDgVOAR4PnUPZzaNiySE9kXxw8A5wGLgT8Dk4ANCsS5B7gEGAfslx4Xpv79im6bwKDUPxKYBRxTuQ7rjDWT7OatBwNPAwem9v2B6d3Iq1/aNpcCg1P7wILv4yeAHwFPpfy+CmzRqO07N5+nCoz7cP61rBh2X3dz8B5J5gKyGz0+TfZh+wrZnsXtZN+c67VW+mHkBmQbYceu4gCgyKGtkRExJSKe6WiIiGciYgrZh20Ra0vq+L3QwIi4K8X7fymvIkZGxAURMT8iTgP+NSIeAw4DPlEwVkdOA8jWFxHxFMXWE5LeWaPbA9itYE6/Iiv6vwUmSvqtpI51tFeBOGtJ2igdQlRELAaIiH8AKwrmNBV4ARgXEUMjYijwvtT2mwJxIiLeiIgbIuJwYAvgbGA88HiBOGOAu4ETgJci4lbglYiYFhHTCsSB7MvE8pTcPLKi9CFJp1H99kedWTsirouIy7JwcWWKexPZnm8RKyJiZUS8DPwtIpamWK8AbxSI80JEfD0itga+Rval65605zS5i2lXI+mBGt1sYHiBUA/m9mDulzQmxd8eeL1ITqtpdHVsx47Vv0E+VTGs7ipN9o3jceBJ4GjgJuAXZN9wTiwQ5wbgP4HhubbhZHskfym4bF9O8d5Ptqd1OvBe4GTg4oKx/grsm/o/BlyfG/ZogTjHAA+Q/QjqEeCw1D4MuK1gTiuBm8m+AFR2rxSMdV/F8xOA/yXbS72nQJx5aTt4Ij1ultoHFdmeulqvBdf5vZ0MG1gkpzTNCLJCdlble6ZAjJuB3Sra+gMXASsLxppOtrd1UHr/TUjt+1F8z3sGsF7qXyvXPqTgdrDGuGR7OuOBXxXMaRHZF6NtKrqRwIICcYaQfXH+W1rO19M2Og3YtTuvY0S4kKSVe3+u/3sVw4oeitiCtPsKbAgcCIwtGGMjsuOWj5B981xCdjhjCrBxN5ZvHHAF2eGN2cC1ZHdDXrtgnF3JdtFfBO4A3p7ahwFHF4y1c1o3O5R87R4ERtcY9nTBWA/nPzhS2yRgDvBkA7az9YBRBadpyJcKYPuy+deI+xEKHNasmHYEucO3FcP2KRhrV7JDwtcBO5Ad/38xvXbvLhhrQI32TYBdCsS5vIHr+TzSl7gqwy7tRrwN0jrbI79tdbfzL9sBSd8BfhhpNzvXvh1wakQc2IKcxpLtot8laWeybzEPR8S13Yi1A7AlMCO/jJLGR8SfC8baMcW6s2ysRlD2VwKzI2KNvwaQNCEi/lAg1g+BGyLiLxXt44GfRsTosvkWJWkj4Diy/9nZNDUvIrun3KkR8UJP59RbpW1zCxqwnTcwp4a993q1RlXMt2pHOuzSw/M8EbiT7OTjD8gOkf03cBtwQsFYR5P9/8ofyA65HJAbVvduei7WI42I1W6vXSu2g3bMqYXrotdtm2SHlRvy3uvtXcsT6O0d3Tz+W3KeDblqJBerUVfGNCxWu712rdgO2jGnFq6LXrdt9sacmtW19d1/G0XSA7UGUeyKiEZZERErgZclrXbViKQiV41AxZUx6XcaV0rahuJXxjQyVkM08rXrhdtBr8ypl+p122YvzakpXEgyw4EPkp3YzhPZlUo97Z+S1ovs8sM93kwm++Vp0ULyjKTdIuI+gIhYLumjZD9M2qWFsRqlka9db9sOoHfm1Bv1xm2zN+bUFC4kmT+R7YLeVzlA0q09ng28NyJeA4iIfOFYm+wqoiIOoeK3CxGxAjhE0v+0MFajNPK1623bAfTOnHqj3rht9sacmsJXbZmZWSn+ZbuZmZXiQmJmZqW4kJj1UpL+tVF3C053bf6XKu3jJP2pEfOwvsvnSMz6sHRJ6tcj4qMtTsXamPdIzKpQ9gdlD0i6X9l/yyDpY5JmSLpX0l8kDU/tJ0m6UNINkuZJ+oSkH0qaLenPSn9qloZNkTQzddt1EfdQSWel/m2V/ffLXWnvYnlqHyfpVklXKvv/ml9LWuM3CpIuSLeTQdL4NO4dFL9rs9kaXEjMKqR7m50AvD8idiW7WzFkN6rcKyJ2By4nu5lih23JbmB4ANn/ddwSEbuw6i8JOiyNiLFkd809vY64Hc4AzoiIPYEFFcN2B74C7AS8Ddink2Vbl+yO1B8D3kP2PzdmpbiQmK3p/cCVEfEcQEQsSe0jgOvTf0B8g+wOxh2ui4jXWXV7m44b8s0muz1Gh8tyj3vXEbfD3qz6/5FLK4bNjOw/Yt4A7quYX6UdgCci4rHIjmtf0sm4ZnVxITFbk4BqJw9/CpyV9jS+wOp/mJT/Aenrserk4xus/sPfqNLfWdx6vJbrX0nXPzT2iVFrKBcSszXdBHwy/cMhkjZO7UOAv6f+oncY6PCp3OP0AnHvBP4t9U/s5rwhu0PuKK36H/GDS8QyA1xIzNYQEXOAU4Bpku4HTkuDTgJ+I+l24Lluhh8gaQbZeZevFoj7FeBYSTOBzYGXujPziHiV7E/Nrkkn25/sThyzPF/+a9ZDJM0DxnSceyk47Xpkfx0ckiYCB0fEAY3O0aw7fNNGs/awB3BWurT3ReA/WpuO2SreIzEzs1J8jsTMzEpxITEzs1JcSMzMrBQXEjMzK8WFxMzMSnEhMTOzUv4/prJob85sNBs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7"/>
          <a:stretch>
            <a:fillRect/>
          </a:stretch>
        </p:blipFill>
        <p:spPr>
          <a:xfrm>
            <a:off x="1213198" y="4174435"/>
            <a:ext cx="3379978" cy="2308100"/>
          </a:xfrm>
          <a:prstGeom prst="rect">
            <a:avLst/>
          </a:prstGeom>
        </p:spPr>
      </p:pic>
      <p:pic>
        <p:nvPicPr>
          <p:cNvPr id="17" name="Picture 16"/>
          <p:cNvPicPr>
            <a:picLocks noChangeAspect="1"/>
          </p:cNvPicPr>
          <p:nvPr/>
        </p:nvPicPr>
        <p:blipFill>
          <a:blip r:embed="rId8"/>
          <a:stretch>
            <a:fillRect/>
          </a:stretch>
        </p:blipFill>
        <p:spPr>
          <a:xfrm>
            <a:off x="8396078" y="4174435"/>
            <a:ext cx="3345931" cy="2314726"/>
          </a:xfrm>
          <a:prstGeom prst="rect">
            <a:avLst/>
          </a:prstGeom>
        </p:spPr>
      </p:pic>
      <p:pic>
        <p:nvPicPr>
          <p:cNvPr id="18" name="Picture 17"/>
          <p:cNvPicPr>
            <a:picLocks noChangeAspect="1"/>
          </p:cNvPicPr>
          <p:nvPr/>
        </p:nvPicPr>
        <p:blipFill>
          <a:blip r:embed="rId9"/>
          <a:stretch>
            <a:fillRect/>
          </a:stretch>
        </p:blipFill>
        <p:spPr>
          <a:xfrm>
            <a:off x="4811600" y="4174435"/>
            <a:ext cx="3366054" cy="2308100"/>
          </a:xfrm>
          <a:prstGeom prst="rect">
            <a:avLst/>
          </a:prstGeom>
        </p:spPr>
      </p:pic>
    </p:spTree>
    <p:extLst>
      <p:ext uri="{BB962C8B-B14F-4D97-AF65-F5344CB8AC3E}">
        <p14:creationId xmlns:p14="http://schemas.microsoft.com/office/powerpoint/2010/main" val="4123625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867" y="436211"/>
            <a:ext cx="11332266" cy="5985578"/>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Campaign data</a:t>
            </a:r>
          </a:p>
        </p:txBody>
      </p:sp>
      <p:pic>
        <p:nvPicPr>
          <p:cNvPr id="11" name="Picture 10" descr="Chart, bar chart, histogram&#10;&#10;Description automatically generated">
            <a:extLst>
              <a:ext uri="{FF2B5EF4-FFF2-40B4-BE49-F238E27FC236}">
                <a16:creationId xmlns:a16="http://schemas.microsoft.com/office/drawing/2014/main" id="{45A826A8-8CD3-4589-A71B-292CD68A9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775" y="1008189"/>
            <a:ext cx="3366053" cy="2420810"/>
          </a:xfrm>
          <a:prstGeom prst="rect">
            <a:avLst/>
          </a:prstGeom>
        </p:spPr>
      </p:pic>
      <p:pic>
        <p:nvPicPr>
          <p:cNvPr id="13" name="Picture 12" descr="Chart, bar chart, histogram&#10;&#10;Description automatically generated">
            <a:extLst>
              <a:ext uri="{FF2B5EF4-FFF2-40B4-BE49-F238E27FC236}">
                <a16:creationId xmlns:a16="http://schemas.microsoft.com/office/drawing/2014/main" id="{88AE4A27-3950-4AB8-AB78-393629B8A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16" y="1008189"/>
            <a:ext cx="3366053" cy="2420810"/>
          </a:xfrm>
          <a:prstGeom prst="rect">
            <a:avLst/>
          </a:prstGeom>
        </p:spPr>
      </p:pic>
      <p:pic>
        <p:nvPicPr>
          <p:cNvPr id="17" name="Picture 16" descr="Chart, bar chart&#10;&#10;Description automatically generated">
            <a:extLst>
              <a:ext uri="{FF2B5EF4-FFF2-40B4-BE49-F238E27FC236}">
                <a16:creationId xmlns:a16="http://schemas.microsoft.com/office/drawing/2014/main" id="{C1DD1D0A-DBF2-4B2C-A878-D9570A3122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34" y="1008189"/>
            <a:ext cx="3366053" cy="2420811"/>
          </a:xfrm>
          <a:prstGeom prst="rect">
            <a:avLst/>
          </a:prstGeom>
        </p:spPr>
      </p:pic>
      <p:pic>
        <p:nvPicPr>
          <p:cNvPr id="18" name="Picture 17">
            <a:extLst>
              <a:ext uri="{FF2B5EF4-FFF2-40B4-BE49-F238E27FC236}">
                <a16:creationId xmlns:a16="http://schemas.microsoft.com/office/drawing/2014/main" id="{F885D231-E2A6-4424-B7DD-4F6396746E29}"/>
              </a:ext>
            </a:extLst>
          </p:cNvPr>
          <p:cNvPicPr/>
          <p:nvPr/>
        </p:nvPicPr>
        <p:blipFill>
          <a:blip r:embed="rId5"/>
          <a:stretch>
            <a:fillRect/>
          </a:stretch>
        </p:blipFill>
        <p:spPr>
          <a:xfrm>
            <a:off x="6077527" y="4494349"/>
            <a:ext cx="5597643" cy="1497163"/>
          </a:xfrm>
          <a:prstGeom prst="rect">
            <a:avLst/>
          </a:prstGeom>
        </p:spPr>
      </p:pic>
      <p:pic>
        <p:nvPicPr>
          <p:cNvPr id="2" name="Picture 1"/>
          <p:cNvPicPr>
            <a:picLocks noChangeAspect="1"/>
          </p:cNvPicPr>
          <p:nvPr/>
        </p:nvPicPr>
        <p:blipFill>
          <a:blip r:embed="rId6"/>
          <a:stretch>
            <a:fillRect/>
          </a:stretch>
        </p:blipFill>
        <p:spPr>
          <a:xfrm>
            <a:off x="1126434" y="4494349"/>
            <a:ext cx="4477532" cy="1495634"/>
          </a:xfrm>
          <a:prstGeom prst="rect">
            <a:avLst/>
          </a:prstGeom>
        </p:spPr>
      </p:pic>
      <p:pic>
        <p:nvPicPr>
          <p:cNvPr id="4" name="Picture 3"/>
          <p:cNvPicPr>
            <a:picLocks noChangeAspect="1"/>
          </p:cNvPicPr>
          <p:nvPr/>
        </p:nvPicPr>
        <p:blipFill>
          <a:blip r:embed="rId7"/>
          <a:stretch>
            <a:fillRect/>
          </a:stretch>
        </p:blipFill>
        <p:spPr>
          <a:xfrm>
            <a:off x="4717775" y="1008190"/>
            <a:ext cx="3366053" cy="2420810"/>
          </a:xfrm>
          <a:prstGeom prst="rect">
            <a:avLst/>
          </a:prstGeom>
        </p:spPr>
      </p:pic>
      <p:pic>
        <p:nvPicPr>
          <p:cNvPr id="6" name="Picture 5"/>
          <p:cNvPicPr>
            <a:picLocks noChangeAspect="1"/>
          </p:cNvPicPr>
          <p:nvPr/>
        </p:nvPicPr>
        <p:blipFill>
          <a:blip r:embed="rId8"/>
          <a:stretch>
            <a:fillRect/>
          </a:stretch>
        </p:blipFill>
        <p:spPr>
          <a:xfrm>
            <a:off x="8309115" y="1008188"/>
            <a:ext cx="3366053" cy="2420811"/>
          </a:xfrm>
          <a:prstGeom prst="rect">
            <a:avLst/>
          </a:prstGeom>
        </p:spPr>
      </p:pic>
      <p:pic>
        <p:nvPicPr>
          <p:cNvPr id="7" name="Picture 6"/>
          <p:cNvPicPr>
            <a:picLocks noChangeAspect="1"/>
          </p:cNvPicPr>
          <p:nvPr/>
        </p:nvPicPr>
        <p:blipFill>
          <a:blip r:embed="rId9"/>
          <a:stretch>
            <a:fillRect/>
          </a:stretch>
        </p:blipFill>
        <p:spPr>
          <a:xfrm>
            <a:off x="1126433" y="1008188"/>
            <a:ext cx="3366054" cy="2420811"/>
          </a:xfrm>
          <a:prstGeom prst="rect">
            <a:avLst/>
          </a:prstGeom>
        </p:spPr>
      </p:pic>
    </p:spTree>
    <p:extLst>
      <p:ext uri="{BB962C8B-B14F-4D97-AF65-F5344CB8AC3E}">
        <p14:creationId xmlns:p14="http://schemas.microsoft.com/office/powerpoint/2010/main" val="325250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867" y="436211"/>
            <a:ext cx="11332266" cy="5985578"/>
          </a:xfrm>
        </p:spPr>
        <p:txBody>
          <a:bodyPr>
            <a:normAutofit/>
          </a:bodyPr>
          <a:lstStyle/>
          <a:p>
            <a:pPr>
              <a:buFont typeface="Wingdings" panose="05000000000000000000" pitchFamily="2" charset="2"/>
              <a:buChar char="Ø"/>
            </a:pPr>
            <a:r>
              <a:rPr lang="en-IN" dirty="0"/>
              <a:t>  Univariate Analysis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3. Coupon item mapping data</a:t>
            </a:r>
          </a:p>
        </p:txBody>
      </p:sp>
      <p:pic>
        <p:nvPicPr>
          <p:cNvPr id="4" name="Picture 3" descr="Chart, bar chart&#10;&#10;Description automatically generated">
            <a:extLst>
              <a:ext uri="{FF2B5EF4-FFF2-40B4-BE49-F238E27FC236}">
                <a16:creationId xmlns:a16="http://schemas.microsoft.com/office/drawing/2014/main" id="{1F7CA562-FD42-4A06-BD63-4A08345D5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33" y="1254110"/>
            <a:ext cx="3366053" cy="2420810"/>
          </a:xfrm>
          <a:prstGeom prst="rect">
            <a:avLst/>
          </a:prstGeom>
        </p:spPr>
      </p:pic>
      <p:pic>
        <p:nvPicPr>
          <p:cNvPr id="6" name="Picture 5" descr="Chart, histogram&#10;&#10;Description automatically generated">
            <a:extLst>
              <a:ext uri="{FF2B5EF4-FFF2-40B4-BE49-F238E27FC236}">
                <a16:creationId xmlns:a16="http://schemas.microsoft.com/office/drawing/2014/main" id="{FE13E9A2-AE6C-4908-B56E-D1DB1EA65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871" y="1260995"/>
            <a:ext cx="3366054" cy="2420811"/>
          </a:xfrm>
          <a:prstGeom prst="rect">
            <a:avLst/>
          </a:prstGeom>
        </p:spPr>
      </p:pic>
      <p:pic>
        <p:nvPicPr>
          <p:cNvPr id="8" name="Picture 7" descr="Chart, bar chart, histogram&#10;&#10;Description automatically generated">
            <a:extLst>
              <a:ext uri="{FF2B5EF4-FFF2-40B4-BE49-F238E27FC236}">
                <a16:creationId xmlns:a16="http://schemas.microsoft.com/office/drawing/2014/main" id="{706AFC61-438C-44B1-A7A0-A0452968E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310" y="1254110"/>
            <a:ext cx="3383858" cy="2452462"/>
          </a:xfrm>
          <a:prstGeom prst="rect">
            <a:avLst/>
          </a:prstGeom>
        </p:spPr>
      </p:pic>
      <p:pic>
        <p:nvPicPr>
          <p:cNvPr id="14" name="Picture 13">
            <a:extLst>
              <a:ext uri="{FF2B5EF4-FFF2-40B4-BE49-F238E27FC236}">
                <a16:creationId xmlns:a16="http://schemas.microsoft.com/office/drawing/2014/main" id="{E77B4B14-1E02-4ACD-909E-D13AA78888C9}"/>
              </a:ext>
            </a:extLst>
          </p:cNvPr>
          <p:cNvPicPr/>
          <p:nvPr/>
        </p:nvPicPr>
        <p:blipFill>
          <a:blip r:embed="rId5"/>
          <a:stretch>
            <a:fillRect/>
          </a:stretch>
        </p:blipFill>
        <p:spPr>
          <a:xfrm>
            <a:off x="5149793" y="4405733"/>
            <a:ext cx="6075556" cy="1598492"/>
          </a:xfrm>
          <a:prstGeom prst="rect">
            <a:avLst/>
          </a:prstGeom>
        </p:spPr>
      </p:pic>
      <p:pic>
        <p:nvPicPr>
          <p:cNvPr id="7" name="Picture 6"/>
          <p:cNvPicPr>
            <a:picLocks noChangeAspect="1"/>
          </p:cNvPicPr>
          <p:nvPr/>
        </p:nvPicPr>
        <p:blipFill>
          <a:blip r:embed="rId6"/>
          <a:stretch>
            <a:fillRect/>
          </a:stretch>
        </p:blipFill>
        <p:spPr>
          <a:xfrm>
            <a:off x="1118474" y="4405733"/>
            <a:ext cx="3193018" cy="1598492"/>
          </a:xfrm>
          <a:prstGeom prst="rect">
            <a:avLst/>
          </a:prstGeom>
        </p:spPr>
      </p:pic>
    </p:spTree>
    <p:extLst>
      <p:ext uri="{BB962C8B-B14F-4D97-AF65-F5344CB8AC3E}">
        <p14:creationId xmlns:p14="http://schemas.microsoft.com/office/powerpoint/2010/main" val="284309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867" y="436211"/>
            <a:ext cx="11332266" cy="5985578"/>
          </a:xfrm>
        </p:spPr>
        <p:txBody>
          <a:bodyPr>
            <a:normAutofit/>
          </a:bodyPr>
          <a:lstStyle/>
          <a:p>
            <a:pPr>
              <a:buFont typeface="Wingdings" panose="05000000000000000000" pitchFamily="2" charset="2"/>
              <a:buChar char="Ø"/>
            </a:pPr>
            <a:r>
              <a:rPr lang="en-IN" dirty="0"/>
              <a:t> Univariate Analysis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4.  Item data</a:t>
            </a:r>
          </a:p>
        </p:txBody>
      </p:sp>
      <p:pic>
        <p:nvPicPr>
          <p:cNvPr id="4" name="Picture 3" descr="Chart, bar chart, histogram&#10;&#10;Description automatically generated">
            <a:extLst>
              <a:ext uri="{FF2B5EF4-FFF2-40B4-BE49-F238E27FC236}">
                <a16:creationId xmlns:a16="http://schemas.microsoft.com/office/drawing/2014/main" id="{EA44C67F-327C-400F-A71E-2C4E4C1D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34" y="1008189"/>
            <a:ext cx="3366053" cy="2420810"/>
          </a:xfrm>
          <a:prstGeom prst="rect">
            <a:avLst/>
          </a:prstGeom>
        </p:spPr>
      </p:pic>
      <p:pic>
        <p:nvPicPr>
          <p:cNvPr id="6" name="Picture 5" descr="Chart, waterfall chart&#10;&#10;Description automatically generated">
            <a:extLst>
              <a:ext uri="{FF2B5EF4-FFF2-40B4-BE49-F238E27FC236}">
                <a16:creationId xmlns:a16="http://schemas.microsoft.com/office/drawing/2014/main" id="{F946DE70-D559-4B26-ACE1-6ED2DF8FA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183" y="1026241"/>
            <a:ext cx="3366053" cy="2420810"/>
          </a:xfrm>
          <a:prstGeom prst="rect">
            <a:avLst/>
          </a:prstGeom>
        </p:spPr>
      </p:pic>
      <p:pic>
        <p:nvPicPr>
          <p:cNvPr id="10" name="Picture 9" descr="Chart, bar chart&#10;&#10;Description automatically generated">
            <a:extLst>
              <a:ext uri="{FF2B5EF4-FFF2-40B4-BE49-F238E27FC236}">
                <a16:creationId xmlns:a16="http://schemas.microsoft.com/office/drawing/2014/main" id="{D64D2A82-E136-4F34-B469-C1790A55E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933" y="1026241"/>
            <a:ext cx="3313236" cy="2420810"/>
          </a:xfrm>
          <a:prstGeom prst="rect">
            <a:avLst/>
          </a:prstGeom>
        </p:spPr>
      </p:pic>
      <p:pic>
        <p:nvPicPr>
          <p:cNvPr id="15" name="Picture 14">
            <a:extLst>
              <a:ext uri="{FF2B5EF4-FFF2-40B4-BE49-F238E27FC236}">
                <a16:creationId xmlns:a16="http://schemas.microsoft.com/office/drawing/2014/main" id="{F094159C-CE1F-4CFD-970F-73AED25E96A4}"/>
              </a:ext>
            </a:extLst>
          </p:cNvPr>
          <p:cNvPicPr/>
          <p:nvPr/>
        </p:nvPicPr>
        <p:blipFill>
          <a:blip r:embed="rId5"/>
          <a:stretch>
            <a:fillRect/>
          </a:stretch>
        </p:blipFill>
        <p:spPr>
          <a:xfrm>
            <a:off x="5326912" y="4527740"/>
            <a:ext cx="6348256" cy="1507299"/>
          </a:xfrm>
          <a:prstGeom prst="rect">
            <a:avLst/>
          </a:prstGeom>
        </p:spPr>
      </p:pic>
      <p:pic>
        <p:nvPicPr>
          <p:cNvPr id="2" name="Picture 1"/>
          <p:cNvPicPr>
            <a:picLocks noChangeAspect="1"/>
          </p:cNvPicPr>
          <p:nvPr/>
        </p:nvPicPr>
        <p:blipFill>
          <a:blip r:embed="rId6"/>
          <a:stretch>
            <a:fillRect/>
          </a:stretch>
        </p:blipFill>
        <p:spPr>
          <a:xfrm>
            <a:off x="1126433" y="1008189"/>
            <a:ext cx="3366053" cy="2420810"/>
          </a:xfrm>
          <a:prstGeom prst="rect">
            <a:avLst/>
          </a:prstGeom>
        </p:spPr>
      </p:pic>
      <p:pic>
        <p:nvPicPr>
          <p:cNvPr id="5" name="Picture 4"/>
          <p:cNvPicPr>
            <a:picLocks noChangeAspect="1"/>
          </p:cNvPicPr>
          <p:nvPr/>
        </p:nvPicPr>
        <p:blipFill>
          <a:blip r:embed="rId7"/>
          <a:stretch>
            <a:fillRect/>
          </a:stretch>
        </p:blipFill>
        <p:spPr>
          <a:xfrm>
            <a:off x="8361932" y="1026241"/>
            <a:ext cx="3313236" cy="2402758"/>
          </a:xfrm>
          <a:prstGeom prst="rect">
            <a:avLst/>
          </a:prstGeom>
        </p:spPr>
      </p:pic>
      <p:pic>
        <p:nvPicPr>
          <p:cNvPr id="7" name="Picture 6"/>
          <p:cNvPicPr>
            <a:picLocks noChangeAspect="1"/>
          </p:cNvPicPr>
          <p:nvPr/>
        </p:nvPicPr>
        <p:blipFill>
          <a:blip r:embed="rId8"/>
          <a:stretch>
            <a:fillRect/>
          </a:stretch>
        </p:blipFill>
        <p:spPr>
          <a:xfrm>
            <a:off x="4744182" y="1026241"/>
            <a:ext cx="3366054" cy="2402758"/>
          </a:xfrm>
          <a:prstGeom prst="rect">
            <a:avLst/>
          </a:prstGeom>
        </p:spPr>
      </p:pic>
      <p:pic>
        <p:nvPicPr>
          <p:cNvPr id="8" name="Picture 7"/>
          <p:cNvPicPr>
            <a:picLocks noChangeAspect="1"/>
          </p:cNvPicPr>
          <p:nvPr/>
        </p:nvPicPr>
        <p:blipFill>
          <a:blip r:embed="rId9"/>
          <a:stretch>
            <a:fillRect/>
          </a:stretch>
        </p:blipFill>
        <p:spPr>
          <a:xfrm>
            <a:off x="1126433" y="4508577"/>
            <a:ext cx="3617749" cy="1526462"/>
          </a:xfrm>
          <a:prstGeom prst="rect">
            <a:avLst/>
          </a:prstGeom>
        </p:spPr>
      </p:pic>
    </p:spTree>
    <p:extLst>
      <p:ext uri="{BB962C8B-B14F-4D97-AF65-F5344CB8AC3E}">
        <p14:creationId xmlns:p14="http://schemas.microsoft.com/office/powerpoint/2010/main" val="212487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867" y="436211"/>
            <a:ext cx="11332266" cy="5985578"/>
          </a:xfrm>
        </p:spPr>
        <p:txBody>
          <a:bodyPr>
            <a:normAutofit/>
          </a:bodyPr>
          <a:lstStyle/>
          <a:p>
            <a:pPr>
              <a:buFont typeface="Wingdings" panose="05000000000000000000" pitchFamily="2" charset="2"/>
              <a:buChar char="Ø"/>
            </a:pPr>
            <a:r>
              <a:rPr lang="en-IN" dirty="0"/>
              <a:t> Univariate Analysis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5.  Customer Transaction data</a:t>
            </a:r>
          </a:p>
        </p:txBody>
      </p:sp>
      <p:pic>
        <p:nvPicPr>
          <p:cNvPr id="5" name="Picture 4" descr="Chart, bar chart, histogram&#10;&#10;Description automatically generated">
            <a:extLst>
              <a:ext uri="{FF2B5EF4-FFF2-40B4-BE49-F238E27FC236}">
                <a16:creationId xmlns:a16="http://schemas.microsoft.com/office/drawing/2014/main" id="{71E0100F-C793-4838-9631-CEAA10EB1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32" y="1026242"/>
            <a:ext cx="3366053" cy="2420810"/>
          </a:xfrm>
          <a:prstGeom prst="rect">
            <a:avLst/>
          </a:prstGeom>
        </p:spPr>
      </p:pic>
      <p:pic>
        <p:nvPicPr>
          <p:cNvPr id="8" name="Picture 7" descr="Chart, pie chart&#10;&#10;Description automatically generated">
            <a:extLst>
              <a:ext uri="{FF2B5EF4-FFF2-40B4-BE49-F238E27FC236}">
                <a16:creationId xmlns:a16="http://schemas.microsoft.com/office/drawing/2014/main" id="{07171761-8166-47D6-812D-C79198204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407" y="1026241"/>
            <a:ext cx="2897944" cy="2420808"/>
          </a:xfrm>
          <a:prstGeom prst="rect">
            <a:avLst/>
          </a:prstGeom>
        </p:spPr>
      </p:pic>
      <p:pic>
        <p:nvPicPr>
          <p:cNvPr id="11" name="Picture 10" descr="Chart, histogram&#10;&#10;Description automatically generated">
            <a:extLst>
              <a:ext uri="{FF2B5EF4-FFF2-40B4-BE49-F238E27FC236}">
                <a16:creationId xmlns:a16="http://schemas.microsoft.com/office/drawing/2014/main" id="{5429F0F0-8871-4CB2-8F9B-4DF7FB1FE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8273" y="1026240"/>
            <a:ext cx="3956896" cy="2420809"/>
          </a:xfrm>
          <a:prstGeom prst="rect">
            <a:avLst/>
          </a:prstGeom>
        </p:spPr>
      </p:pic>
      <p:pic>
        <p:nvPicPr>
          <p:cNvPr id="13" name="Picture 12">
            <a:extLst>
              <a:ext uri="{FF2B5EF4-FFF2-40B4-BE49-F238E27FC236}">
                <a16:creationId xmlns:a16="http://schemas.microsoft.com/office/drawing/2014/main" id="{FE7D25B3-F9C4-4976-94EB-7A7ED7C3F1A7}"/>
              </a:ext>
            </a:extLst>
          </p:cNvPr>
          <p:cNvPicPr/>
          <p:nvPr/>
        </p:nvPicPr>
        <p:blipFill>
          <a:blip r:embed="rId5"/>
          <a:stretch>
            <a:fillRect/>
          </a:stretch>
        </p:blipFill>
        <p:spPr>
          <a:xfrm>
            <a:off x="6521300" y="4531913"/>
            <a:ext cx="5153867" cy="1432789"/>
          </a:xfrm>
          <a:prstGeom prst="rect">
            <a:avLst/>
          </a:prstGeom>
        </p:spPr>
      </p:pic>
      <p:pic>
        <p:nvPicPr>
          <p:cNvPr id="2" name="Picture 1"/>
          <p:cNvPicPr>
            <a:picLocks noChangeAspect="1"/>
          </p:cNvPicPr>
          <p:nvPr/>
        </p:nvPicPr>
        <p:blipFill>
          <a:blip r:embed="rId6"/>
          <a:stretch>
            <a:fillRect/>
          </a:stretch>
        </p:blipFill>
        <p:spPr>
          <a:xfrm>
            <a:off x="1126431" y="1017747"/>
            <a:ext cx="3366054" cy="2429302"/>
          </a:xfrm>
          <a:prstGeom prst="rect">
            <a:avLst/>
          </a:prstGeom>
        </p:spPr>
      </p:pic>
      <p:pic>
        <p:nvPicPr>
          <p:cNvPr id="4" name="Picture 3"/>
          <p:cNvPicPr>
            <a:picLocks noChangeAspect="1"/>
          </p:cNvPicPr>
          <p:nvPr/>
        </p:nvPicPr>
        <p:blipFill>
          <a:blip r:embed="rId7"/>
          <a:stretch>
            <a:fillRect/>
          </a:stretch>
        </p:blipFill>
        <p:spPr>
          <a:xfrm>
            <a:off x="4656407" y="1017747"/>
            <a:ext cx="2897945" cy="2429302"/>
          </a:xfrm>
          <a:prstGeom prst="rect">
            <a:avLst/>
          </a:prstGeom>
        </p:spPr>
      </p:pic>
      <p:pic>
        <p:nvPicPr>
          <p:cNvPr id="6" name="Picture 5"/>
          <p:cNvPicPr>
            <a:picLocks noChangeAspect="1"/>
          </p:cNvPicPr>
          <p:nvPr/>
        </p:nvPicPr>
        <p:blipFill>
          <a:blip r:embed="rId8"/>
          <a:stretch>
            <a:fillRect/>
          </a:stretch>
        </p:blipFill>
        <p:spPr>
          <a:xfrm>
            <a:off x="7718272" y="1017748"/>
            <a:ext cx="3956896" cy="2429302"/>
          </a:xfrm>
          <a:prstGeom prst="rect">
            <a:avLst/>
          </a:prstGeom>
        </p:spPr>
      </p:pic>
      <p:pic>
        <p:nvPicPr>
          <p:cNvPr id="7" name="Picture 6"/>
          <p:cNvPicPr>
            <a:picLocks noChangeAspect="1"/>
          </p:cNvPicPr>
          <p:nvPr/>
        </p:nvPicPr>
        <p:blipFill>
          <a:blip r:embed="rId9"/>
          <a:stretch>
            <a:fillRect/>
          </a:stretch>
        </p:blipFill>
        <p:spPr>
          <a:xfrm>
            <a:off x="1126431" y="4531912"/>
            <a:ext cx="4698306" cy="1432790"/>
          </a:xfrm>
          <a:prstGeom prst="rect">
            <a:avLst/>
          </a:prstGeom>
        </p:spPr>
      </p:pic>
    </p:spTree>
    <p:extLst>
      <p:ext uri="{BB962C8B-B14F-4D97-AF65-F5344CB8AC3E}">
        <p14:creationId xmlns:p14="http://schemas.microsoft.com/office/powerpoint/2010/main" val="3424746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867" y="436211"/>
            <a:ext cx="11332266" cy="5985578"/>
          </a:xfrm>
        </p:spPr>
        <p:txBody>
          <a:bodyPr>
            <a:normAutofit/>
          </a:bodyPr>
          <a:lstStyle/>
          <a:p>
            <a:pPr>
              <a:buFont typeface="Wingdings" panose="05000000000000000000" pitchFamily="2" charset="2"/>
              <a:buChar char="Ø"/>
            </a:pPr>
            <a:r>
              <a:rPr lang="en-IN" dirty="0"/>
              <a:t> Univariate Analysis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descr="Chart&#10;&#10;Description automatically generated">
            <a:extLst>
              <a:ext uri="{FF2B5EF4-FFF2-40B4-BE49-F238E27FC236}">
                <a16:creationId xmlns:a16="http://schemas.microsoft.com/office/drawing/2014/main" id="{79D43DE2-0EFA-40F0-A54C-2AE76A5B5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237" y="1026240"/>
            <a:ext cx="3308341" cy="2420809"/>
          </a:xfrm>
          <a:prstGeom prst="rect">
            <a:avLst/>
          </a:prstGeom>
        </p:spPr>
      </p:pic>
      <p:pic>
        <p:nvPicPr>
          <p:cNvPr id="7" name="Picture 6" descr="Chart&#10;&#10;Description automatically generated">
            <a:extLst>
              <a:ext uri="{FF2B5EF4-FFF2-40B4-BE49-F238E27FC236}">
                <a16:creationId xmlns:a16="http://schemas.microsoft.com/office/drawing/2014/main" id="{E0459CC6-D18C-482A-BB24-3BAEEDCD6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729" y="1026240"/>
            <a:ext cx="3441696" cy="2420809"/>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4C01B0B9-B10F-497C-9A84-8FE29AC89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576" y="1026240"/>
            <a:ext cx="3441696" cy="2402760"/>
          </a:xfrm>
          <a:prstGeom prst="rect">
            <a:avLst/>
          </a:prstGeom>
        </p:spPr>
      </p:pic>
      <p:pic>
        <p:nvPicPr>
          <p:cNvPr id="14" name="Picture 13" descr="Chart, bar chart&#10;&#10;Description automatically generated">
            <a:extLst>
              <a:ext uri="{FF2B5EF4-FFF2-40B4-BE49-F238E27FC236}">
                <a16:creationId xmlns:a16="http://schemas.microsoft.com/office/drawing/2014/main" id="{C6298A8C-5011-43D9-9E3F-1C17406347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2444" y="3949883"/>
            <a:ext cx="3993556" cy="2471906"/>
          </a:xfrm>
          <a:prstGeom prst="rect">
            <a:avLst/>
          </a:prstGeom>
        </p:spPr>
      </p:pic>
      <p:pic>
        <p:nvPicPr>
          <p:cNvPr id="16" name="Picture 15" descr="Chart, bar chart, histogram&#10;&#10;Description automatically generated">
            <a:extLst>
              <a:ext uri="{FF2B5EF4-FFF2-40B4-BE49-F238E27FC236}">
                <a16:creationId xmlns:a16="http://schemas.microsoft.com/office/drawing/2014/main" id="{DB74E9E8-5342-4777-A8FA-A6B59A1599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6970" y="3949883"/>
            <a:ext cx="3993556" cy="2471906"/>
          </a:xfrm>
          <a:prstGeom prst="rect">
            <a:avLst/>
          </a:prstGeom>
        </p:spPr>
      </p:pic>
    </p:spTree>
    <p:extLst>
      <p:ext uri="{BB962C8B-B14F-4D97-AF65-F5344CB8AC3E}">
        <p14:creationId xmlns:p14="http://schemas.microsoft.com/office/powerpoint/2010/main" val="4119334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TM03457485[[fn=Mesh]]</Template>
  <TotalTime>591</TotalTime>
  <Words>567</Words>
  <Application>Microsoft Office PowerPoint</Application>
  <PresentationFormat>Widescreen</PresentationFormat>
  <Paragraphs>158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Rockwell</vt:lpstr>
      <vt:lpstr>Times New Roman</vt:lpstr>
      <vt:lpstr>Wingdings</vt:lpstr>
      <vt:lpstr>Damask</vt:lpstr>
      <vt:lpstr>PowerPoint Presentation</vt:lpstr>
      <vt:lpstr>Problem Statement</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Merging Data</vt:lpstr>
      <vt:lpstr>Merging steps</vt:lpstr>
      <vt:lpstr>PowerPoint Presentation</vt:lpstr>
      <vt:lpstr>MODEL EVALUATION</vt:lpstr>
      <vt:lpstr>Important features</vt:lpstr>
      <vt:lpstr>PowerPoint Presentation</vt:lpstr>
      <vt:lpstr>Model TUNING</vt:lpstr>
      <vt:lpstr>Visualization for MODEL SELECTION</vt:lpstr>
      <vt:lpstr>Top Features of Final ML Model</vt:lpstr>
      <vt:lpstr>Learnings &amp; Business Interpretation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PGP-Data Science &amp; Engineering  Capstone Project - Final Report</dc:title>
  <dc:creator>Ankit</dc:creator>
  <cp:lastModifiedBy>Ankit</cp:lastModifiedBy>
  <cp:revision>40</cp:revision>
  <dcterms:created xsi:type="dcterms:W3CDTF">2020-11-09T14:52:39Z</dcterms:created>
  <dcterms:modified xsi:type="dcterms:W3CDTF">2020-11-10T00:44:33Z</dcterms:modified>
</cp:coreProperties>
</file>