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media/image1.png" ContentType="image/png"/>
  <Override PartName="/ppt/media/image6.gif" ContentType="image/gif"/>
  <Override PartName="/ppt/media/image2.jpeg" ContentType="image/jpeg"/>
  <Override PartName="/ppt/media/image3.png" ContentType="image/png"/>
  <Override PartName="/ppt/media/image8.gif" ContentType="image/gif"/>
  <Override PartName="/ppt/media/image4.png" ContentType="image/png"/>
  <Override PartName="/ppt/media/image5.png" ContentType="image/png"/>
  <Override PartName="/ppt/media/image7.gif" ContentType="image/gif"/>
  <Override PartName="/ppt/media/image9.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A86167C-823B-4127-87ED-72A56EE4692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3C2C624-2A40-45BC-A4E9-B95AA1F9A3F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94DC034-26CC-4CB7-89D7-23ACD6C7F75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9795879-237D-44B3-99B7-32D163392EC5}"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0FB2765-D0BA-4FA4-ADD1-44FFDD44A6F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A3DB920-743A-49CC-9D91-432CED3508D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AC57165-4433-4DCB-8665-D6864466E1A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89AC80D-D3E7-4472-A11B-7341C5E9423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E5C97D7-9478-4C19-B83C-81A1B1496C6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FDB5967-3E5D-45BD-BCD4-AF5945AAD58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3A0E876-22CC-4A2B-AADD-A0CC2BC674E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26F2A90-47F1-4FC2-9CB8-AF7C2F85445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3D8600E-CD2C-4F0C-AF7F-B49F233835F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20609B0-2EC9-4CC4-910C-8EEB1688C60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D0BC946-91B7-404C-A58B-6C06E21AD42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1D6D070-A08B-4D3F-AD8C-0B6ABDC7F6EF}"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CF03D93-61CC-4D1D-BE0B-869140998F9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D7ABD89-4F79-48DA-8A3D-4BB11A40949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AD14FA-B4B2-42A7-A319-CB2BDD0C29A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795C99D-6FEB-4F7E-9DE7-D3C4D65902B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1579A2D-B843-4422-917A-80116912D86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A7DD03E-26E2-4DC9-ADE6-9D854D3C3A5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B59200-AFFB-4BA6-80A1-47E8B696D68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E61370-0497-4670-A24C-1AE2228CDE57}"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8121"/>
            </a:gs>
            <a:gs pos="100000">
              <a:srgbClr val="d54006"/>
            </a:gs>
          </a:gsLst>
          <a:lin ang="2520000"/>
        </a:gradFill>
      </p:bgPr>
    </p:bg>
    <p:spTree>
      <p:nvGrpSpPr>
        <p:cNvPr id="1" name=""/>
        <p:cNvGrpSpPr/>
        <p:nvPr/>
      </p:nvGrpSpPr>
      <p:grpSpPr>
        <a:xfrm>
          <a:off x="0" y="0"/>
          <a:ext cx="0" cy="0"/>
          <a:chOff x="0" y="0"/>
          <a:chExt cx="0" cy="0"/>
        </a:xfrm>
      </p:grpSpPr>
      <p:pic>
        <p:nvPicPr>
          <p:cNvPr id="0" name="Google Shape;51;p13" descr=""/>
          <p:cNvPicPr/>
          <p:nvPr/>
        </p:nvPicPr>
        <p:blipFill>
          <a:blip r:embed="rId2"/>
          <a:stretch/>
        </p:blipFill>
        <p:spPr>
          <a:xfrm>
            <a:off x="0" y="0"/>
            <a:ext cx="9143280" cy="5142960"/>
          </a:xfrm>
          <a:prstGeom prst="rect">
            <a:avLst/>
          </a:prstGeom>
          <a:ln w="0">
            <a:noFill/>
          </a:ln>
        </p:spPr>
      </p:pic>
      <p:pic>
        <p:nvPicPr>
          <p:cNvPr id="1" name="Google Shape;57;p13" descr=""/>
          <p:cNvPicPr/>
          <p:nvPr/>
        </p:nvPicPr>
        <p:blipFill>
          <a:blip r:embed="rId3"/>
          <a:stretch/>
        </p:blipFill>
        <p:spPr>
          <a:xfrm>
            <a:off x="0" y="0"/>
            <a:ext cx="9143280" cy="5142960"/>
          </a:xfrm>
          <a:prstGeom prst="rect">
            <a:avLst/>
          </a:prstGeom>
          <a:ln w="0">
            <a:noFill/>
          </a:ln>
        </p:spPr>
      </p:pic>
      <p:pic>
        <p:nvPicPr>
          <p:cNvPr id="2" name="Google Shape;59;p14" descr=""/>
          <p:cNvPicPr/>
          <p:nvPr/>
        </p:nvPicPr>
        <p:blipFill>
          <a:blip r:embed="rId4"/>
          <a:stretch/>
        </p:blipFill>
        <p:spPr>
          <a:xfrm>
            <a:off x="0" y="3182040"/>
            <a:ext cx="6725520" cy="206280"/>
          </a:xfrm>
          <a:prstGeom prst="rect">
            <a:avLst/>
          </a:prstGeom>
          <a:ln w="0">
            <a:noFill/>
          </a:ln>
        </p:spPr>
      </p:pic>
      <p:pic>
        <p:nvPicPr>
          <p:cNvPr id="3" name="Google Shape;60;p14" descr=""/>
          <p:cNvPicPr/>
          <p:nvPr/>
        </p:nvPicPr>
        <p:blipFill>
          <a:blip r:embed="rId5"/>
          <a:stretch/>
        </p:blipFill>
        <p:spPr>
          <a:xfrm>
            <a:off x="6833880" y="3182760"/>
            <a:ext cx="2307240" cy="207000"/>
          </a:xfrm>
          <a:prstGeom prst="rect">
            <a:avLst/>
          </a:prstGeom>
          <a:ln w="0">
            <a:noFill/>
          </a:ln>
        </p:spPr>
      </p:pic>
      <p:sp>
        <p:nvSpPr>
          <p:cNvPr id="4" name="Google Shape;61;p14"/>
          <p:cNvSpPr/>
          <p:nvPr/>
        </p:nvSpPr>
        <p:spPr>
          <a:xfrm>
            <a:off x="0" y="1942560"/>
            <a:ext cx="6725520" cy="1244520"/>
          </a:xfrm>
          <a:prstGeom prst="rect">
            <a:avLst/>
          </a:prstGeom>
          <a:solidFill>
            <a:srgbClr val="262626"/>
          </a:solidFill>
          <a:ln w="0">
            <a:noFill/>
          </a:ln>
        </p:spPr>
        <p:style>
          <a:lnRef idx="0"/>
          <a:fillRef idx="0"/>
          <a:effectRef idx="0"/>
          <a:fontRef idx="minor"/>
        </p:style>
        <p:txBody>
          <a:bodyPr lIns="68400" rIns="68400" tIns="68400" bIns="68400" anchor="ctr">
            <a:noAutofit/>
          </a:bodyPr>
          <a:p>
            <a:pPr>
              <a:lnSpc>
                <a:spcPct val="100000"/>
              </a:lnSpc>
            </a:pPr>
            <a:endParaRPr b="0" lang="en-US" sz="1400" spc="-1" strike="noStrike">
              <a:solidFill>
                <a:srgbClr val="ffffff"/>
              </a:solidFill>
              <a:latin typeface="Arial"/>
              <a:ea typeface="DejaVu Sans"/>
            </a:endParaRPr>
          </a:p>
        </p:txBody>
      </p:sp>
      <p:sp>
        <p:nvSpPr>
          <p:cNvPr id="5" name="Google Shape;62;p14"/>
          <p:cNvSpPr/>
          <p:nvPr/>
        </p:nvSpPr>
        <p:spPr>
          <a:xfrm>
            <a:off x="6833880" y="1942560"/>
            <a:ext cx="2307240" cy="1244520"/>
          </a:xfrm>
          <a:prstGeom prst="rect">
            <a:avLst/>
          </a:prstGeom>
          <a:solidFill>
            <a:srgbClr val="f09415"/>
          </a:solidFill>
          <a:ln w="0">
            <a:noFill/>
          </a:ln>
        </p:spPr>
        <p:style>
          <a:lnRef idx="0"/>
          <a:fillRef idx="0"/>
          <a:effectRef idx="0"/>
          <a:fontRef idx="minor"/>
        </p:style>
        <p:txBody>
          <a:bodyPr lIns="68400" rIns="68400" tIns="68400" bIns="68400" anchor="ctr">
            <a:noAutofit/>
          </a:bodyPr>
          <a:p>
            <a:pPr>
              <a:lnSpc>
                <a:spcPct val="100000"/>
              </a:lnSpc>
            </a:pPr>
            <a:endParaRPr b="0" lang="en-US" sz="1400" spc="-1" strike="noStrike">
              <a:solidFill>
                <a:srgbClr val="000000"/>
              </a:solidFill>
              <a:latin typeface="Arial"/>
              <a:ea typeface="DejaVu Sans"/>
            </a:endParaRPr>
          </a:p>
        </p:txBody>
      </p:sp>
      <p:pic>
        <p:nvPicPr>
          <p:cNvPr id="6" name="Google Shape;68;p14" descr=""/>
          <p:cNvPicPr/>
          <p:nvPr/>
        </p:nvPicPr>
        <p:blipFill>
          <a:blip r:embed="rId6"/>
          <a:stretch/>
        </p:blipFill>
        <p:spPr>
          <a:xfrm>
            <a:off x="0" y="10800"/>
            <a:ext cx="9143280" cy="5121360"/>
          </a:xfrm>
          <a:prstGeom prst="rect">
            <a:avLst/>
          </a:prstGeom>
          <a:ln w="0">
            <a:noFill/>
          </a:ln>
        </p:spPr>
      </p:pic>
      <p:sp>
        <p:nvSpPr>
          <p:cNvPr id="7"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 name="PlaceHolder 2"/>
          <p:cNvSpPr>
            <a:spLocks noGrp="1"/>
          </p:cNvSpPr>
          <p:nvPr>
            <p:ph type="ftr" idx="1"/>
          </p:nvPr>
        </p:nvSpPr>
        <p:spPr>
          <a:xfrm>
            <a:off x="510120" y="4452120"/>
            <a:ext cx="5152320" cy="273240"/>
          </a:xfrm>
          <a:prstGeom prst="rect">
            <a:avLst/>
          </a:prstGeom>
          <a:noFill/>
          <a:ln w="0">
            <a:noFill/>
          </a:ln>
        </p:spPr>
        <p:txBody>
          <a:bodyPr lIns="68400" rIns="68400" tIns="34200" bIns="34200" anchor="ctr">
            <a:noAutofit/>
          </a:bodyPr>
          <a:lstStyle>
            <a:lvl1pPr indent="0">
              <a:lnSpc>
                <a:spcPct val="100000"/>
              </a:lnSpc>
              <a:buNone/>
              <a:defRPr b="0" lang="en-IN" sz="1400" spc="-1" strike="noStrike">
                <a:solidFill>
                  <a:srgbClr val="000000"/>
                </a:solidFill>
                <a:latin typeface="Times New Roman"/>
              </a:defRPr>
            </a:lvl1pPr>
          </a:lstStyle>
          <a:p>
            <a:pPr indent="0">
              <a:lnSpc>
                <a:spcPct val="100000"/>
              </a:lnSpc>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9" name="PlaceHolder 3"/>
          <p:cNvSpPr>
            <a:spLocks noGrp="1"/>
          </p:cNvSpPr>
          <p:nvPr>
            <p:ph type="sldNum" idx="2"/>
          </p:nvPr>
        </p:nvSpPr>
        <p:spPr>
          <a:xfrm>
            <a:off x="6941520" y="2062800"/>
            <a:ext cx="878040" cy="1016640"/>
          </a:xfrm>
          <a:prstGeom prst="rect">
            <a:avLst/>
          </a:prstGeom>
          <a:noFill/>
          <a:ln w="0">
            <a:noFill/>
          </a:ln>
        </p:spPr>
        <p:txBody>
          <a:bodyPr lIns="68400" rIns="68400" tIns="34200" bIns="34200" anchor="ctr">
            <a:noAutofit/>
          </a:bodyPr>
          <a:lstStyle>
            <a:lvl1pPr indent="0">
              <a:lnSpc>
                <a:spcPct val="100000"/>
              </a:lnSpc>
              <a:buNone/>
              <a:tabLst>
                <a:tab algn="l" pos="0"/>
              </a:tabLst>
              <a:defRPr b="0" lang="en-US" sz="2700" spc="-1" strike="noStrike">
                <a:solidFill>
                  <a:srgbClr val="ffffff"/>
                </a:solidFill>
                <a:latin typeface="Trebuchet MS"/>
                <a:ea typeface="Trebuchet MS"/>
              </a:defRPr>
            </a:lvl1pPr>
          </a:lstStyle>
          <a:p>
            <a:pPr indent="0">
              <a:lnSpc>
                <a:spcPct val="100000"/>
              </a:lnSpc>
              <a:buNone/>
              <a:tabLst>
                <a:tab algn="l" pos="0"/>
              </a:tabLst>
            </a:pPr>
            <a:fld id="{8C4E658E-2D57-4D21-ADB2-3D6265FE17FC}" type="slidenum">
              <a:rPr b="0" lang="en-US" sz="2700" spc="-1" strike="noStrike">
                <a:solidFill>
                  <a:srgbClr val="ffffff"/>
                </a:solidFill>
                <a:latin typeface="Trebuchet MS"/>
                <a:ea typeface="Trebuchet MS"/>
              </a:rPr>
              <a:t>1</a:t>
            </a:fld>
            <a:endParaRPr b="0" lang="en-IN" sz="2700" spc="-1" strike="noStrike">
              <a:solidFill>
                <a:srgbClr val="000000"/>
              </a:solidFill>
              <a:latin typeface="Times New Roman"/>
            </a:endParaRPr>
          </a:p>
        </p:txBody>
      </p:sp>
      <p:sp>
        <p:nvSpPr>
          <p:cNvPr id="10" name="PlaceHolder 4"/>
          <p:cNvSpPr>
            <a:spLocks noGrp="1"/>
          </p:cNvSpPr>
          <p:nvPr>
            <p:ph type="dt" idx="3"/>
          </p:nvPr>
        </p:nvSpPr>
        <p:spPr>
          <a:xfrm>
            <a:off x="5663160" y="4452120"/>
            <a:ext cx="2056680" cy="273240"/>
          </a:xfrm>
          <a:prstGeom prst="rect">
            <a:avLst/>
          </a:prstGeom>
          <a:noFill/>
          <a:ln w="0">
            <a:noFill/>
          </a:ln>
        </p:spPr>
        <p:txBody>
          <a:bodyPr lIns="68400" rIns="68400" tIns="34200" bIns="342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8121"/>
            </a:gs>
            <a:gs pos="100000">
              <a:srgbClr val="d54006"/>
            </a:gs>
          </a:gsLst>
          <a:lin ang="2520000"/>
        </a:gradFill>
      </p:bgPr>
    </p:bg>
    <p:spTree>
      <p:nvGrpSpPr>
        <p:cNvPr id="1" name=""/>
        <p:cNvGrpSpPr/>
        <p:nvPr/>
      </p:nvGrpSpPr>
      <p:grpSpPr>
        <a:xfrm>
          <a:off x="0" y="0"/>
          <a:ext cx="0" cy="0"/>
          <a:chOff x="0" y="0"/>
          <a:chExt cx="0" cy="0"/>
        </a:xfrm>
      </p:grpSpPr>
      <p:pic>
        <p:nvPicPr>
          <p:cNvPr id="48" name="Google Shape;51;p13" descr=""/>
          <p:cNvPicPr/>
          <p:nvPr/>
        </p:nvPicPr>
        <p:blipFill>
          <a:blip r:embed="rId2"/>
          <a:stretch/>
        </p:blipFill>
        <p:spPr>
          <a:xfrm>
            <a:off x="0" y="0"/>
            <a:ext cx="9143280" cy="5142960"/>
          </a:xfrm>
          <a:prstGeom prst="rect">
            <a:avLst/>
          </a:prstGeom>
          <a:ln w="0">
            <a:noFill/>
          </a:ln>
        </p:spPr>
      </p:pic>
      <p:pic>
        <p:nvPicPr>
          <p:cNvPr id="49" name="Google Shape;57;p13" descr=""/>
          <p:cNvPicPr/>
          <p:nvPr/>
        </p:nvPicPr>
        <p:blipFill>
          <a:blip r:embed="rId3"/>
          <a:stretch/>
        </p:blipFill>
        <p:spPr>
          <a:xfrm>
            <a:off x="0" y="0"/>
            <a:ext cx="9143280" cy="5142960"/>
          </a:xfrm>
          <a:prstGeom prst="rect">
            <a:avLst/>
          </a:prstGeom>
          <a:ln w="0">
            <a:noFill/>
          </a:ln>
        </p:spPr>
      </p:pic>
      <p:pic>
        <p:nvPicPr>
          <p:cNvPr id="50" name="Google Shape;70;p15" descr=""/>
          <p:cNvPicPr/>
          <p:nvPr/>
        </p:nvPicPr>
        <p:blipFill>
          <a:blip r:embed="rId4"/>
          <a:stretch/>
        </p:blipFill>
        <p:spPr>
          <a:xfrm>
            <a:off x="63360" y="997200"/>
            <a:ext cx="7827480" cy="195480"/>
          </a:xfrm>
          <a:prstGeom prst="rect">
            <a:avLst/>
          </a:prstGeom>
          <a:ln w="0">
            <a:noFill/>
          </a:ln>
        </p:spPr>
      </p:pic>
      <p:pic>
        <p:nvPicPr>
          <p:cNvPr id="51" name="Google Shape;71;p15" descr=""/>
          <p:cNvPicPr/>
          <p:nvPr/>
        </p:nvPicPr>
        <p:blipFill>
          <a:blip r:embed="rId5"/>
          <a:stretch/>
        </p:blipFill>
        <p:spPr>
          <a:xfrm>
            <a:off x="8002800" y="997920"/>
            <a:ext cx="1201680" cy="87480"/>
          </a:xfrm>
          <a:prstGeom prst="rect">
            <a:avLst/>
          </a:prstGeom>
          <a:ln w="0">
            <a:noFill/>
          </a:ln>
        </p:spPr>
      </p:pic>
      <p:sp>
        <p:nvSpPr>
          <p:cNvPr id="52" name="Google Shape;72;p15"/>
          <p:cNvSpPr/>
          <p:nvPr/>
        </p:nvSpPr>
        <p:spPr>
          <a:xfrm>
            <a:off x="0" y="167040"/>
            <a:ext cx="7827480" cy="834480"/>
          </a:xfrm>
          <a:prstGeom prst="rect">
            <a:avLst/>
          </a:prstGeom>
          <a:solidFill>
            <a:srgbClr val="262626"/>
          </a:solidFill>
          <a:ln w="0">
            <a:noFill/>
          </a:ln>
        </p:spPr>
        <p:style>
          <a:lnRef idx="0"/>
          <a:fillRef idx="0"/>
          <a:effectRef idx="0"/>
          <a:fontRef idx="minor"/>
        </p:style>
        <p:txBody>
          <a:bodyPr lIns="68400" rIns="68400" tIns="68400" bIns="68400" anchor="ctr">
            <a:noAutofit/>
          </a:bodyPr>
          <a:p>
            <a:pPr>
              <a:lnSpc>
                <a:spcPct val="100000"/>
              </a:lnSpc>
            </a:pPr>
            <a:endParaRPr b="0" lang="en-US" sz="1400" spc="-1" strike="noStrike">
              <a:solidFill>
                <a:srgbClr val="ffffff"/>
              </a:solidFill>
              <a:latin typeface="Arial"/>
              <a:ea typeface="DejaVu Sans"/>
            </a:endParaRPr>
          </a:p>
        </p:txBody>
      </p:sp>
      <p:sp>
        <p:nvSpPr>
          <p:cNvPr id="53" name="Google Shape;73;p15"/>
          <p:cNvSpPr/>
          <p:nvPr/>
        </p:nvSpPr>
        <p:spPr>
          <a:xfrm>
            <a:off x="7939440" y="167040"/>
            <a:ext cx="1201680" cy="834480"/>
          </a:xfrm>
          <a:prstGeom prst="rect">
            <a:avLst/>
          </a:prstGeom>
          <a:solidFill>
            <a:srgbClr val="f09415"/>
          </a:solidFill>
          <a:ln w="0">
            <a:noFill/>
          </a:ln>
        </p:spPr>
        <p:style>
          <a:lnRef idx="0"/>
          <a:fillRef idx="0"/>
          <a:effectRef idx="0"/>
          <a:fontRef idx="minor"/>
        </p:style>
        <p:txBody>
          <a:bodyPr lIns="68400" rIns="68400" tIns="68400" bIns="68400" anchor="ctr">
            <a:noAutofit/>
          </a:bodyPr>
          <a:p>
            <a:pPr>
              <a:lnSpc>
                <a:spcPct val="100000"/>
              </a:lnSpc>
            </a:pPr>
            <a:endParaRPr b="0" lang="en-US" sz="1400" spc="-1" strike="noStrike">
              <a:solidFill>
                <a:srgbClr val="000000"/>
              </a:solidFill>
              <a:latin typeface="Arial"/>
              <a:ea typeface="DejaVu Sans"/>
            </a:endParaRPr>
          </a:p>
        </p:txBody>
      </p:sp>
      <p:sp>
        <p:nvSpPr>
          <p:cNvPr id="54" name="PlaceHolder 1"/>
          <p:cNvSpPr>
            <a:spLocks noGrp="1"/>
          </p:cNvSpPr>
          <p:nvPr>
            <p:ph type="ftr" idx="4"/>
          </p:nvPr>
        </p:nvSpPr>
        <p:spPr>
          <a:xfrm>
            <a:off x="510120" y="4452120"/>
            <a:ext cx="5152320" cy="273240"/>
          </a:xfrm>
          <a:prstGeom prst="rect">
            <a:avLst/>
          </a:prstGeom>
          <a:noFill/>
          <a:ln w="0">
            <a:noFill/>
          </a:ln>
        </p:spPr>
        <p:txBody>
          <a:bodyPr lIns="68400" rIns="68400" tIns="34200" bIns="34200" anchor="ctr">
            <a:noAutofit/>
          </a:bodyPr>
          <a:lstStyle>
            <a:lvl1pPr indent="0">
              <a:lnSpc>
                <a:spcPct val="100000"/>
              </a:lnSpc>
              <a:buNone/>
              <a:defRPr b="0" lang="en-IN" sz="1400" spc="-1" strike="noStrike">
                <a:solidFill>
                  <a:srgbClr val="000000"/>
                </a:solidFill>
                <a:latin typeface="Times New Roman"/>
              </a:defRPr>
            </a:lvl1pPr>
          </a:lstStyle>
          <a:p>
            <a:pPr indent="0">
              <a:lnSpc>
                <a:spcPct val="100000"/>
              </a:lnSpc>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5" name="PlaceHolder 2"/>
          <p:cNvSpPr>
            <a:spLocks noGrp="1"/>
          </p:cNvSpPr>
          <p:nvPr>
            <p:ph type="sldNum" idx="5"/>
          </p:nvPr>
        </p:nvSpPr>
        <p:spPr>
          <a:xfrm>
            <a:off x="8047080" y="274680"/>
            <a:ext cx="864720" cy="817200"/>
          </a:xfrm>
          <a:prstGeom prst="rect">
            <a:avLst/>
          </a:prstGeom>
          <a:noFill/>
          <a:ln w="0">
            <a:noFill/>
          </a:ln>
        </p:spPr>
        <p:txBody>
          <a:bodyPr lIns="68400" rIns="68400" tIns="34200" bIns="34200" anchor="ctr">
            <a:noAutofit/>
          </a:bodyPr>
          <a:lstStyle>
            <a:lvl1pPr indent="0">
              <a:lnSpc>
                <a:spcPct val="100000"/>
              </a:lnSpc>
              <a:buNone/>
              <a:tabLst>
                <a:tab algn="l" pos="0"/>
              </a:tabLst>
              <a:defRPr b="0" lang="en-US" sz="2700" spc="-1" strike="noStrike">
                <a:solidFill>
                  <a:srgbClr val="ffffff"/>
                </a:solidFill>
                <a:latin typeface="Trebuchet MS"/>
                <a:ea typeface="Trebuchet MS"/>
              </a:defRPr>
            </a:lvl1pPr>
          </a:lstStyle>
          <a:p>
            <a:pPr indent="0">
              <a:lnSpc>
                <a:spcPct val="100000"/>
              </a:lnSpc>
              <a:buNone/>
              <a:tabLst>
                <a:tab algn="l" pos="0"/>
              </a:tabLst>
            </a:pPr>
            <a:fld id="{AD1F79AD-F3D9-47F8-B59C-9778ADA8EE7F}" type="slidenum">
              <a:rPr b="0" lang="en-US" sz="2700" spc="-1" strike="noStrike">
                <a:solidFill>
                  <a:srgbClr val="ffffff"/>
                </a:solidFill>
                <a:latin typeface="Trebuchet MS"/>
                <a:ea typeface="Trebuchet MS"/>
              </a:rPr>
              <a:t>&lt;number&gt;</a:t>
            </a:fld>
            <a:endParaRPr b="0" lang="en-IN" sz="2700" spc="-1" strike="noStrike">
              <a:solidFill>
                <a:srgbClr val="000000"/>
              </a:solidFill>
              <a:latin typeface="Times New Roman"/>
            </a:endParaRPr>
          </a:p>
        </p:txBody>
      </p:sp>
      <p:sp>
        <p:nvSpPr>
          <p:cNvPr id="56" name="PlaceHolder 3"/>
          <p:cNvSpPr>
            <a:spLocks noGrp="1"/>
          </p:cNvSpPr>
          <p:nvPr>
            <p:ph type="dt" idx="6"/>
          </p:nvPr>
        </p:nvSpPr>
        <p:spPr>
          <a:xfrm>
            <a:off x="5663160" y="4452120"/>
            <a:ext cx="2056680" cy="273240"/>
          </a:xfrm>
          <a:prstGeom prst="rect">
            <a:avLst/>
          </a:prstGeom>
          <a:noFill/>
          <a:ln w="0">
            <a:noFill/>
          </a:ln>
        </p:spPr>
        <p:txBody>
          <a:bodyPr lIns="68400" rIns="68400" tIns="34200" bIns="342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7"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image" Target="../media/image9.gif"/><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image" Target="../media/image7.gi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10120" y="2050200"/>
            <a:ext cx="6107400" cy="1029240"/>
          </a:xfrm>
          <a:prstGeom prst="rect">
            <a:avLst/>
          </a:prstGeom>
          <a:noFill/>
          <a:ln w="0">
            <a:noFill/>
          </a:ln>
        </p:spPr>
        <p:txBody>
          <a:bodyPr lIns="68400" rIns="68400" tIns="34200" bIns="34200" anchor="b">
            <a:noAutofit/>
          </a:bodyPr>
          <a:p>
            <a:pPr indent="0" algn="r">
              <a:lnSpc>
                <a:spcPct val="90000"/>
              </a:lnSpc>
              <a:buNone/>
              <a:tabLst>
                <a:tab algn="l" pos="0"/>
              </a:tabLst>
            </a:pPr>
            <a:r>
              <a:rPr b="0" lang="en-US" sz="4400" spc="-1" strike="noStrike">
                <a:solidFill>
                  <a:srgbClr val="ffffff"/>
                </a:solidFill>
                <a:latin typeface="Monocraft Nerd Font"/>
                <a:ea typeface="Trebuchet MS"/>
              </a:rPr>
              <a:t>DELTA TIME</a:t>
            </a:r>
            <a:endParaRPr b="0" lang="en-IN" sz="4400" spc="-1" strike="noStrike">
              <a:solidFill>
                <a:srgbClr val="000000"/>
              </a:solidFill>
              <a:latin typeface="Monocraft Nerd Font"/>
            </a:endParaRPr>
          </a:p>
        </p:txBody>
      </p:sp>
      <p:sp>
        <p:nvSpPr>
          <p:cNvPr id="96" name="PlaceHolder 2"/>
          <p:cNvSpPr>
            <a:spLocks noGrp="1"/>
          </p:cNvSpPr>
          <p:nvPr>
            <p:ph type="subTitle"/>
          </p:nvPr>
        </p:nvSpPr>
        <p:spPr>
          <a:xfrm>
            <a:off x="1632600" y="3240000"/>
            <a:ext cx="6107400" cy="837720"/>
          </a:xfrm>
          <a:prstGeom prst="rect">
            <a:avLst/>
          </a:prstGeom>
          <a:noFill/>
          <a:ln w="0">
            <a:noFill/>
          </a:ln>
        </p:spPr>
        <p:txBody>
          <a:bodyPr lIns="68400" rIns="68400" tIns="34200" bIns="34200" anchor="t">
            <a:normAutofit/>
          </a:bodyPr>
          <a:p>
            <a:pPr indent="0" algn="r">
              <a:lnSpc>
                <a:spcPct val="100000"/>
              </a:lnSpc>
              <a:buNone/>
            </a:pPr>
            <a:r>
              <a:rPr b="0" lang="en-IN" sz="1800" spc="-1" strike="noStrike">
                <a:solidFill>
                  <a:srgbClr val="ffffff"/>
                </a:solidFill>
                <a:latin typeface="Bahnschrift"/>
              </a:rPr>
              <a:t>Presented by Gamedev Utopia</a:t>
            </a:r>
            <a:endParaRPr b="0" lang="en-IN" sz="1800" spc="-1" strike="noStrike">
              <a:solidFill>
                <a:srgbClr val="ffffff"/>
              </a:solidFill>
              <a:latin typeface="Bahnschrif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nSpc>
                <a:spcPct val="100000"/>
              </a:lnSpc>
              <a:buNone/>
              <a:tabLst>
                <a:tab algn="l" pos="0"/>
              </a:tabLst>
            </a:pPr>
            <a:r>
              <a:rPr b="0" lang="en-US" sz="3200" spc="-1" strike="noStrike">
                <a:solidFill>
                  <a:srgbClr val="ffffff"/>
                </a:solidFill>
                <a:latin typeface="Monocraft Nerd Font"/>
              </a:rPr>
              <a:t>Logic as a Function of Delta Time</a:t>
            </a:r>
            <a:endParaRPr b="0" lang="en-IN" sz="3200" spc="-1" strike="noStrike">
              <a:solidFill>
                <a:srgbClr val="000000"/>
              </a:solidFill>
              <a:latin typeface="Monocraft Nerd Font"/>
            </a:endParaRPr>
          </a:p>
        </p:txBody>
      </p:sp>
      <p:pic>
        <p:nvPicPr>
          <p:cNvPr id="123" name="" descr=""/>
          <p:cNvPicPr/>
          <p:nvPr/>
        </p:nvPicPr>
        <p:blipFill>
          <a:blip r:embed="rId1"/>
          <a:stretch/>
        </p:blipFill>
        <p:spPr>
          <a:xfrm>
            <a:off x="1080000" y="2160000"/>
            <a:ext cx="3197880" cy="1619640"/>
          </a:xfrm>
          <a:prstGeom prst="rect">
            <a:avLst/>
          </a:prstGeom>
          <a:ln w="0">
            <a:noFill/>
          </a:ln>
        </p:spPr>
      </p:pic>
      <p:pic>
        <p:nvPicPr>
          <p:cNvPr id="124" name="" descr=""/>
          <p:cNvPicPr/>
          <p:nvPr/>
        </p:nvPicPr>
        <p:blipFill>
          <a:blip r:embed="rId2"/>
          <a:stretch/>
        </p:blipFill>
        <p:spPr>
          <a:xfrm>
            <a:off x="4546440" y="2160000"/>
            <a:ext cx="3197880" cy="1619640"/>
          </a:xfrm>
          <a:prstGeom prst="rect">
            <a:avLst/>
          </a:prstGeom>
          <a:ln w="0">
            <a:noFill/>
          </a:ln>
        </p:spPr>
      </p:pic>
      <p:sp>
        <p:nvSpPr>
          <p:cNvPr id="125" name=""/>
          <p:cNvSpPr/>
          <p:nvPr/>
        </p:nvSpPr>
        <p:spPr>
          <a:xfrm>
            <a:off x="1080000" y="1440000"/>
            <a:ext cx="305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When the fps is 30</a:t>
            </a:r>
            <a:endParaRPr b="0" lang="en-IN" sz="1800" spc="-1" strike="noStrike">
              <a:solidFill>
                <a:srgbClr val="000000"/>
              </a:solidFill>
              <a:latin typeface="Bahnschrift"/>
            </a:endParaRPr>
          </a:p>
        </p:txBody>
      </p:sp>
      <p:sp>
        <p:nvSpPr>
          <p:cNvPr id="126" name=""/>
          <p:cNvSpPr/>
          <p:nvPr/>
        </p:nvSpPr>
        <p:spPr>
          <a:xfrm>
            <a:off x="4500000" y="1440000"/>
            <a:ext cx="305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When the fps is 10</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nSpc>
                <a:spcPct val="100000"/>
              </a:lnSpc>
              <a:buNone/>
              <a:tabLst>
                <a:tab algn="l" pos="0"/>
              </a:tabLst>
            </a:pPr>
            <a:r>
              <a:rPr b="0" lang="en-US" sz="3200" spc="-1" strike="noStrike">
                <a:solidFill>
                  <a:srgbClr val="ffffff"/>
                </a:solidFill>
                <a:latin typeface="Monocraft Nerd Font"/>
              </a:rPr>
              <a:t>When to use Delta Time?</a:t>
            </a:r>
            <a:endParaRPr b="0" lang="en-IN" sz="3200" spc="-1" strike="noStrike">
              <a:solidFill>
                <a:srgbClr val="000000"/>
              </a:solidFill>
              <a:latin typeface="Monocraft Nerd Font"/>
            </a:endParaRPr>
          </a:p>
        </p:txBody>
      </p:sp>
      <p:sp>
        <p:nvSpPr>
          <p:cNvPr id="128" name=""/>
          <p:cNvSpPr/>
          <p:nvPr/>
        </p:nvSpPr>
        <p:spPr>
          <a:xfrm>
            <a:off x="1620000" y="1440000"/>
            <a:ext cx="5039640" cy="188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Whenever an object in game world is having its properties modified in a way that should be done over the course if several frames, the modification should be written as a function of delta time. </a:t>
            </a:r>
            <a:endParaRPr b="0" lang="en-IN" sz="1800" spc="-1" strike="noStrike">
              <a:solidFill>
                <a:srgbClr val="000000"/>
              </a:solidFill>
              <a:latin typeface="Bahnschrift"/>
            </a:endParaRPr>
          </a:p>
          <a:p>
            <a:pPr>
              <a:lnSpc>
                <a:spcPct val="100000"/>
              </a:lnSpc>
            </a:pPr>
            <a:r>
              <a:rPr b="0" lang="en-US" sz="1800" spc="-1" strike="noStrike">
                <a:solidFill>
                  <a:srgbClr val="ffffff"/>
                </a:solidFill>
                <a:latin typeface="Bahnschrift"/>
              </a:rPr>
              <a:t>This applies to any number of scenarios, including movement, rotation and scaling.</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0040" y="191520"/>
            <a:ext cx="7209720" cy="810000"/>
          </a:xfrm>
          <a:prstGeom prst="rect">
            <a:avLst/>
          </a:prstGeom>
          <a:noFill/>
          <a:ln w="0">
            <a:noFill/>
          </a:ln>
        </p:spPr>
        <p:txBody>
          <a:bodyPr lIns="68400" rIns="68400" tIns="34200" bIns="34200" anchor="ctr">
            <a:normAutofit/>
          </a:bodyPr>
          <a:p>
            <a:pPr indent="0">
              <a:lnSpc>
                <a:spcPct val="90000"/>
              </a:lnSpc>
              <a:buNone/>
              <a:tabLst>
                <a:tab algn="l" pos="0"/>
              </a:tabLst>
            </a:pPr>
            <a:r>
              <a:rPr b="0" lang="en-US" sz="3200" spc="-1" strike="noStrike">
                <a:solidFill>
                  <a:srgbClr val="ffffff"/>
                </a:solidFill>
                <a:latin typeface="Monocraft Nerd Font"/>
                <a:ea typeface="Merriweather"/>
              </a:rPr>
              <a:t>Summary</a:t>
            </a:r>
            <a:endParaRPr b="0" lang="en-IN" sz="3200" spc="-1" strike="noStrike">
              <a:solidFill>
                <a:srgbClr val="000000"/>
              </a:solidFill>
              <a:latin typeface="Monocraft Nerd Font"/>
            </a:endParaRPr>
          </a:p>
        </p:txBody>
      </p:sp>
      <p:sp>
        <p:nvSpPr>
          <p:cNvPr id="130" name="PlaceHolder 2"/>
          <p:cNvSpPr>
            <a:spLocks noGrp="1"/>
          </p:cNvSpPr>
          <p:nvPr>
            <p:ph/>
          </p:nvPr>
        </p:nvSpPr>
        <p:spPr>
          <a:xfrm>
            <a:off x="887040" y="1213200"/>
            <a:ext cx="7369560" cy="3608640"/>
          </a:xfrm>
          <a:prstGeom prst="rect">
            <a:avLst/>
          </a:prstGeom>
          <a:noFill/>
          <a:ln w="0">
            <a:noFill/>
          </a:ln>
        </p:spPr>
        <p:txBody>
          <a:bodyPr lIns="68400" rIns="68400" tIns="34200" bIns="34200" anchor="t">
            <a:normAutofit fontScale="80000"/>
          </a:bodyPr>
          <a:p>
            <a:pPr marL="365040" indent="-252000">
              <a:lnSpc>
                <a:spcPct val="150000"/>
              </a:lnSpc>
              <a:buClr>
                <a:srgbClr val="ffffff"/>
              </a:buClr>
              <a:buSzPct val="84000"/>
              <a:buFont typeface="Merriweather"/>
              <a:buChar char="•"/>
            </a:pPr>
            <a:r>
              <a:rPr b="0" lang="en-US" sz="1800" spc="-1" strike="noStrike">
                <a:solidFill>
                  <a:srgbClr val="ffffff"/>
                </a:solidFill>
                <a:latin typeface="Bahnschrift"/>
                <a:ea typeface="Merriweather"/>
              </a:rPr>
              <a:t>Formally it is the time elapsed between frames</a:t>
            </a:r>
            <a:endParaRPr b="0" lang="en-IN" sz="1800" spc="-1" strike="noStrike">
              <a:solidFill>
                <a:srgbClr val="000000"/>
              </a:solidFill>
              <a:latin typeface="Bahnschrift"/>
            </a:endParaRPr>
          </a:p>
          <a:p>
            <a:pPr marL="731160" indent="0">
              <a:lnSpc>
                <a:spcPct val="150000"/>
              </a:lnSpc>
              <a:buNone/>
              <a:tabLst>
                <a:tab algn="l" pos="0"/>
              </a:tabLst>
            </a:pPr>
            <a:r>
              <a:rPr b="0" lang="en-US" sz="1800" spc="-1" strike="noStrike">
                <a:solidFill>
                  <a:srgbClr val="ffffff"/>
                </a:solidFill>
                <a:latin typeface="Bahnschrift"/>
                <a:ea typeface="Merriweather"/>
              </a:rPr>
              <a:t>Eg:  </a:t>
            </a:r>
            <a:r>
              <a:rPr b="0" lang="en-US" sz="1800" spc="-1" strike="noStrike">
                <a:solidFill>
                  <a:srgbClr val="ffffff"/>
                </a:solidFill>
                <a:latin typeface="Bahnschrift"/>
                <a:ea typeface="Merriweather"/>
              </a:rPr>
              <a:t>	</a:t>
            </a:r>
            <a:r>
              <a:rPr b="0" lang="en-US" sz="1800" spc="-1" strike="noStrike">
                <a:solidFill>
                  <a:srgbClr val="ffffff"/>
                </a:solidFill>
                <a:latin typeface="Bahnschrift"/>
                <a:ea typeface="Merriweather"/>
              </a:rPr>
              <a:t>60 fps  = 1/60 seconds = 0.016 seconds</a:t>
            </a:r>
            <a:br>
              <a:rPr sz="1800"/>
            </a:br>
            <a:r>
              <a:rPr b="0" lang="en-US" sz="1800" spc="-1" strike="noStrike">
                <a:solidFill>
                  <a:srgbClr val="ffffff"/>
                </a:solidFill>
                <a:latin typeface="Bahnschrift"/>
                <a:ea typeface="Merriweather"/>
              </a:rPr>
              <a:t> </a:t>
            </a:r>
            <a:r>
              <a:rPr b="0" lang="en-US" sz="1800" spc="-1" strike="noStrike">
                <a:solidFill>
                  <a:srgbClr val="ffffff"/>
                </a:solidFill>
                <a:latin typeface="Bahnschrift"/>
                <a:ea typeface="Merriweather"/>
              </a:rPr>
              <a:t>	</a:t>
            </a:r>
            <a:r>
              <a:rPr b="0" lang="en-US" sz="1800" spc="-1" strike="noStrike">
                <a:solidFill>
                  <a:srgbClr val="ffffff"/>
                </a:solidFill>
                <a:latin typeface="Bahnschrift"/>
                <a:ea typeface="Merriweather"/>
              </a:rPr>
              <a:t>120 fps = 1/120 seconds = 0.008 seconds</a:t>
            </a:r>
            <a:endParaRPr b="0" lang="en-IN" sz="1800" spc="-1" strike="noStrike">
              <a:solidFill>
                <a:srgbClr val="000000"/>
              </a:solidFill>
              <a:latin typeface="Bahnschrift"/>
            </a:endParaRPr>
          </a:p>
          <a:p>
            <a:pPr marL="365040" indent="-252000">
              <a:lnSpc>
                <a:spcPct val="150000"/>
              </a:lnSpc>
              <a:buClr>
                <a:srgbClr val="ffffff"/>
              </a:buClr>
              <a:buFont typeface="Merriweather"/>
              <a:buChar char="•"/>
              <a:tabLst>
                <a:tab algn="l" pos="0"/>
              </a:tabLst>
            </a:pPr>
            <a:r>
              <a:rPr b="0" lang="en-US" sz="1800" spc="-1" strike="noStrike">
                <a:solidFill>
                  <a:srgbClr val="ffffff"/>
                </a:solidFill>
                <a:latin typeface="Bahnschrift"/>
                <a:ea typeface="Merriweather"/>
              </a:rPr>
              <a:t>What is its use ?</a:t>
            </a:r>
            <a:endParaRPr b="0" lang="en-IN" sz="1800" spc="-1" strike="noStrike">
              <a:solidFill>
                <a:srgbClr val="000000"/>
              </a:solidFill>
              <a:latin typeface="Bahnschrift"/>
            </a:endParaRPr>
          </a:p>
          <a:p>
            <a:pPr lvl="1" marL="731160" indent="-252000">
              <a:lnSpc>
                <a:spcPct val="150000"/>
              </a:lnSpc>
              <a:buClr>
                <a:srgbClr val="ffffff"/>
              </a:buClr>
              <a:buFont typeface="Merriweather"/>
              <a:buChar char="•"/>
              <a:tabLst>
                <a:tab algn="l" pos="0"/>
              </a:tabLst>
            </a:pPr>
            <a:r>
              <a:rPr b="0" lang="en-US" sz="1800" spc="-1" strike="noStrike">
                <a:solidFill>
                  <a:srgbClr val="ffffff"/>
                </a:solidFill>
                <a:latin typeface="Bahnschrift"/>
                <a:ea typeface="Merriweather"/>
              </a:rPr>
              <a:t>If delta time is not used in implementing velocity</a:t>
            </a:r>
            <a:endParaRPr b="0" lang="en-IN" sz="1800" spc="-1" strike="noStrike">
              <a:solidFill>
                <a:srgbClr val="000000"/>
              </a:solidFill>
              <a:latin typeface="Bahnschrift"/>
            </a:endParaRPr>
          </a:p>
          <a:p>
            <a:pPr lvl="1" marL="731160" indent="-252000">
              <a:lnSpc>
                <a:spcPct val="150000"/>
              </a:lnSpc>
              <a:buClr>
                <a:srgbClr val="ffffff"/>
              </a:buClr>
              <a:buFont typeface="Merriweather"/>
              <a:buChar char="•"/>
              <a:tabLst>
                <a:tab algn="l" pos="0"/>
              </a:tabLst>
            </a:pPr>
            <a:r>
              <a:rPr b="0" lang="en-US" sz="1800" spc="-1" strike="noStrike">
                <a:solidFill>
                  <a:srgbClr val="ffffff"/>
                </a:solidFill>
                <a:latin typeface="Bahnschrift"/>
                <a:ea typeface="Merriweather"/>
              </a:rPr>
              <a:t>A velocity of 1 units/frame will move </a:t>
            </a:r>
            <a:br>
              <a:rPr sz="1800"/>
            </a:br>
            <a:r>
              <a:rPr b="0" lang="en-US" sz="1800" spc="-1" strike="noStrike">
                <a:solidFill>
                  <a:srgbClr val="ffffff"/>
                </a:solidFill>
                <a:latin typeface="Bahnschrift"/>
                <a:ea typeface="Merriweather"/>
              </a:rPr>
              <a:t>60 units/second in a 60 fps system</a:t>
            </a:r>
            <a:br>
              <a:rPr sz="1800"/>
            </a:br>
            <a:r>
              <a:rPr b="0" lang="en-US" sz="1800" spc="-1" strike="noStrike">
                <a:solidFill>
                  <a:srgbClr val="ffffff"/>
                </a:solidFill>
                <a:latin typeface="Bahnschrift"/>
                <a:ea typeface="Merriweather"/>
              </a:rPr>
              <a:t>120 units/second in a 120 fps system</a:t>
            </a:r>
            <a:endParaRPr b="0" lang="en-IN" sz="1800" spc="-1" strike="noStrike">
              <a:solidFill>
                <a:srgbClr val="000000"/>
              </a:solidFill>
              <a:latin typeface="Bahnschrift"/>
            </a:endParaRPr>
          </a:p>
          <a:p>
            <a:pPr lvl="1" marL="731160" indent="-226440">
              <a:lnSpc>
                <a:spcPct val="150000"/>
              </a:lnSpc>
              <a:buClr>
                <a:srgbClr val="ffffff"/>
              </a:buClr>
              <a:buSzPct val="63000"/>
              <a:buFont typeface="Merriweather"/>
              <a:buChar char="•"/>
              <a:tabLst>
                <a:tab algn="l" pos="0"/>
              </a:tabLst>
            </a:pPr>
            <a:r>
              <a:rPr b="0" lang="en-US" sz="1800" spc="-1" strike="noStrike">
                <a:solidFill>
                  <a:srgbClr val="ffffff"/>
                </a:solidFill>
                <a:latin typeface="Bahnschrift"/>
                <a:ea typeface="Merriweather"/>
              </a:rPr>
              <a:t>So to normalize movement speeds we use delta time</a:t>
            </a:r>
            <a:br>
              <a:rPr sz="1800"/>
            </a:br>
            <a:r>
              <a:rPr b="0" lang="en-US" sz="1800" spc="-1" strike="noStrike">
                <a:solidFill>
                  <a:srgbClr val="ffffff"/>
                </a:solidFill>
                <a:latin typeface="Bahnschrift"/>
                <a:ea typeface="Merriweather"/>
              </a:rPr>
              <a:t>Which ensures consistent velocities throughout every system</a:t>
            </a:r>
            <a:br>
              <a:rPr sz="1800"/>
            </a:br>
            <a:r>
              <a:rPr b="0" lang="en-US" sz="1800" spc="-1" strike="noStrike">
                <a:solidFill>
                  <a:srgbClr val="ffffff"/>
                </a:solidFill>
                <a:latin typeface="Bahnschrift"/>
                <a:ea typeface="Merriweather"/>
              </a:rPr>
              <a:t> </a:t>
            </a:r>
            <a:endParaRPr b="0" lang="en-IN" sz="1800" spc="-1" strike="noStrike">
              <a:solidFill>
                <a:srgbClr val="000000"/>
              </a:solidFill>
              <a:latin typeface="Bahnschrift"/>
            </a:endParaRPr>
          </a:p>
          <a:p>
            <a:pPr indent="0">
              <a:lnSpc>
                <a:spcPct val="90000"/>
              </a:lnSpc>
              <a:buNone/>
              <a:tabLst>
                <a:tab algn="l" pos="0"/>
              </a:tabLst>
            </a:pP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00040" y="191520"/>
            <a:ext cx="7209720" cy="810000"/>
          </a:xfrm>
          <a:prstGeom prst="rect">
            <a:avLst/>
          </a:prstGeom>
          <a:noFill/>
          <a:ln w="0">
            <a:noFill/>
          </a:ln>
        </p:spPr>
        <p:txBody>
          <a:bodyPr lIns="68400" rIns="68400" tIns="34200" bIns="34200" anchor="ctr">
            <a:normAutofit/>
          </a:bodyPr>
          <a:p>
            <a:pPr indent="0">
              <a:lnSpc>
                <a:spcPct val="90000"/>
              </a:lnSpc>
              <a:buNone/>
              <a:tabLst>
                <a:tab algn="l" pos="0"/>
              </a:tabLst>
            </a:pPr>
            <a:r>
              <a:rPr b="0" lang="en-US" sz="2700" spc="-1" strike="noStrike">
                <a:solidFill>
                  <a:srgbClr val="ffffff"/>
                </a:solidFill>
                <a:latin typeface="Monocraft Nerd Font"/>
                <a:ea typeface="Trebuchet MS"/>
              </a:rPr>
              <a:t>Intro to Delta Time</a:t>
            </a:r>
            <a:endParaRPr b="0" lang="en-IN" sz="2700" spc="-1" strike="noStrike">
              <a:solidFill>
                <a:srgbClr val="000000"/>
              </a:solidFill>
              <a:latin typeface="Monocraft Nerd Font"/>
            </a:endParaRPr>
          </a:p>
        </p:txBody>
      </p:sp>
      <p:sp>
        <p:nvSpPr>
          <p:cNvPr id="98" name="PlaceHolder 2"/>
          <p:cNvSpPr>
            <a:spLocks noGrp="1"/>
          </p:cNvSpPr>
          <p:nvPr>
            <p:ph/>
          </p:nvPr>
        </p:nvSpPr>
        <p:spPr>
          <a:xfrm>
            <a:off x="1302840" y="1776960"/>
            <a:ext cx="5604480" cy="1890360"/>
          </a:xfrm>
          <a:prstGeom prst="rect">
            <a:avLst/>
          </a:prstGeom>
          <a:noFill/>
          <a:ln w="0">
            <a:noFill/>
          </a:ln>
        </p:spPr>
        <p:txBody>
          <a:bodyPr lIns="68400" rIns="68400" tIns="34200" bIns="34200" anchor="t">
            <a:normAutofit/>
          </a:bodyPr>
          <a:p>
            <a:pPr indent="0">
              <a:lnSpc>
                <a:spcPct val="90000"/>
              </a:lnSpc>
              <a:spcBef>
                <a:spcPts val="799"/>
              </a:spcBef>
              <a:buNone/>
              <a:tabLst>
                <a:tab algn="l" pos="0"/>
              </a:tabLst>
            </a:pPr>
            <a:r>
              <a:rPr b="0" lang="en-US" sz="1800" spc="-1" strike="noStrike">
                <a:solidFill>
                  <a:srgbClr val="ffffff"/>
                </a:solidFill>
                <a:latin typeface="Bahnschrift"/>
                <a:ea typeface="Trebuchet MS"/>
              </a:rPr>
              <a:t>Delta time, often abbreviated as </a:t>
            </a:r>
            <a:r>
              <a:rPr b="0" lang="en-US" sz="1800" spc="-1" strike="noStrike">
                <a:solidFill>
                  <a:srgbClr val="f09415"/>
                </a:solidFill>
                <a:latin typeface="JetBrains Mono"/>
                <a:ea typeface="JetBrains Mono"/>
              </a:rPr>
              <a:t>Δt</a:t>
            </a:r>
            <a:r>
              <a:rPr b="0" lang="en-US" sz="1800" spc="-1" strike="noStrike">
                <a:solidFill>
                  <a:srgbClr val="ffffff"/>
                </a:solidFill>
                <a:latin typeface="Bahnschrift"/>
                <a:ea typeface="Trebuchet MS"/>
              </a:rPr>
              <a:t> or just </a:t>
            </a:r>
            <a:r>
              <a:rPr b="0" lang="en-US" sz="1800" spc="-1" strike="noStrike">
                <a:solidFill>
                  <a:srgbClr val="f09415"/>
                </a:solidFill>
                <a:latin typeface="JetBrains Mono"/>
                <a:ea typeface="Trebuchet MS"/>
              </a:rPr>
              <a:t>dt</a:t>
            </a:r>
            <a:r>
              <a:rPr b="0" lang="en-US" sz="1800" spc="-1" strike="noStrike">
                <a:solidFill>
                  <a:srgbClr val="ffffff"/>
                </a:solidFill>
                <a:latin typeface="Bahnschrift"/>
                <a:ea typeface="Trebuchet MS"/>
              </a:rPr>
              <a:t>, is a fundamental concept in game development related to time management. It plays a crucial role in ensuring that games run consistently and smoothly on different hardware configurations.</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0040" y="191520"/>
            <a:ext cx="7209720" cy="810000"/>
          </a:xfrm>
          <a:prstGeom prst="rect">
            <a:avLst/>
          </a:prstGeom>
          <a:noFill/>
          <a:ln w="0">
            <a:noFill/>
          </a:ln>
        </p:spPr>
        <p:txBody>
          <a:bodyPr lIns="68400" rIns="68400" tIns="34200" bIns="34200" anchor="ctr">
            <a:normAutofit/>
          </a:bodyPr>
          <a:p>
            <a:pPr indent="0">
              <a:lnSpc>
                <a:spcPct val="90000"/>
              </a:lnSpc>
              <a:buNone/>
              <a:tabLst>
                <a:tab algn="l" pos="0"/>
              </a:tabLst>
            </a:pPr>
            <a:r>
              <a:rPr b="0" lang="en-US" sz="2700" spc="-1" strike="noStrike">
                <a:solidFill>
                  <a:srgbClr val="ffffff"/>
                </a:solidFill>
                <a:latin typeface="Monocraft Nerd Font"/>
                <a:ea typeface="Trebuchet MS"/>
              </a:rPr>
              <a:t>What is Delta Time?</a:t>
            </a:r>
            <a:endParaRPr b="0" lang="en-IN" sz="2700" spc="-1" strike="noStrike">
              <a:solidFill>
                <a:srgbClr val="000000"/>
              </a:solidFill>
              <a:latin typeface="Monocraft Nerd Font"/>
            </a:endParaRPr>
          </a:p>
        </p:txBody>
      </p:sp>
      <p:sp>
        <p:nvSpPr>
          <p:cNvPr id="100" name="PlaceHolder 2"/>
          <p:cNvSpPr>
            <a:spLocks noGrp="1"/>
          </p:cNvSpPr>
          <p:nvPr>
            <p:ph/>
          </p:nvPr>
        </p:nvSpPr>
        <p:spPr>
          <a:xfrm>
            <a:off x="1305360" y="1752480"/>
            <a:ext cx="5027760" cy="2698560"/>
          </a:xfrm>
          <a:prstGeom prst="rect">
            <a:avLst/>
          </a:prstGeom>
          <a:noFill/>
          <a:ln w="0">
            <a:noFill/>
          </a:ln>
        </p:spPr>
        <p:txBody>
          <a:bodyPr lIns="68400" rIns="68400" tIns="34200" bIns="34200" anchor="t">
            <a:normAutofit/>
          </a:bodyPr>
          <a:p>
            <a:pPr indent="0">
              <a:lnSpc>
                <a:spcPct val="90000"/>
              </a:lnSpc>
              <a:spcBef>
                <a:spcPts val="799"/>
              </a:spcBef>
              <a:buNone/>
              <a:tabLst>
                <a:tab algn="l" pos="0"/>
              </a:tabLst>
            </a:pPr>
            <a:r>
              <a:rPr b="0" lang="en-US" sz="1800" spc="-1" strike="noStrike">
                <a:solidFill>
                  <a:srgbClr val="ffffff"/>
                </a:solidFill>
                <a:latin typeface="Bahnschrift"/>
                <a:ea typeface="Trebuchet MS"/>
              </a:rPr>
              <a:t>Delta time represents the elapsed time between consecutive frames or updates in a game. In other words, it measures how much time has passed since the last frame was processed. Delta time is expressed in seconds and is used to control and regulate various aspects of a game’s behavior, particularly animations and physics simulations</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nSpc>
                <a:spcPct val="100000"/>
              </a:lnSpc>
              <a:buNone/>
              <a:tabLst>
                <a:tab algn="l" pos="0"/>
              </a:tabLst>
            </a:pPr>
            <a:r>
              <a:rPr b="0" lang="en-US" sz="3200" spc="-1" strike="noStrike">
                <a:solidFill>
                  <a:srgbClr val="ffffff"/>
                </a:solidFill>
                <a:latin typeface="Monocraft Nerd Font"/>
              </a:rPr>
              <a:t>Delta Time Mathematically</a:t>
            </a:r>
            <a:endParaRPr b="0" lang="en-IN" sz="3200" spc="-1" strike="noStrike">
              <a:solidFill>
                <a:srgbClr val="000000"/>
              </a:solidFill>
              <a:latin typeface="Monocraft Nerd Font"/>
            </a:endParaRPr>
          </a:p>
        </p:txBody>
      </p:sp>
      <p:sp>
        <p:nvSpPr>
          <p:cNvPr id="102" name=""/>
          <p:cNvSpPr/>
          <p:nvPr/>
        </p:nvSpPr>
        <p:spPr>
          <a:xfrm>
            <a:off x="1260000" y="1440000"/>
            <a:ext cx="611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Mathematically, delta time can be represented as:</a:t>
            </a:r>
            <a:endParaRPr b="0" lang="en-IN" sz="1800" spc="-1" strike="noStrike">
              <a:solidFill>
                <a:srgbClr val="000000"/>
              </a:solidFill>
              <a:latin typeface="Bahnschrift"/>
            </a:endParaRPr>
          </a:p>
        </p:txBody>
      </p:sp>
      <p:sp>
        <p:nvSpPr>
          <p:cNvPr id="103" name=""/>
          <p:cNvSpPr/>
          <p:nvPr/>
        </p:nvSpPr>
        <p:spPr>
          <a:xfrm>
            <a:off x="2880000" y="2173680"/>
            <a:ext cx="215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en-US" sz="1800" spc="-1" strike="noStrike">
                <a:solidFill>
                  <a:srgbClr val="ffffff"/>
                </a:solidFill>
                <a:latin typeface="Times New Roman"/>
              </a:rPr>
              <a:t>delta time = 1 / fps </a:t>
            </a:r>
            <a:endParaRPr b="0" lang="en-IN" sz="1800" spc="-1" strike="noStrike">
              <a:solidFill>
                <a:srgbClr val="000000"/>
              </a:solidFill>
              <a:latin typeface="Arial"/>
            </a:endParaRPr>
          </a:p>
        </p:txBody>
      </p:sp>
      <p:sp>
        <p:nvSpPr>
          <p:cNvPr id="104" name=""/>
          <p:cNvSpPr/>
          <p:nvPr/>
        </p:nvSpPr>
        <p:spPr>
          <a:xfrm>
            <a:off x="5220000" y="2520000"/>
            <a:ext cx="259056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 seconds per frame ]</a:t>
            </a:r>
            <a:endParaRPr b="0" lang="en-IN" sz="1800" spc="-1" strike="noStrike">
              <a:solidFill>
                <a:srgbClr val="000000"/>
              </a:solidFill>
              <a:latin typeface="Bahnschrift"/>
            </a:endParaRPr>
          </a:p>
        </p:txBody>
      </p:sp>
      <p:sp>
        <p:nvSpPr>
          <p:cNvPr id="105" name=""/>
          <p:cNvSpPr/>
          <p:nvPr/>
        </p:nvSpPr>
        <p:spPr>
          <a:xfrm>
            <a:off x="1080000" y="3433680"/>
            <a:ext cx="557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Delta time is a float value</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0040" y="191520"/>
            <a:ext cx="7209720" cy="810000"/>
          </a:xfrm>
          <a:prstGeom prst="rect">
            <a:avLst/>
          </a:prstGeom>
          <a:noFill/>
          <a:ln w="0">
            <a:noFill/>
          </a:ln>
        </p:spPr>
        <p:txBody>
          <a:bodyPr lIns="68400" rIns="68400" tIns="34200" bIns="34200" anchor="ctr">
            <a:normAutofit/>
          </a:bodyPr>
          <a:p>
            <a:pPr indent="0">
              <a:lnSpc>
                <a:spcPct val="90000"/>
              </a:lnSpc>
              <a:buNone/>
              <a:tabLst>
                <a:tab algn="l" pos="0"/>
              </a:tabLst>
            </a:pPr>
            <a:r>
              <a:rPr b="0" lang="en-US" sz="2700" spc="-1" strike="noStrike">
                <a:solidFill>
                  <a:srgbClr val="ffffff"/>
                </a:solidFill>
                <a:latin typeface="Monocraft Nerd Font"/>
                <a:ea typeface="Trebuchet MS"/>
              </a:rPr>
              <a:t>Logic as a Function of Delta Time</a:t>
            </a:r>
            <a:endParaRPr b="0" lang="en-IN" sz="2700" spc="-1" strike="noStrike">
              <a:solidFill>
                <a:srgbClr val="000000"/>
              </a:solidFill>
              <a:latin typeface="Monocraft Nerd Font"/>
            </a:endParaRPr>
          </a:p>
        </p:txBody>
      </p:sp>
      <p:sp>
        <p:nvSpPr>
          <p:cNvPr id="107" name=""/>
          <p:cNvSpPr/>
          <p:nvPr/>
        </p:nvSpPr>
        <p:spPr>
          <a:xfrm>
            <a:off x="1260000" y="1440000"/>
            <a:ext cx="5939640" cy="12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Early games were often programmed with a specific processor speed in mind. In such a setup, code that updates the position of an enemy might look something like this:</a:t>
            </a:r>
            <a:endParaRPr b="0" lang="en-IN" sz="1800" spc="-1" strike="noStrike">
              <a:solidFill>
                <a:srgbClr val="000000"/>
              </a:solidFill>
              <a:latin typeface="Bahnschrift"/>
            </a:endParaRPr>
          </a:p>
        </p:txBody>
      </p:sp>
      <p:sp>
        <p:nvSpPr>
          <p:cNvPr id="108" name=""/>
          <p:cNvSpPr/>
          <p:nvPr/>
        </p:nvSpPr>
        <p:spPr>
          <a:xfrm>
            <a:off x="1260000" y="2699640"/>
            <a:ext cx="5759640" cy="694080"/>
          </a:xfrm>
          <a:prstGeom prst="rect">
            <a:avLst/>
          </a:prstGeom>
          <a:solidFill>
            <a:srgbClr val="0d1117"/>
          </a:solidFill>
          <a:ln w="0">
            <a:noFill/>
          </a:ln>
        </p:spPr>
        <p:style>
          <a:lnRef idx="0"/>
          <a:fillRef idx="0"/>
          <a:effectRef idx="0"/>
          <a:fontRef idx="minor"/>
        </p:style>
        <p:txBody>
          <a:bodyPr lIns="90000" rIns="90000" tIns="45000" bIns="45000" anchor="t">
            <a:noAutofit/>
          </a:bodyPr>
          <a:p>
            <a:pPr>
              <a:lnSpc>
                <a:spcPct val="100000"/>
              </a:lnSpc>
            </a:pPr>
            <a:r>
              <a:rPr b="0" lang="zxx" sz="1800" spc="-1" strike="noStrike">
                <a:solidFill>
                  <a:srgbClr val="8b949e"/>
                </a:solidFill>
                <a:latin typeface="JetBrains Mono NL"/>
              </a:rPr>
              <a:t>1  </a:t>
            </a:r>
            <a:r>
              <a:rPr b="0" i="1" lang="zxx" sz="1800" spc="-1" strike="noStrike">
                <a:solidFill>
                  <a:srgbClr val="8b949e"/>
                </a:solidFill>
                <a:latin typeface="JetBrains Mono NL"/>
              </a:rPr>
              <a:t>-- Update x position by 5 pixels</a:t>
            </a:r>
            <a:endParaRPr b="0" lang="en-IN" sz="1800" spc="-1" strike="noStrike">
              <a:solidFill>
                <a:srgbClr val="ffffff"/>
              </a:solidFill>
              <a:latin typeface="Arial"/>
            </a:endParaRPr>
          </a:p>
          <a:p>
            <a:pPr>
              <a:lnSpc>
                <a:spcPct val="100000"/>
              </a:lnSpc>
            </a:pPr>
            <a:r>
              <a:rPr b="0" lang="zxx" sz="1800" spc="-1" strike="noStrike">
                <a:solidFill>
                  <a:srgbClr val="8b949e"/>
                </a:solidFill>
                <a:latin typeface="JetBrains Mono NL"/>
              </a:rPr>
              <a:t>2  </a:t>
            </a:r>
            <a:r>
              <a:rPr b="0" lang="zxx" sz="1800" spc="-1" strike="noStrike">
                <a:solidFill>
                  <a:srgbClr val="e6edf3"/>
                </a:solidFill>
                <a:latin typeface="JetBrains Mono NL"/>
              </a:rPr>
              <a:t>player.position.x </a:t>
            </a:r>
            <a:r>
              <a:rPr b="1" lang="zxx" sz="1800" spc="-1" strike="noStrike">
                <a:solidFill>
                  <a:srgbClr val="ff7b72"/>
                </a:solidFill>
                <a:latin typeface="JetBrains Mono NL"/>
              </a:rPr>
              <a:t>+=</a:t>
            </a:r>
            <a:r>
              <a:rPr b="0" lang="zxx" sz="1800" spc="-1" strike="noStrike">
                <a:solidFill>
                  <a:srgbClr val="e6edf3"/>
                </a:solidFill>
                <a:latin typeface="JetBrains Mono NL"/>
              </a:rPr>
              <a:t> </a:t>
            </a:r>
            <a:r>
              <a:rPr b="0" lang="zxx" sz="1800" spc="-1" strike="noStrike">
                <a:solidFill>
                  <a:srgbClr val="a5d6ff"/>
                </a:solidFill>
                <a:latin typeface="JetBrains Mono NL"/>
              </a:rPr>
              <a:t>5</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nSpc>
                <a:spcPct val="100000"/>
              </a:lnSpc>
              <a:buNone/>
              <a:tabLst>
                <a:tab algn="l" pos="0"/>
              </a:tabLst>
            </a:pPr>
            <a:r>
              <a:rPr b="0" lang="en-US" sz="3200" spc="-1" strike="noStrike">
                <a:solidFill>
                  <a:srgbClr val="ffffff"/>
                </a:solidFill>
                <a:latin typeface="Monocraft Nerd Font"/>
              </a:rPr>
              <a:t>Logic as a Function of Delta Time</a:t>
            </a:r>
            <a:endParaRPr b="0" lang="en-IN" sz="3200" spc="-1" strike="noStrike">
              <a:solidFill>
                <a:srgbClr val="000000"/>
              </a:solidFill>
              <a:latin typeface="Monocraft Nerd Font"/>
            </a:endParaRPr>
          </a:p>
        </p:txBody>
      </p:sp>
      <p:sp>
        <p:nvSpPr>
          <p:cNvPr id="110" name=""/>
          <p:cNvSpPr/>
          <p:nvPr/>
        </p:nvSpPr>
        <p:spPr>
          <a:xfrm>
            <a:off x="1260000" y="1620000"/>
            <a:ext cx="6479640" cy="2137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The before code moves in the desired speed at 60 fps, but what happens when the fps is 30?</a:t>
            </a:r>
            <a:endParaRPr b="0" lang="en-IN" sz="1800" spc="-1" strike="noStrike">
              <a:solidFill>
                <a:srgbClr val="000000"/>
              </a:solidFill>
              <a:latin typeface="Bahnschrift"/>
            </a:endParaRPr>
          </a:p>
          <a:p>
            <a:pPr>
              <a:lnSpc>
                <a:spcPct val="100000"/>
              </a:lnSpc>
            </a:pPr>
            <a:r>
              <a:rPr b="0" lang="en-US" sz="1800" spc="-1" strike="noStrike">
                <a:solidFill>
                  <a:srgbClr val="ffffff"/>
                </a:solidFill>
                <a:latin typeface="Bahnschrift"/>
              </a:rPr>
              <a:t>The game loop now runs twice as slow, that means the player also moves twice as slow. </a:t>
            </a:r>
            <a:endParaRPr b="0" lang="en-IN" sz="1800" spc="-1" strike="noStrike">
              <a:solidFill>
                <a:srgbClr val="000000"/>
              </a:solidFill>
              <a:latin typeface="Bahnschrift"/>
            </a:endParaRPr>
          </a:p>
          <a:p>
            <a:pPr>
              <a:lnSpc>
                <a:spcPct val="100000"/>
              </a:lnSpc>
            </a:pPr>
            <a:endParaRPr b="0" lang="en-IN" sz="1800" spc="-1" strike="noStrike">
              <a:solidFill>
                <a:srgbClr val="000000"/>
              </a:solidFill>
              <a:latin typeface="Bahnschrift"/>
            </a:endParaRPr>
          </a:p>
          <a:p>
            <a:pPr>
              <a:lnSpc>
                <a:spcPct val="100000"/>
              </a:lnSpc>
            </a:pPr>
            <a:r>
              <a:rPr b="0" lang="en-US" sz="1800" spc="-1" strike="noStrike">
                <a:solidFill>
                  <a:srgbClr val="ffffff"/>
                </a:solidFill>
                <a:latin typeface="Bahnschrift"/>
              </a:rPr>
              <a:t>In other words, if player is moving 300 pixels during a period of time at 60fps, the same code makes the player move 150 pixels at 30fps.</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Arial"/>
            </a:endParaRPr>
          </a:p>
        </p:txBody>
      </p:sp>
      <p:pic>
        <p:nvPicPr>
          <p:cNvPr id="112" name="" descr=""/>
          <p:cNvPicPr/>
          <p:nvPr/>
        </p:nvPicPr>
        <p:blipFill>
          <a:blip r:embed="rId1"/>
          <a:stretch/>
        </p:blipFill>
        <p:spPr>
          <a:xfrm>
            <a:off x="941760" y="2160000"/>
            <a:ext cx="3197880" cy="1619640"/>
          </a:xfrm>
          <a:prstGeom prst="rect">
            <a:avLst/>
          </a:prstGeom>
          <a:ln w="0">
            <a:noFill/>
          </a:ln>
        </p:spPr>
      </p:pic>
      <p:pic>
        <p:nvPicPr>
          <p:cNvPr id="113" name="" descr=""/>
          <p:cNvPicPr/>
          <p:nvPr/>
        </p:nvPicPr>
        <p:blipFill>
          <a:blip r:embed="rId2"/>
          <a:stretch/>
        </p:blipFill>
        <p:spPr>
          <a:xfrm>
            <a:off x="4554360" y="2160000"/>
            <a:ext cx="3197880" cy="1619640"/>
          </a:xfrm>
          <a:prstGeom prst="rect">
            <a:avLst/>
          </a:prstGeom>
          <a:ln w="0">
            <a:noFill/>
          </a:ln>
        </p:spPr>
      </p:pic>
      <p:sp>
        <p:nvSpPr>
          <p:cNvPr id="114" name=""/>
          <p:cNvSpPr/>
          <p:nvPr/>
        </p:nvSpPr>
        <p:spPr>
          <a:xfrm>
            <a:off x="1080000" y="1440000"/>
            <a:ext cx="269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When the fps is 60</a:t>
            </a:r>
            <a:endParaRPr b="0" lang="en-IN" sz="1800" spc="-1" strike="noStrike">
              <a:solidFill>
                <a:srgbClr val="000000"/>
              </a:solidFill>
              <a:latin typeface="Bahnschrift"/>
            </a:endParaRPr>
          </a:p>
        </p:txBody>
      </p:sp>
      <p:sp>
        <p:nvSpPr>
          <p:cNvPr id="115" name=""/>
          <p:cNvSpPr/>
          <p:nvPr/>
        </p:nvSpPr>
        <p:spPr>
          <a:xfrm>
            <a:off x="4680000" y="1440000"/>
            <a:ext cx="269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When the fps is 30</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nSpc>
                <a:spcPct val="100000"/>
              </a:lnSpc>
              <a:buNone/>
              <a:tabLst>
                <a:tab algn="l" pos="0"/>
              </a:tabLst>
            </a:pPr>
            <a:r>
              <a:rPr b="0" lang="en-US" sz="3200" spc="-1" strike="noStrike">
                <a:solidFill>
                  <a:srgbClr val="ffffff"/>
                </a:solidFill>
                <a:latin typeface="Monocraft Nerd Font"/>
              </a:rPr>
              <a:t>Logic as a Function of Delta Time</a:t>
            </a:r>
            <a:endParaRPr b="0" lang="en-IN" sz="3200" spc="-1" strike="noStrike">
              <a:solidFill>
                <a:srgbClr val="000000"/>
              </a:solidFill>
              <a:latin typeface="Monocraft Nerd Font"/>
            </a:endParaRPr>
          </a:p>
        </p:txBody>
      </p:sp>
      <p:sp>
        <p:nvSpPr>
          <p:cNvPr id="117" name=""/>
          <p:cNvSpPr/>
          <p:nvPr/>
        </p:nvSpPr>
        <p:spPr>
          <a:xfrm>
            <a:off x="1080000" y="1440000"/>
            <a:ext cx="70196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To solve this issue, we need to introduce the concept of delta time.</a:t>
            </a:r>
            <a:endParaRPr b="0" lang="en-IN" sz="1800" spc="-1" strike="noStrike">
              <a:solidFill>
                <a:srgbClr val="000000"/>
              </a:solidFill>
              <a:latin typeface="Bahnschrift"/>
            </a:endParaRPr>
          </a:p>
          <a:p>
            <a:pPr>
              <a:lnSpc>
                <a:spcPct val="100000"/>
              </a:lnSpc>
            </a:pPr>
            <a:r>
              <a:rPr b="0" lang="en-US" sz="1800" spc="-1" strike="noStrike">
                <a:solidFill>
                  <a:srgbClr val="ffffff"/>
                </a:solidFill>
                <a:latin typeface="Bahnschrift"/>
              </a:rPr>
              <a:t>In order to convert the preceding code to use delta time, we need to describe movement in pixels per second instead of pixels per frame.</a:t>
            </a:r>
            <a:endParaRPr b="0" lang="en-IN" sz="1800" spc="-1" strike="noStrike">
              <a:solidFill>
                <a:srgbClr val="000000"/>
              </a:solidFill>
              <a:latin typeface="Bahnschrift"/>
            </a:endParaRPr>
          </a:p>
        </p:txBody>
      </p:sp>
      <p:sp>
        <p:nvSpPr>
          <p:cNvPr id="118" name=""/>
          <p:cNvSpPr/>
          <p:nvPr/>
        </p:nvSpPr>
        <p:spPr>
          <a:xfrm>
            <a:off x="1080000" y="2880000"/>
            <a:ext cx="6479640" cy="694080"/>
          </a:xfrm>
          <a:prstGeom prst="rect">
            <a:avLst/>
          </a:prstGeom>
          <a:solidFill>
            <a:srgbClr val="0d1117"/>
          </a:solidFill>
          <a:ln w="0">
            <a:noFill/>
          </a:ln>
        </p:spPr>
        <p:style>
          <a:lnRef idx="0"/>
          <a:fillRef idx="0"/>
          <a:effectRef idx="0"/>
          <a:fontRef idx="minor"/>
        </p:style>
        <p:txBody>
          <a:bodyPr lIns="90000" rIns="90000" tIns="45000" bIns="45000" anchor="t">
            <a:noAutofit/>
          </a:bodyPr>
          <a:p>
            <a:pPr>
              <a:lnSpc>
                <a:spcPct val="100000"/>
              </a:lnSpc>
            </a:pPr>
            <a:r>
              <a:rPr b="0" lang="zxx" sz="1800" spc="-1" strike="noStrike">
                <a:solidFill>
                  <a:srgbClr val="8b949e"/>
                </a:solidFill>
                <a:latin typeface="JetBrains Mono NL"/>
              </a:rPr>
              <a:t>1  </a:t>
            </a:r>
            <a:r>
              <a:rPr b="0" i="1" lang="zxx" sz="1800" spc="-1" strike="noStrike">
                <a:solidFill>
                  <a:srgbClr val="8b949e"/>
                </a:solidFill>
                <a:latin typeface="JetBrains Mono NL"/>
              </a:rPr>
              <a:t>-- Update x position by 150 pixels/second</a:t>
            </a:r>
            <a:endParaRPr b="0" lang="en-IN" sz="1800" spc="-1" strike="noStrike">
              <a:solidFill>
                <a:srgbClr val="ffffff"/>
              </a:solidFill>
              <a:latin typeface="Arial"/>
            </a:endParaRPr>
          </a:p>
          <a:p>
            <a:pPr>
              <a:lnSpc>
                <a:spcPct val="100000"/>
              </a:lnSpc>
            </a:pPr>
            <a:r>
              <a:rPr b="0" lang="zxx" sz="1800" spc="-1" strike="noStrike">
                <a:solidFill>
                  <a:srgbClr val="8b949e"/>
                </a:solidFill>
                <a:latin typeface="JetBrains Mono NL"/>
              </a:rPr>
              <a:t>2  </a:t>
            </a:r>
            <a:r>
              <a:rPr b="0" lang="zxx" sz="1800" spc="-1" strike="noStrike">
                <a:solidFill>
                  <a:srgbClr val="e6edf3"/>
                </a:solidFill>
                <a:latin typeface="JetBrains Mono NL"/>
              </a:rPr>
              <a:t>player.position.x </a:t>
            </a:r>
            <a:r>
              <a:rPr b="1" lang="zxx" sz="1800" spc="-1" strike="noStrike">
                <a:solidFill>
                  <a:srgbClr val="ff7b72"/>
                </a:solidFill>
                <a:latin typeface="JetBrains Mono NL"/>
              </a:rPr>
              <a:t>+=</a:t>
            </a:r>
            <a:r>
              <a:rPr b="0" lang="zxx" sz="1800" spc="-1" strike="noStrike">
                <a:solidFill>
                  <a:srgbClr val="e6edf3"/>
                </a:solidFill>
                <a:latin typeface="JetBrains Mono NL"/>
              </a:rPr>
              <a:t> </a:t>
            </a:r>
            <a:r>
              <a:rPr b="0" lang="zxx" sz="1800" spc="-1" strike="noStrike">
                <a:solidFill>
                  <a:srgbClr val="a5d6ff"/>
                </a:solidFill>
                <a:latin typeface="JetBrains Mono NL"/>
              </a:rPr>
              <a:t>150</a:t>
            </a:r>
            <a:r>
              <a:rPr b="0" lang="zxx" sz="1800" spc="-1" strike="noStrike">
                <a:solidFill>
                  <a:srgbClr val="e6edf3"/>
                </a:solidFill>
                <a:latin typeface="JetBrains Mono NL"/>
              </a:rPr>
              <a:t> </a:t>
            </a:r>
            <a:r>
              <a:rPr b="1" lang="zxx" sz="1800" spc="-1" strike="noStrike">
                <a:solidFill>
                  <a:srgbClr val="ff7b72"/>
                </a:solidFill>
                <a:latin typeface="JetBrains Mono NL"/>
              </a:rPr>
              <a:t>*</a:t>
            </a:r>
            <a:r>
              <a:rPr b="0" lang="zxx" sz="1800" spc="-1" strike="noStrike">
                <a:solidFill>
                  <a:srgbClr val="e6edf3"/>
                </a:solidFill>
                <a:latin typeface="JetBrains Mono NL"/>
              </a:rPr>
              <a:t> deltaTime</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00040" y="191520"/>
            <a:ext cx="7209720" cy="810000"/>
          </a:xfrm>
          <a:prstGeom prst="rect">
            <a:avLst/>
          </a:prstGeom>
          <a:noFill/>
          <a:ln w="0">
            <a:noFill/>
          </a:ln>
        </p:spPr>
        <p:txBody>
          <a:bodyPr lIns="0" rIns="0" tIns="0" bIns="0" anchor="ctr">
            <a:noAutofit/>
          </a:bodyPr>
          <a:p>
            <a:pPr indent="0">
              <a:lnSpc>
                <a:spcPct val="100000"/>
              </a:lnSpc>
              <a:buNone/>
              <a:tabLst>
                <a:tab algn="l" pos="0"/>
              </a:tabLst>
            </a:pPr>
            <a:r>
              <a:rPr b="0" lang="en-US" sz="3200" spc="-1" strike="noStrike">
                <a:solidFill>
                  <a:srgbClr val="ffffff"/>
                </a:solidFill>
                <a:latin typeface="Monocraft Nerd Font"/>
              </a:rPr>
              <a:t>Logic as a Function of Delta Time</a:t>
            </a:r>
            <a:endParaRPr b="0" lang="en-IN" sz="3200" spc="-1" strike="noStrike">
              <a:solidFill>
                <a:srgbClr val="000000"/>
              </a:solidFill>
              <a:latin typeface="Monocraft Nerd Font"/>
            </a:endParaRPr>
          </a:p>
        </p:txBody>
      </p:sp>
      <p:sp>
        <p:nvSpPr>
          <p:cNvPr id="120" name=""/>
          <p:cNvSpPr/>
          <p:nvPr/>
        </p:nvSpPr>
        <p:spPr>
          <a:xfrm>
            <a:off x="1260000" y="1440000"/>
            <a:ext cx="64796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Now the code will work perfectly fine regardless of the frame rate. At 60 fps, the player will cover 150 pixels per second and even at 30 fps, the player will cover 150 pixels per second.</a:t>
            </a:r>
            <a:endParaRPr b="0" lang="en-IN" sz="1800" spc="-1" strike="noStrike">
              <a:solidFill>
                <a:srgbClr val="000000"/>
              </a:solidFill>
              <a:latin typeface="Bahnschrift"/>
            </a:endParaRPr>
          </a:p>
        </p:txBody>
      </p:sp>
      <p:sp>
        <p:nvSpPr>
          <p:cNvPr id="121" name=""/>
          <p:cNvSpPr/>
          <p:nvPr/>
        </p:nvSpPr>
        <p:spPr>
          <a:xfrm>
            <a:off x="1260000" y="2880000"/>
            <a:ext cx="647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Bahnschrift"/>
              </a:rPr>
              <a:t>The movement will certainly be smoother in the 60 fps case, bu the overall per-second speed will be identical</a:t>
            </a:r>
            <a:endParaRPr b="0" lang="en-IN" sz="1800" spc="-1" strike="noStrike">
              <a:solidFill>
                <a:srgbClr val="000000"/>
              </a:solidFill>
              <a:latin typeface="Bahnschrif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2023-09-29T21:52:36Z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