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92" r:id="rId5"/>
    <p:sldId id="259" r:id="rId6"/>
    <p:sldId id="260" r:id="rId7"/>
    <p:sldId id="261" r:id="rId8"/>
    <p:sldId id="262" r:id="rId9"/>
    <p:sldId id="263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9" r:id="rId20"/>
    <p:sldId id="279" r:id="rId21"/>
    <p:sldId id="281" r:id="rId22"/>
    <p:sldId id="264" r:id="rId23"/>
    <p:sldId id="287" r:id="rId24"/>
    <p:sldId id="288" r:id="rId25"/>
    <p:sldId id="291" r:id="rId26"/>
    <p:sldId id="266" r:id="rId27"/>
    <p:sldId id="267" r:id="rId28"/>
    <p:sldId id="268" r:id="rId29"/>
    <p:sldId id="29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1912D0-0E88-4DD4-B61A-B4E676269ABD}">
          <p14:sldIdLst>
            <p14:sldId id="256"/>
            <p14:sldId id="257"/>
            <p14:sldId id="258"/>
            <p14:sldId id="292"/>
            <p14:sldId id="259"/>
            <p14:sldId id="260"/>
            <p14:sldId id="261"/>
            <p14:sldId id="262"/>
            <p14:sldId id="263"/>
            <p14:sldId id="270"/>
            <p14:sldId id="271"/>
            <p14:sldId id="272"/>
            <p14:sldId id="273"/>
          </p14:sldIdLst>
        </p14:section>
        <p14:section name="Untitled Section" id="{A1CB44AF-B04A-41A7-B0BC-AA03CCDFD6D3}">
          <p14:sldIdLst>
            <p14:sldId id="274"/>
            <p14:sldId id="275"/>
            <p14:sldId id="276"/>
            <p14:sldId id="277"/>
            <p14:sldId id="278"/>
            <p14:sldId id="269"/>
            <p14:sldId id="279"/>
            <p14:sldId id="281"/>
            <p14:sldId id="264"/>
            <p14:sldId id="287"/>
            <p14:sldId id="288"/>
            <p14:sldId id="291"/>
            <p14:sldId id="266"/>
            <p14:sldId id="267"/>
            <p14:sldId id="268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CD8C2-ED11-4C5D-BFB1-2B23E3BBFC8B}" type="datetimeFigureOut">
              <a:rPr lang="en-IN" smtClean="0"/>
              <a:pPr/>
              <a:t>25-03-2022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7F36-709B-4BED-A067-C7DB16BA189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0EA-0349-4705-BCA1-FD6E25D488B5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4A80-5AB2-42BC-8BEE-7DD0D76C722C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9B33-76AE-4D19-9682-D146607365AE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D501-53D3-41AA-AB0F-EC7FAC1EB820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1C75-95A0-4782-AD5B-2C635E75B37E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4B71-1D04-45C1-8B01-49A10CA9C075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0925-4DFA-4031-AC1C-EE687C8A35B9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9D56-42E6-4D5F-BCD7-8DF45E18B82B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3461-3314-417A-9E69-8C7D69C055C2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D5A3-45C0-4945-9331-D861858FAA3A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C51-0C46-4694-B1CA-F494AEDC7584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79806-2787-4536-BE2E-76D988C62929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696200" cy="2514600"/>
          </a:xfrm>
        </p:spPr>
        <p:txBody>
          <a:bodyPr>
            <a:noAutofit/>
          </a:bodyPr>
          <a:lstStyle/>
          <a:p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A </a:t>
            </a:r>
            <a:br>
              <a:rPr lang="en-IN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Presentation</a:t>
            </a:r>
            <a:br>
              <a:rPr lang="en-IN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on</a:t>
            </a:r>
            <a:br>
              <a:rPr lang="en-IN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“EFFICIENT AUTOMATED DISEASE DIAGNOSIS”</a:t>
            </a:r>
            <a:br>
              <a:rPr lang="en-IN" sz="2000" b="1" dirty="0">
                <a:latin typeface="Times New Roman" pitchFamily="18" charset="0"/>
                <a:cs typeface="Times New Roman" pitchFamily="18" charset="0"/>
              </a:rPr>
            </a:br>
            <a:br>
              <a:rPr lang="en-IN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IN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itchFamily="18" charset="0"/>
              </a:rPr>
              <a:t>Apurv Panbude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(C22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Prashant Pandey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C221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Yash Agarwal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(C245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IN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Under the Guidance of</a:t>
            </a:r>
            <a:br>
              <a:rPr lang="en-IN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Prof. Pankaj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Gulhane</a:t>
            </a:r>
            <a:br>
              <a:rPr lang="en-IN" sz="1600" b="1" dirty="0">
                <a:latin typeface="Times New Roman" pitchFamily="18" charset="0"/>
                <a:cs typeface="Times New Roman" pitchFamily="18" charset="0"/>
              </a:rPr>
            </a:b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1</a:t>
            </a:fld>
            <a:endParaRPr lang="en-US" sz="1600"/>
          </a:p>
        </p:txBody>
      </p:sp>
      <p:pic>
        <p:nvPicPr>
          <p:cNvPr id="1027" name="Picture 3" descr="C:\Users\kunal\Pictures\nmim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3362" y="4343400"/>
            <a:ext cx="1057275" cy="12096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0" y="5380672"/>
            <a:ext cx="62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</a:p>
          <a:p>
            <a:pPr algn="ctr"/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MPSTME, Shirpur Campus</a:t>
            </a:r>
          </a:p>
          <a:p>
            <a:pPr algn="ctr"/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2021-22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AF35-03DA-48B4-86D8-59DAD729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(CONTD.)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A174-4BB9-4AF5-B4DD-984904708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417638"/>
            <a:ext cx="8229600" cy="4343400"/>
          </a:xfrm>
        </p:spPr>
        <p:txBody>
          <a:bodyPr>
            <a:noAutofit/>
          </a:bodyPr>
          <a:lstStyle/>
          <a:p>
            <a:r>
              <a:rPr lang="en-US" sz="2400" b="0" i="0" dirty="0">
                <a:effectLst/>
              </a:rPr>
              <a:t>Ten real-valued features are computed for each cell nucleus:</a:t>
            </a:r>
          </a:p>
          <a:p>
            <a:pPr lvl="1"/>
            <a:r>
              <a:rPr lang="en-US" sz="2000" b="0" i="0" dirty="0">
                <a:effectLst/>
              </a:rPr>
              <a:t>radius (mean of distances from center to points on the perimeter)</a:t>
            </a:r>
          </a:p>
          <a:p>
            <a:pPr lvl="1"/>
            <a:r>
              <a:rPr lang="en-US" sz="2000" b="0" i="0" dirty="0">
                <a:effectLst/>
              </a:rPr>
              <a:t>texture (standard deviation of gray-scale values)</a:t>
            </a:r>
          </a:p>
          <a:p>
            <a:pPr lvl="1"/>
            <a:r>
              <a:rPr lang="en-US" sz="2000" b="0" i="0" dirty="0">
                <a:effectLst/>
              </a:rPr>
              <a:t>Perimeter</a:t>
            </a:r>
          </a:p>
          <a:p>
            <a:pPr lvl="1"/>
            <a:r>
              <a:rPr lang="en-US" sz="2000" b="0" i="0" dirty="0">
                <a:effectLst/>
              </a:rPr>
              <a:t>Area</a:t>
            </a:r>
          </a:p>
          <a:p>
            <a:pPr lvl="1"/>
            <a:r>
              <a:rPr lang="en-US" sz="2000" b="0" i="0" dirty="0">
                <a:effectLst/>
              </a:rPr>
              <a:t>smoothness (local variation in radius lengths)</a:t>
            </a:r>
          </a:p>
          <a:p>
            <a:pPr lvl="1"/>
            <a:r>
              <a:rPr lang="en-US" sz="2000" b="0" i="0" dirty="0">
                <a:effectLst/>
              </a:rPr>
              <a:t>compactness (perimeter^2 / area - 1.0)</a:t>
            </a:r>
          </a:p>
          <a:p>
            <a:pPr lvl="1"/>
            <a:r>
              <a:rPr lang="en-US" sz="2000" b="0" i="0" dirty="0">
                <a:effectLst/>
              </a:rPr>
              <a:t>concavity (severity of concave portions of the contour)</a:t>
            </a:r>
          </a:p>
          <a:p>
            <a:pPr lvl="1"/>
            <a:r>
              <a:rPr lang="en-US" sz="2000" b="0" i="0" dirty="0">
                <a:effectLst/>
              </a:rPr>
              <a:t>concave points (number of concave portions of the contour)</a:t>
            </a:r>
          </a:p>
          <a:p>
            <a:pPr lvl="1"/>
            <a:r>
              <a:rPr lang="en-US" sz="2000" b="0" i="0" dirty="0">
                <a:effectLst/>
              </a:rPr>
              <a:t>Symmetry</a:t>
            </a:r>
          </a:p>
          <a:p>
            <a:pPr lvl="1"/>
            <a:r>
              <a:rPr lang="en-US" sz="2000" b="0" i="0" dirty="0">
                <a:effectLst/>
              </a:rPr>
              <a:t>fractal dimension ("coastline approximation" - 1)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F8164-E98C-4B30-94D7-196D1970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923B-B6A1-435E-BB86-EF97839B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(CONTD.)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8EFF-7F51-4956-9B1F-FAD2894B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b="1" u="sng" dirty="0"/>
              <a:t>Indian Liver Patient Records</a:t>
            </a:r>
          </a:p>
          <a:p>
            <a:pPr marL="914400" lvl="1" indent="-514350" algn="just">
              <a:lnSpc>
                <a:spcPct val="150000"/>
              </a:lnSpc>
            </a:pPr>
            <a:r>
              <a:rPr lang="en-US" sz="2000" dirty="0"/>
              <a:t>Number of Attributes: 11</a:t>
            </a:r>
          </a:p>
          <a:p>
            <a:pPr marL="914400" lvl="1" indent="-514350" algn="just">
              <a:lnSpc>
                <a:spcPct val="150000"/>
              </a:lnSpc>
            </a:pPr>
            <a:r>
              <a:rPr lang="en-US" sz="2000" dirty="0"/>
              <a:t>Number of Instances: 583</a:t>
            </a:r>
          </a:p>
          <a:p>
            <a:pPr marL="914400" lvl="1" indent="-514350" algn="just">
              <a:lnSpc>
                <a:spcPct val="150000"/>
              </a:lnSpc>
            </a:pPr>
            <a:r>
              <a:rPr lang="en-US" sz="2000" dirty="0"/>
              <a:t>Dependent Attribute: Dataset 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2AC80-A2BF-4672-82B5-84791296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4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4DD4-BBFE-4273-9C9F-C9960C73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(CONTD.)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8DEC-A26B-4EDF-9DE9-46D2DF185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IN" sz="2400" b="0" i="0" dirty="0">
                <a:effectLst/>
              </a:rPr>
              <a:t>Features:-</a:t>
            </a:r>
          </a:p>
          <a:p>
            <a:pPr lvl="1" fontAlgn="base"/>
            <a:r>
              <a:rPr lang="en-IN" sz="2000" b="0" i="0" dirty="0">
                <a:effectLst/>
              </a:rPr>
              <a:t>Age of the patient</a:t>
            </a:r>
          </a:p>
          <a:p>
            <a:pPr lvl="1" fontAlgn="base"/>
            <a:r>
              <a:rPr lang="en-IN" sz="2000" b="0" i="0" dirty="0">
                <a:effectLst/>
              </a:rPr>
              <a:t>Gender of the patient</a:t>
            </a:r>
          </a:p>
          <a:p>
            <a:pPr lvl="1" fontAlgn="base"/>
            <a:r>
              <a:rPr lang="en-IN" sz="2000" b="0" i="0" dirty="0">
                <a:effectLst/>
              </a:rPr>
              <a:t>Total Bilirubin</a:t>
            </a:r>
          </a:p>
          <a:p>
            <a:pPr lvl="1" fontAlgn="base"/>
            <a:r>
              <a:rPr lang="en-IN" sz="2000" b="0" i="0" dirty="0">
                <a:effectLst/>
              </a:rPr>
              <a:t>Direct Bilirubin</a:t>
            </a:r>
          </a:p>
          <a:p>
            <a:pPr lvl="1" fontAlgn="base"/>
            <a:r>
              <a:rPr lang="en-IN" sz="2000" b="0" i="0" dirty="0">
                <a:effectLst/>
              </a:rPr>
              <a:t>Alkaline Phosphatase</a:t>
            </a:r>
          </a:p>
          <a:p>
            <a:pPr lvl="1" fontAlgn="base"/>
            <a:r>
              <a:rPr lang="en-IN" sz="2000" b="0" i="0" dirty="0" err="1">
                <a:effectLst/>
              </a:rPr>
              <a:t>Alamine</a:t>
            </a:r>
            <a:r>
              <a:rPr lang="en-IN" sz="2000" b="0" i="0" dirty="0">
                <a:effectLst/>
              </a:rPr>
              <a:t> Aminotransferase</a:t>
            </a:r>
          </a:p>
          <a:p>
            <a:pPr lvl="1" fontAlgn="base"/>
            <a:r>
              <a:rPr lang="en-IN" sz="2000" b="0" i="0" dirty="0">
                <a:effectLst/>
              </a:rPr>
              <a:t>Aspartate Aminotransferase</a:t>
            </a:r>
          </a:p>
          <a:p>
            <a:pPr lvl="1" fontAlgn="base"/>
            <a:r>
              <a:rPr lang="en-IN" sz="2000" b="0" i="0" dirty="0">
                <a:effectLst/>
              </a:rPr>
              <a:t>Total Proteins</a:t>
            </a:r>
          </a:p>
          <a:p>
            <a:pPr lvl="1" fontAlgn="base"/>
            <a:r>
              <a:rPr lang="en-IN" sz="2000" b="0" i="0" dirty="0">
                <a:effectLst/>
              </a:rPr>
              <a:t>Albumin</a:t>
            </a:r>
          </a:p>
          <a:p>
            <a:pPr lvl="1" fontAlgn="base"/>
            <a:r>
              <a:rPr lang="en-IN" sz="2000" b="0" i="0" dirty="0">
                <a:effectLst/>
              </a:rPr>
              <a:t>Albumin and Globulin Ratio</a:t>
            </a: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6B399-3A74-4373-8B3F-F809C938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6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2D84-062F-40D1-A268-B7B2EB35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(CONTD.)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D0C4-35BD-48B7-B257-C5F2BFA7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b="1" u="sng" dirty="0"/>
              <a:t>Heart Disease Dataset</a:t>
            </a:r>
          </a:p>
          <a:p>
            <a:pPr marL="914400" lvl="1" indent="-514350">
              <a:lnSpc>
                <a:spcPct val="150000"/>
              </a:lnSpc>
            </a:pPr>
            <a:r>
              <a:rPr lang="en-US" sz="2000" dirty="0"/>
              <a:t>Number of Attributes: 14</a:t>
            </a:r>
          </a:p>
          <a:p>
            <a:pPr marL="914400" lvl="1" indent="-514350">
              <a:lnSpc>
                <a:spcPct val="150000"/>
              </a:lnSpc>
            </a:pPr>
            <a:r>
              <a:rPr lang="en-US" sz="2000" dirty="0"/>
              <a:t>Number of Instances: 303</a:t>
            </a:r>
          </a:p>
          <a:p>
            <a:pPr marL="914400" lvl="1" indent="-514350">
              <a:lnSpc>
                <a:spcPct val="150000"/>
              </a:lnSpc>
            </a:pPr>
            <a:r>
              <a:rPr lang="en-US" sz="2000" dirty="0"/>
              <a:t>Dependent Attribute: target (0/1)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B5D84-92AC-4C57-B499-8404BCAE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6092-3D49-481D-A2A5-7ED5ACB4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(CONTD.)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5B6F-AB95-44A6-974E-BCC6A83F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Autofit/>
          </a:bodyPr>
          <a:lstStyle/>
          <a:p>
            <a:pPr fontAlgn="base"/>
            <a:r>
              <a:rPr lang="en-IN" sz="2400" b="0" i="0" dirty="0">
                <a:effectLst/>
                <a:ea typeface="Cambria Math" panose="02040503050406030204" pitchFamily="18" charset="0"/>
              </a:rPr>
              <a:t>Features:-</a:t>
            </a:r>
          </a:p>
          <a:p>
            <a:pPr lvl="1" fontAlgn="base"/>
            <a:r>
              <a:rPr lang="en-IN" sz="2000" b="0" i="0" dirty="0">
                <a:effectLst/>
                <a:ea typeface="Cambria Math" panose="02040503050406030204" pitchFamily="18" charset="0"/>
              </a:rPr>
              <a:t>age</a:t>
            </a:r>
          </a:p>
          <a:p>
            <a:pPr lvl="1" fontAlgn="base"/>
            <a:r>
              <a:rPr lang="en-IN" sz="2000" b="0" i="0" dirty="0">
                <a:effectLst/>
                <a:ea typeface="Cambria Math" panose="02040503050406030204" pitchFamily="18" charset="0"/>
              </a:rPr>
              <a:t>sex</a:t>
            </a:r>
          </a:p>
          <a:p>
            <a:pPr lvl="1" fontAlgn="base"/>
            <a:r>
              <a:rPr lang="en-IN" sz="2000" b="0" i="0" dirty="0">
                <a:effectLst/>
                <a:ea typeface="Cambria Math" panose="02040503050406030204" pitchFamily="18" charset="0"/>
              </a:rPr>
              <a:t>chest pain type (4 values)</a:t>
            </a:r>
          </a:p>
          <a:p>
            <a:pPr lvl="1" fontAlgn="base"/>
            <a:r>
              <a:rPr lang="en-IN" sz="2000" b="0" i="0" dirty="0">
                <a:effectLst/>
                <a:ea typeface="Cambria Math" panose="02040503050406030204" pitchFamily="18" charset="0"/>
              </a:rPr>
              <a:t>resting blood pressure</a:t>
            </a:r>
          </a:p>
          <a:p>
            <a:pPr lvl="1" fontAlgn="base"/>
            <a:r>
              <a:rPr lang="en-IN" sz="2000" b="0" i="0" dirty="0">
                <a:effectLst/>
                <a:ea typeface="Cambria Math" panose="02040503050406030204" pitchFamily="18" charset="0"/>
              </a:rPr>
              <a:t>serum </a:t>
            </a:r>
            <a:r>
              <a:rPr lang="en-IN" sz="2000" b="0" i="0" dirty="0" err="1">
                <a:effectLst/>
                <a:ea typeface="Cambria Math" panose="02040503050406030204" pitchFamily="18" charset="0"/>
              </a:rPr>
              <a:t>cholestoral</a:t>
            </a:r>
            <a:r>
              <a:rPr lang="en-IN" sz="2000" b="0" i="0" dirty="0">
                <a:effectLst/>
                <a:ea typeface="Cambria Math" panose="02040503050406030204" pitchFamily="18" charset="0"/>
              </a:rPr>
              <a:t> in mg/dl</a:t>
            </a:r>
          </a:p>
          <a:p>
            <a:pPr lvl="1" fontAlgn="base"/>
            <a:r>
              <a:rPr lang="en-IN" sz="2000" b="0" i="0" dirty="0">
                <a:effectLst/>
                <a:ea typeface="Cambria Math" panose="02040503050406030204" pitchFamily="18" charset="0"/>
              </a:rPr>
              <a:t>fasting blood sugar &gt; 120 mg/dl</a:t>
            </a:r>
          </a:p>
          <a:p>
            <a:pPr lvl="1" fontAlgn="base"/>
            <a:r>
              <a:rPr lang="en-IN" sz="2000" b="0" i="0" dirty="0">
                <a:effectLst/>
                <a:ea typeface="Cambria Math" panose="02040503050406030204" pitchFamily="18" charset="0"/>
              </a:rPr>
              <a:t>resting electrocardiographic results (values 0,1,2)</a:t>
            </a:r>
          </a:p>
          <a:p>
            <a:pPr lvl="1" fontAlgn="base"/>
            <a:r>
              <a:rPr lang="en-IN" sz="2000" b="0" i="0" dirty="0">
                <a:effectLst/>
                <a:ea typeface="Cambria Math" panose="02040503050406030204" pitchFamily="18" charset="0"/>
              </a:rPr>
              <a:t>maximum heart rate achieved</a:t>
            </a:r>
          </a:p>
          <a:p>
            <a:pPr lvl="1" fontAlgn="base"/>
            <a:r>
              <a:rPr lang="en-IN" sz="2000" b="0" i="0" dirty="0">
                <a:effectLst/>
                <a:ea typeface="Cambria Math" panose="02040503050406030204" pitchFamily="18" charset="0"/>
              </a:rPr>
              <a:t>exercise induced angina</a:t>
            </a:r>
          </a:p>
          <a:p>
            <a:pPr lvl="1" fontAlgn="base"/>
            <a:r>
              <a:rPr lang="en-IN" sz="2000" b="0" i="0" dirty="0" err="1">
                <a:effectLst/>
                <a:ea typeface="Cambria Math" panose="02040503050406030204" pitchFamily="18" charset="0"/>
              </a:rPr>
              <a:t>oldpeak</a:t>
            </a:r>
            <a:r>
              <a:rPr lang="en-IN" sz="2000" b="0" i="0" dirty="0">
                <a:effectLst/>
                <a:ea typeface="Cambria Math" panose="02040503050406030204" pitchFamily="18" charset="0"/>
              </a:rPr>
              <a:t> = ST depression induced by exercise relative to rest</a:t>
            </a:r>
          </a:p>
          <a:p>
            <a:pPr lvl="1" fontAlgn="base"/>
            <a:r>
              <a:rPr lang="en-IN" sz="2000" b="0" i="0" dirty="0">
                <a:effectLst/>
                <a:ea typeface="Cambria Math" panose="02040503050406030204" pitchFamily="18" charset="0"/>
              </a:rPr>
              <a:t>the slope of the peak exercise ST segment</a:t>
            </a:r>
          </a:p>
          <a:p>
            <a:pPr lvl="1" fontAlgn="base"/>
            <a:r>
              <a:rPr lang="en-IN" sz="2000" b="0" i="0" dirty="0">
                <a:effectLst/>
                <a:ea typeface="Cambria Math" panose="02040503050406030204" pitchFamily="18" charset="0"/>
              </a:rPr>
              <a:t>number of major vessels (0-3) </a:t>
            </a:r>
            <a:r>
              <a:rPr lang="en-IN" sz="2000" b="0" i="0" dirty="0" err="1">
                <a:effectLst/>
                <a:ea typeface="Cambria Math" panose="02040503050406030204" pitchFamily="18" charset="0"/>
              </a:rPr>
              <a:t>colored</a:t>
            </a:r>
            <a:r>
              <a:rPr lang="en-IN" sz="2000" b="0" i="0" dirty="0">
                <a:effectLst/>
                <a:ea typeface="Cambria Math" panose="02040503050406030204" pitchFamily="18" charset="0"/>
              </a:rPr>
              <a:t> by </a:t>
            </a:r>
            <a:r>
              <a:rPr lang="en-IN" sz="2000" b="0" i="0" dirty="0" err="1">
                <a:effectLst/>
                <a:ea typeface="Cambria Math" panose="02040503050406030204" pitchFamily="18" charset="0"/>
              </a:rPr>
              <a:t>flourosopy</a:t>
            </a:r>
            <a:endParaRPr lang="en-IN" sz="2000" b="0" i="0" dirty="0">
              <a:effectLst/>
              <a:ea typeface="Cambria Math" panose="02040503050406030204" pitchFamily="18" charset="0"/>
            </a:endParaRPr>
          </a:p>
          <a:p>
            <a:pPr lvl="1" fontAlgn="base"/>
            <a:r>
              <a:rPr lang="en-IN" sz="2000" b="0" i="0" dirty="0" err="1">
                <a:effectLst/>
                <a:ea typeface="Cambria Math" panose="02040503050406030204" pitchFamily="18" charset="0"/>
              </a:rPr>
              <a:t>thal</a:t>
            </a:r>
            <a:r>
              <a:rPr lang="en-IN" sz="2000" b="0" i="0" dirty="0">
                <a:effectLst/>
                <a:ea typeface="Cambria Math" panose="02040503050406030204" pitchFamily="18" charset="0"/>
              </a:rPr>
              <a:t>: 0 = normal; 1 = fixed defect; 2 = reversable defect</a:t>
            </a:r>
          </a:p>
          <a:p>
            <a:endParaRPr lang="en-IN" sz="2000" dirty="0"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201BF-7CDD-4388-BF1D-93507BDF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7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B531-C530-4FB5-B8A1-740D1D66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(CONTD.)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0E4C-CA94-42E5-B152-36926D46A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b="1" u="sng" dirty="0"/>
              <a:t>Chronic Kidney Disease Dataset</a:t>
            </a:r>
          </a:p>
          <a:p>
            <a:pPr lvl="1" fontAlgn="base">
              <a:lnSpc>
                <a:spcPct val="150000"/>
              </a:lnSpc>
            </a:pPr>
            <a:r>
              <a:rPr lang="en-US" sz="2000" dirty="0">
                <a:ea typeface="Cambria Math" panose="02040503050406030204" pitchFamily="18" charset="0"/>
              </a:rPr>
              <a:t>Number of Attributes: 26</a:t>
            </a:r>
          </a:p>
          <a:p>
            <a:pPr lvl="1" fontAlgn="base">
              <a:lnSpc>
                <a:spcPct val="150000"/>
              </a:lnSpc>
            </a:pPr>
            <a:r>
              <a:rPr lang="en-US" sz="2000" dirty="0">
                <a:ea typeface="Cambria Math" panose="02040503050406030204" pitchFamily="18" charset="0"/>
              </a:rPr>
              <a:t>Number of Instances: 400</a:t>
            </a:r>
          </a:p>
          <a:p>
            <a:pPr lvl="1" fontAlgn="base">
              <a:lnSpc>
                <a:spcPct val="150000"/>
              </a:lnSpc>
            </a:pPr>
            <a:r>
              <a:rPr lang="en-US" sz="2000" dirty="0">
                <a:ea typeface="Cambria Math" panose="02040503050406030204" pitchFamily="18" charset="0"/>
              </a:rPr>
              <a:t>Dependent Attribute: classification (0/1)</a:t>
            </a:r>
            <a:endParaRPr lang="en-IN" sz="2000" dirty="0"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3F011-B583-46F3-B33A-0EA448B4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58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79F-06C5-4D7F-92A0-14A11F73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(CONTD.)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5F3C-251D-4B37-9260-DCB38F133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>
            <a:normAutofit fontScale="62500" lnSpcReduction="20000"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dirty="0"/>
              <a:t>a</a:t>
            </a:r>
            <a:r>
              <a:rPr lang="en-IN" b="0" i="0" dirty="0">
                <a:effectLst/>
              </a:rPr>
              <a:t>ge - age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b="0" i="0" dirty="0">
                <a:effectLst/>
              </a:rPr>
              <a:t>bp - blood pressure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b="0" i="0" dirty="0">
                <a:effectLst/>
              </a:rPr>
              <a:t>sg - specific gravity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b="0" i="0" dirty="0">
                <a:effectLst/>
              </a:rPr>
              <a:t>al - albumin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b="0" i="0" dirty="0" err="1">
                <a:effectLst/>
              </a:rPr>
              <a:t>su</a:t>
            </a:r>
            <a:r>
              <a:rPr lang="en-IN" b="0" i="0" dirty="0">
                <a:effectLst/>
              </a:rPr>
              <a:t> - sugar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b="0" i="0" dirty="0" err="1">
                <a:effectLst/>
              </a:rPr>
              <a:t>rbc</a:t>
            </a:r>
            <a:r>
              <a:rPr lang="en-IN" b="0" i="0" dirty="0">
                <a:effectLst/>
              </a:rPr>
              <a:t> - red blood cells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b="0" i="0" dirty="0">
                <a:effectLst/>
              </a:rPr>
              <a:t>pc - pus cell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b="0" i="0" dirty="0" err="1">
                <a:effectLst/>
              </a:rPr>
              <a:t>pcc</a:t>
            </a:r>
            <a:r>
              <a:rPr lang="en-IN" b="0" i="0" dirty="0">
                <a:effectLst/>
              </a:rPr>
              <a:t> - pus cell clumps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b="0" i="0" dirty="0" err="1">
                <a:effectLst/>
              </a:rPr>
              <a:t>ba</a:t>
            </a:r>
            <a:r>
              <a:rPr lang="en-IN" b="0" i="0" dirty="0">
                <a:effectLst/>
              </a:rPr>
              <a:t> </a:t>
            </a:r>
            <a:r>
              <a:rPr lang="en-IN" dirty="0"/>
              <a:t>- </a:t>
            </a:r>
            <a:r>
              <a:rPr lang="en-IN" b="0" i="0" dirty="0">
                <a:effectLst/>
              </a:rPr>
              <a:t>bacteria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b="0" i="0" dirty="0" err="1">
                <a:effectLst/>
              </a:rPr>
              <a:t>bgr</a:t>
            </a:r>
            <a:r>
              <a:rPr lang="en-IN" b="0" i="0" dirty="0">
                <a:effectLst/>
              </a:rPr>
              <a:t> - blood glucose random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b="0" i="0" dirty="0" err="1">
                <a:effectLst/>
              </a:rPr>
              <a:t>bu</a:t>
            </a:r>
            <a:r>
              <a:rPr lang="en-IN" b="0" i="0" dirty="0">
                <a:effectLst/>
              </a:rPr>
              <a:t> - blood urea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b="0" i="0" dirty="0" err="1">
                <a:effectLst/>
              </a:rPr>
              <a:t>sc</a:t>
            </a:r>
            <a:r>
              <a:rPr lang="en-IN" b="0" i="0" dirty="0">
                <a:effectLst/>
              </a:rPr>
              <a:t> - serum creatinine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sz="3200" b="0" i="0" dirty="0">
                <a:effectLst/>
              </a:rPr>
              <a:t>sod - sodium</a:t>
            </a:r>
            <a:endParaRPr lang="en-IN" b="0" i="0" dirty="0">
              <a:effectLst/>
            </a:endParaRPr>
          </a:p>
          <a:p>
            <a:pPr>
              <a:buFont typeface="Calibri" panose="020F0502020204030204" pitchFamily="34" charset="0"/>
              <a:buChar char="―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0352F-9CF0-44FF-B80D-DC8F686A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BAEF9-F7CC-4B08-8E10-6A674577BA8D}"/>
              </a:ext>
            </a:extLst>
          </p:cNvPr>
          <p:cNvSpPr txBox="1"/>
          <p:nvPr/>
        </p:nvSpPr>
        <p:spPr>
          <a:xfrm>
            <a:off x="4876801" y="1600199"/>
            <a:ext cx="33527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―"/>
            </a:pPr>
            <a:r>
              <a:rPr lang="en-IN" sz="2000" b="0" i="0" dirty="0">
                <a:effectLst/>
              </a:rPr>
              <a:t>pot - potassium</a:t>
            </a: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IN" sz="2000" b="0" i="0" dirty="0" err="1">
                <a:effectLst/>
              </a:rPr>
              <a:t>hemo</a:t>
            </a:r>
            <a:r>
              <a:rPr lang="en-IN" sz="2000" b="0" i="0" dirty="0">
                <a:effectLst/>
              </a:rPr>
              <a:t> - </a:t>
            </a:r>
            <a:r>
              <a:rPr lang="en-IN" sz="2000" b="0" i="0" dirty="0" err="1">
                <a:effectLst/>
              </a:rPr>
              <a:t>hemoglobin</a:t>
            </a:r>
            <a:endParaRPr lang="en-IN" sz="2000" b="0" i="0" dirty="0">
              <a:effectLst/>
            </a:endParaRP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IN" sz="2000" b="0" i="0" dirty="0" err="1">
                <a:effectLst/>
              </a:rPr>
              <a:t>pcv</a:t>
            </a:r>
            <a:r>
              <a:rPr lang="en-IN" sz="2000" b="0" i="0" dirty="0">
                <a:effectLst/>
              </a:rPr>
              <a:t> - packed cell volume</a:t>
            </a: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IN" sz="2000" b="0" i="0" dirty="0" err="1">
                <a:effectLst/>
              </a:rPr>
              <a:t>wc</a:t>
            </a:r>
            <a:r>
              <a:rPr lang="en-IN" sz="2000" b="0" i="0" dirty="0">
                <a:effectLst/>
              </a:rPr>
              <a:t> - white blood cell count</a:t>
            </a: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IN" sz="2000" b="0" i="0" dirty="0" err="1">
                <a:effectLst/>
              </a:rPr>
              <a:t>rc</a:t>
            </a:r>
            <a:r>
              <a:rPr lang="en-IN" sz="2000" b="0" i="0" dirty="0">
                <a:effectLst/>
              </a:rPr>
              <a:t> - red blood cell count</a:t>
            </a: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IN" sz="2000" b="0" i="0" dirty="0" err="1">
                <a:effectLst/>
              </a:rPr>
              <a:t>htn</a:t>
            </a:r>
            <a:r>
              <a:rPr lang="en-IN" sz="2000" b="0" i="0" dirty="0">
                <a:effectLst/>
              </a:rPr>
              <a:t> - hypertension</a:t>
            </a: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IN" sz="2000" b="0" i="0" dirty="0">
                <a:effectLst/>
              </a:rPr>
              <a:t>dm - diabetes mellitus</a:t>
            </a: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IN" sz="2000" b="0" i="0" dirty="0">
                <a:effectLst/>
              </a:rPr>
              <a:t>cad - coronary artery disease</a:t>
            </a: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IN" sz="2000" b="0" i="0" dirty="0" err="1">
                <a:effectLst/>
              </a:rPr>
              <a:t>appet</a:t>
            </a:r>
            <a:r>
              <a:rPr lang="en-IN" sz="2000" b="0" i="0" dirty="0">
                <a:effectLst/>
              </a:rPr>
              <a:t> - appetite</a:t>
            </a: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IN" sz="2000" b="0" i="0" dirty="0">
                <a:effectLst/>
              </a:rPr>
              <a:t>pe - pedal </a:t>
            </a:r>
            <a:r>
              <a:rPr lang="en-IN" sz="2000" b="0" i="0" dirty="0" err="1">
                <a:effectLst/>
              </a:rPr>
              <a:t>edema</a:t>
            </a:r>
            <a:endParaRPr lang="en-IN" sz="2000" b="0" i="0" dirty="0">
              <a:effectLst/>
            </a:endParaRP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IN" sz="2000" b="0" i="0" dirty="0" err="1">
                <a:effectLst/>
              </a:rPr>
              <a:t>ane</a:t>
            </a:r>
            <a:r>
              <a:rPr lang="en-IN" sz="2000" b="0" i="0" dirty="0">
                <a:effectLst/>
              </a:rPr>
              <a:t> - </a:t>
            </a:r>
            <a:r>
              <a:rPr lang="en-IN" sz="2000" b="0" i="0" dirty="0" err="1">
                <a:effectLst/>
              </a:rPr>
              <a:t>anemia</a:t>
            </a:r>
            <a:endParaRPr lang="en-IN" sz="2000" b="0" i="0" dirty="0">
              <a:effectLst/>
            </a:endParaRP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IN" sz="2000" b="0" i="0" dirty="0">
                <a:effectLst/>
              </a:rPr>
              <a:t>class - class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83739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A451-8AA7-43D3-BE19-52CF04F6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(CONTD.)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5BEB-340B-4C25-8738-5330932C4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sz="2400" b="1" u="sng" dirty="0"/>
              <a:t>Pima Indians Diabetes Database</a:t>
            </a:r>
            <a:endParaRPr lang="en-IN" sz="2400" b="1" u="sng" dirty="0"/>
          </a:p>
          <a:p>
            <a:pPr marL="914400" lvl="1" indent="-514350">
              <a:lnSpc>
                <a:spcPct val="150000"/>
              </a:lnSpc>
            </a:pPr>
            <a:r>
              <a:rPr lang="en-US" sz="2000" dirty="0"/>
              <a:t>Number of Attributes: 9</a:t>
            </a:r>
          </a:p>
          <a:p>
            <a:pPr marL="914400" lvl="1" indent="-514350">
              <a:lnSpc>
                <a:spcPct val="150000"/>
              </a:lnSpc>
            </a:pPr>
            <a:r>
              <a:rPr lang="en-US" sz="2000" dirty="0"/>
              <a:t>Number of Instances: 768</a:t>
            </a:r>
          </a:p>
          <a:p>
            <a:pPr marL="914400" lvl="1" indent="-514350">
              <a:lnSpc>
                <a:spcPct val="150000"/>
              </a:lnSpc>
            </a:pPr>
            <a:r>
              <a:rPr lang="en-US" sz="2000" dirty="0"/>
              <a:t>Dependent Attribute: Outcome (0/1)</a:t>
            </a:r>
            <a:endParaRPr lang="en-IN" sz="2000" dirty="0"/>
          </a:p>
          <a:p>
            <a:pPr marL="400050" lvl="1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97CB1-2102-4D0B-852B-E844B3C2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54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E432-3B4B-4A54-854B-FEDEFD94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(CONTD.)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8F1C3-4EA5-4BDE-9D9C-7F8FBA0B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Features:-</a:t>
            </a:r>
          </a:p>
          <a:p>
            <a:pPr lvl="1"/>
            <a:r>
              <a:rPr lang="en-IN" sz="2000" dirty="0"/>
              <a:t>Pregnancies</a:t>
            </a:r>
          </a:p>
          <a:p>
            <a:pPr lvl="1"/>
            <a:r>
              <a:rPr lang="en-IN" sz="2000" dirty="0"/>
              <a:t>Glucose</a:t>
            </a:r>
          </a:p>
          <a:p>
            <a:pPr lvl="1"/>
            <a:r>
              <a:rPr lang="en-IN" sz="2000" dirty="0"/>
              <a:t>Blood Pressure	</a:t>
            </a:r>
          </a:p>
          <a:p>
            <a:pPr lvl="1"/>
            <a:r>
              <a:rPr lang="en-IN" sz="2000" dirty="0"/>
              <a:t>Skin Thickness	</a:t>
            </a:r>
          </a:p>
          <a:p>
            <a:pPr lvl="1"/>
            <a:r>
              <a:rPr lang="en-IN" sz="2000" dirty="0"/>
              <a:t>Insulin	</a:t>
            </a:r>
          </a:p>
          <a:p>
            <a:pPr lvl="1"/>
            <a:r>
              <a:rPr lang="en-IN" sz="2000" dirty="0"/>
              <a:t>BMI	</a:t>
            </a:r>
          </a:p>
          <a:p>
            <a:pPr lvl="1"/>
            <a:r>
              <a:rPr lang="en-IN" sz="2000" dirty="0"/>
              <a:t>Diabetes Pedigree Function	</a:t>
            </a:r>
          </a:p>
          <a:p>
            <a:pPr lvl="1"/>
            <a:r>
              <a:rPr lang="en-IN" sz="2000" dirty="0"/>
              <a:t>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91C23-B013-4078-A7C0-572A333A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6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678C-0DB1-4790-809D-F730E1F9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AAE2-1258-4EDF-8446-009AA9D5E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u="sng" dirty="0"/>
              <a:t>Random Forest Classifier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0" i="0" dirty="0">
                <a:solidFill>
                  <a:srgbClr val="222222"/>
                </a:solidFill>
                <a:effectLst/>
              </a:rPr>
              <a:t>Random forest is a </a:t>
            </a:r>
            <a:r>
              <a:rPr lang="en-US" sz="2400" i="1" dirty="0">
                <a:solidFill>
                  <a:srgbClr val="222222"/>
                </a:solidFill>
                <a:effectLst/>
              </a:rPr>
              <a:t>Supervised Machine Learning Algorithm</a:t>
            </a:r>
            <a:r>
              <a:rPr lang="en-US" sz="2400" i="0" dirty="0">
                <a:solidFill>
                  <a:srgbClr val="222222"/>
                </a:solidFill>
                <a:effectLst/>
              </a:rPr>
              <a:t> that is </a:t>
            </a:r>
            <a:r>
              <a:rPr lang="en-US" sz="2400" i="1" dirty="0">
                <a:solidFill>
                  <a:srgbClr val="222222"/>
                </a:solidFill>
                <a:effectLst/>
              </a:rPr>
              <a:t>used widely in Classification and Regression problems</a:t>
            </a:r>
            <a:r>
              <a:rPr lang="en-US" sz="2400" i="0" dirty="0">
                <a:solidFill>
                  <a:srgbClr val="222222"/>
                </a:solidFill>
                <a:effectLst/>
              </a:rPr>
              <a:t>. </a:t>
            </a:r>
          </a:p>
          <a:p>
            <a:pPr algn="just"/>
            <a:r>
              <a:rPr lang="en-US" sz="2400" b="0" i="0" dirty="0">
                <a:solidFill>
                  <a:srgbClr val="222222"/>
                </a:solidFill>
                <a:effectLst/>
              </a:rPr>
              <a:t>It builds decision trees on different samples and takes their majority vote for classification and average in case of regression.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1031-30DF-470A-90FE-936EA97F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72000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Objective of Project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Proposed Solution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Dataset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marL="358775" lvl="1" indent="-358775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Result Analysis/Implementation</a:t>
            </a:r>
          </a:p>
          <a:p>
            <a:pPr marL="358775" lvl="1" indent="-358775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358775" lvl="1" indent="-358775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pPr marL="358775" lvl="1" indent="-358775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lvl="1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6962-4E51-4F3F-82B6-F688DA7D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(CONTD.)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F407-7F54-40D4-BCD8-1C759CEE4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IN" sz="2400" b="1" i="0" u="sng" dirty="0"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Hyperparameters</a:t>
            </a:r>
            <a:endParaRPr lang="en-US" sz="2400" b="1" i="0" u="sng" dirty="0">
              <a:solidFill>
                <a:srgbClr val="222222"/>
              </a:solidFill>
              <a:effectLst/>
            </a:endParaRPr>
          </a:p>
          <a:p>
            <a:pPr lvl="1" algn="just"/>
            <a:r>
              <a:rPr lang="en-US" sz="2000" b="0" i="0" dirty="0">
                <a:solidFill>
                  <a:srgbClr val="222222"/>
                </a:solidFill>
                <a:effectLst/>
              </a:rPr>
              <a:t>Hyperparameters are used in random forests to either enhance the performance and predictive power of models or to make the model faster.</a:t>
            </a:r>
            <a:endParaRPr lang="en-US" sz="2400" dirty="0">
              <a:solidFill>
                <a:srgbClr val="222222"/>
              </a:solidFill>
            </a:endParaRPr>
          </a:p>
          <a:p>
            <a:pPr algn="just"/>
            <a:r>
              <a:rPr lang="en-US" sz="2400" b="1" i="1" u="sng" dirty="0">
                <a:solidFill>
                  <a:srgbClr val="222222"/>
                </a:solidFill>
                <a:effectLst/>
              </a:rPr>
              <a:t>Hyperparameters increases the predictive power:</a:t>
            </a:r>
          </a:p>
          <a:p>
            <a:pPr lvl="1" algn="just"/>
            <a:r>
              <a:rPr lang="en-US" sz="2000" i="0" dirty="0" err="1">
                <a:solidFill>
                  <a:srgbClr val="222222"/>
                </a:solidFill>
                <a:effectLst/>
              </a:rPr>
              <a:t>n_estimators</a:t>
            </a:r>
            <a:endParaRPr lang="en-US" sz="2000" i="0" dirty="0">
              <a:solidFill>
                <a:srgbClr val="222222"/>
              </a:solidFill>
              <a:effectLst/>
            </a:endParaRPr>
          </a:p>
          <a:p>
            <a:pPr lvl="1" algn="just"/>
            <a:r>
              <a:rPr lang="en-US" sz="2000" i="1" dirty="0" err="1">
                <a:solidFill>
                  <a:srgbClr val="222222"/>
                </a:solidFill>
                <a:effectLst/>
              </a:rPr>
              <a:t>max_features</a:t>
            </a:r>
            <a:endParaRPr lang="en-US" sz="2000" i="1" dirty="0">
              <a:solidFill>
                <a:srgbClr val="222222"/>
              </a:solidFill>
              <a:effectLst/>
            </a:endParaRPr>
          </a:p>
          <a:p>
            <a:pPr lvl="1" algn="just"/>
            <a:r>
              <a:rPr lang="en-US" sz="2000" i="1" dirty="0" err="1">
                <a:solidFill>
                  <a:srgbClr val="222222"/>
                </a:solidFill>
                <a:effectLst/>
              </a:rPr>
              <a:t>mini_sample_leaf</a:t>
            </a:r>
            <a:endParaRPr lang="en-US" sz="2400" i="1" dirty="0">
              <a:solidFill>
                <a:srgbClr val="222222"/>
              </a:solidFill>
            </a:endParaRPr>
          </a:p>
          <a:p>
            <a:pPr algn="just"/>
            <a:r>
              <a:rPr lang="en-IN" sz="2400" b="1" i="1" u="sng" dirty="0">
                <a:solidFill>
                  <a:srgbClr val="222222"/>
                </a:solidFill>
              </a:rPr>
              <a:t>H</a:t>
            </a:r>
            <a:r>
              <a:rPr lang="en-IN" sz="2400" b="1" i="1" u="sng" dirty="0">
                <a:solidFill>
                  <a:srgbClr val="222222"/>
                </a:solidFill>
                <a:effectLst/>
              </a:rPr>
              <a:t>yperparameters increases the speed:</a:t>
            </a:r>
          </a:p>
          <a:p>
            <a:pPr lvl="1" algn="just"/>
            <a:r>
              <a:rPr lang="en-US" sz="2000" i="1" dirty="0" err="1">
                <a:solidFill>
                  <a:srgbClr val="222222"/>
                </a:solidFill>
                <a:effectLst/>
              </a:rPr>
              <a:t>n_jobs</a:t>
            </a:r>
            <a:endParaRPr lang="en-US" sz="2000" i="1" dirty="0">
              <a:solidFill>
                <a:srgbClr val="222222"/>
              </a:solidFill>
              <a:effectLst/>
            </a:endParaRPr>
          </a:p>
          <a:p>
            <a:pPr lvl="1" algn="just"/>
            <a:r>
              <a:rPr lang="en-US" sz="2000" i="1" dirty="0" err="1">
                <a:solidFill>
                  <a:srgbClr val="222222"/>
                </a:solidFill>
                <a:effectLst/>
              </a:rPr>
              <a:t>random_state</a:t>
            </a:r>
            <a:endParaRPr lang="en-US" sz="2000" i="1" dirty="0">
              <a:solidFill>
                <a:srgbClr val="222222"/>
              </a:solidFill>
              <a:effectLst/>
            </a:endParaRPr>
          </a:p>
          <a:p>
            <a:pPr lvl="1" algn="just"/>
            <a:r>
              <a:rPr lang="en-US" sz="2000" i="1" dirty="0" err="1">
                <a:solidFill>
                  <a:srgbClr val="222222"/>
                </a:solidFill>
                <a:effectLst/>
              </a:rPr>
              <a:t>oob_score</a:t>
            </a:r>
            <a:endParaRPr lang="en-IN" sz="2000" dirty="0"/>
          </a:p>
          <a:p>
            <a:pPr marL="0" indent="0" algn="just">
              <a:buNone/>
            </a:pPr>
            <a:endParaRPr lang="en-US" sz="2400" b="0" i="0" dirty="0">
              <a:solidFill>
                <a:srgbClr val="222222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1595C-BC64-4838-A3BB-E0F3965D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3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4443-03ED-4125-A6AC-BDD610C1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(CONTD.)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4A2D-025A-4492-8F16-C341A784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u="sng" dirty="0"/>
              <a:t>Advantages of using RF:</a:t>
            </a:r>
            <a:endParaRPr lang="en-US" sz="2400" b="1" u="sng" dirty="0">
              <a:solidFill>
                <a:srgbClr val="222222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222222"/>
              </a:solidFill>
            </a:endParaRPr>
          </a:p>
          <a:p>
            <a:pPr algn="just"/>
            <a:r>
              <a:rPr lang="en-US" sz="2400" dirty="0">
                <a:solidFill>
                  <a:srgbClr val="222222"/>
                </a:solidFill>
              </a:rPr>
              <a:t>S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olves the problem of overfitting as output is based on majority voting or averaging.</a:t>
            </a:r>
          </a:p>
          <a:p>
            <a:pPr algn="just"/>
            <a:r>
              <a:rPr lang="en-US" sz="2400" dirty="0">
                <a:solidFill>
                  <a:srgbClr val="222222"/>
                </a:solidFill>
              </a:rPr>
              <a:t>P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erforms well even if the data contains null/missing values.</a:t>
            </a:r>
            <a:endParaRPr lang="en-US" sz="2400" dirty="0">
              <a:solidFill>
                <a:srgbClr val="222222"/>
              </a:solidFill>
            </a:endParaRPr>
          </a:p>
          <a:p>
            <a:pPr algn="just"/>
            <a:r>
              <a:rPr lang="en-US" sz="2400" dirty="0">
                <a:solidFill>
                  <a:srgbClr val="222222"/>
                </a:solidFill>
              </a:rPr>
              <a:t>H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ighly stable as the average answers given by a large number of trees are taken.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1B0E6-3021-4E46-AFF9-161D11D9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46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72F3-3A17-4978-AF0D-C941A707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F0BF6-DA7D-45FA-AFC3-66CC9195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47A8E0A-73AE-4C6B-ACDC-7CBDFDC94E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33" y="1600200"/>
            <a:ext cx="804013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057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B3AA-90C6-48C9-8A41-B727F208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(CONTD.)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734987D-7DD9-4C97-83C5-A57FE38A9C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81470"/>
            <a:ext cx="8229600" cy="376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D0608-8ED1-4AE8-A499-298B8F5A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39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FF98-55BD-4174-A722-879D90F7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(CONTD.)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DFEA5B7-36F8-4E0E-9775-1D7BF8070C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72223"/>
            <a:ext cx="8229600" cy="378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B904B-3257-47F2-9159-ECB517A2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01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D054-AF29-4CDC-81C8-A1E275C2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31054-1DE4-4DDF-BD30-E45F9B26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0B674D9-BAD8-4440-B84F-6C7D65A50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88841"/>
              </p:ext>
            </p:extLst>
          </p:nvPr>
        </p:nvGraphicFramePr>
        <p:xfrm>
          <a:off x="457200" y="2316480"/>
          <a:ext cx="8229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80793800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43486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Disease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26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95.6%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4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Liver Disease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73.6%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6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Heart Disease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71.4%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3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Kidney Disease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94.6%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3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Diabetes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74.2%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01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797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AF45-A355-43B4-A6C0-71DF27EB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E463-2E16-4036-A144-E037AAB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Our product will accurately detect whether the patient has disease or not. 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We are considering the accuracy to be good for prediction if it is in the range of 70 – </a:t>
            </a:r>
            <a:r>
              <a:rPr lang="en-US" sz="2400" dirty="0">
                <a:solidFill>
                  <a:srgbClr val="000000"/>
                </a:solidFill>
              </a:rPr>
              <a:t>95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%.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Product should be able to handle different errors. It should make sure that it is not giving the wrong results.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The product should be available at any time so that users can assess according to their need.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can be used over different locations at any particular time.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The product will do a real time disease detection.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0B60F-3EBA-47E4-8F0F-86D2BE3F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37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9C9D-230A-456B-95AB-8B9571A7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82E3E-D6E7-4C2D-BDE5-CC3332C8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More interactive user interface​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Facility for modifying user data​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Provide contact info and take precautionary measures​.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</a:rPr>
              <a:t>User login system for authentication.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Integration of COVID API​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Testing ​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Deploy webapp on cloud server.​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743CA-35DD-4252-8C52-119B3B9A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4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E6D8-0DB6-4670-B7B5-4E68AEE1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056B9-85FF-47C1-9F66-0C32C7CC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IN" sz="2400" dirty="0"/>
              <a:t>Naresh Kumar, </a:t>
            </a:r>
            <a:r>
              <a:rPr lang="en-IN" sz="2400" dirty="0" err="1"/>
              <a:t>Nripendra</a:t>
            </a:r>
            <a:r>
              <a:rPr lang="en-IN" sz="2400" dirty="0"/>
              <a:t> Narayan Das, Deepali Gupta, </a:t>
            </a:r>
            <a:r>
              <a:rPr lang="en-IN" sz="2400" dirty="0" err="1"/>
              <a:t>Kamali</a:t>
            </a:r>
            <a:r>
              <a:rPr lang="en-IN" sz="2400" dirty="0"/>
              <a:t> Gupta and </a:t>
            </a:r>
            <a:r>
              <a:rPr lang="en-IN" sz="2400" dirty="0" err="1"/>
              <a:t>Jatin</a:t>
            </a:r>
            <a:r>
              <a:rPr lang="en-IN" sz="2400" dirty="0"/>
              <a:t> Bindra “Efficient Automated Disease Diagnosis Using Machine Learning Models (2021).” </a:t>
            </a:r>
          </a:p>
          <a:p>
            <a:pPr fontAlgn="base"/>
            <a:r>
              <a:rPr lang="en-IN" sz="2400" dirty="0"/>
              <a:t>Jian Ping LI, Amin </a:t>
            </a:r>
            <a:r>
              <a:rPr lang="en-IN" sz="2400" dirty="0" err="1"/>
              <a:t>Ul</a:t>
            </a:r>
            <a:r>
              <a:rPr lang="en-IN" sz="2400" dirty="0"/>
              <a:t> </a:t>
            </a:r>
            <a:r>
              <a:rPr lang="en-IN" sz="2400" dirty="0" err="1"/>
              <a:t>Haq</a:t>
            </a:r>
            <a:r>
              <a:rPr lang="en-IN" sz="2400" dirty="0"/>
              <a:t>, Salah </a:t>
            </a:r>
            <a:r>
              <a:rPr lang="en-IN" sz="2400" dirty="0" err="1"/>
              <a:t>Ud</a:t>
            </a:r>
            <a:r>
              <a:rPr lang="en-IN" sz="2400" dirty="0"/>
              <a:t> Din, Asif Khan “Heart Disease Identification Method Using </a:t>
            </a:r>
            <a:r>
              <a:rPr lang="en-US" sz="2400" dirty="0"/>
              <a:t>Machine Learning Classification in E-Healthcare (2020).”</a:t>
            </a:r>
          </a:p>
          <a:p>
            <a:pPr fontAlgn="base"/>
            <a:r>
              <a:rPr lang="en-IN" sz="2400" dirty="0"/>
              <a:t>Md. Kamrul Hasan, Md. Ashraful </a:t>
            </a:r>
            <a:r>
              <a:rPr lang="en-IN" sz="2400" dirty="0" err="1"/>
              <a:t>Alam</a:t>
            </a:r>
            <a:r>
              <a:rPr lang="en-IN" sz="2400" dirty="0"/>
              <a:t>, </a:t>
            </a:r>
            <a:r>
              <a:rPr lang="en-IN" sz="2400" dirty="0" err="1"/>
              <a:t>Dola</a:t>
            </a:r>
            <a:r>
              <a:rPr lang="en-IN" sz="2400" dirty="0"/>
              <a:t> Das, </a:t>
            </a:r>
            <a:r>
              <a:rPr lang="en-IN" sz="2400" dirty="0" err="1"/>
              <a:t>Eklas</a:t>
            </a:r>
            <a:r>
              <a:rPr lang="en-IN" sz="2400" dirty="0"/>
              <a:t> Hossain, Mahmudul Hasan “Diabetes Prediction Using </a:t>
            </a:r>
            <a:r>
              <a:rPr lang="en-IN" sz="2400" dirty="0" err="1"/>
              <a:t>Ensembling</a:t>
            </a:r>
            <a:r>
              <a:rPr lang="en-IN" sz="2400" dirty="0"/>
              <a:t> of Different Machine Learning Classifiers (2020).”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sz="2400" dirty="0" err="1"/>
              <a:t>Jiomgming</a:t>
            </a:r>
            <a:r>
              <a:rPr lang="en-IN" sz="2400" dirty="0"/>
              <a:t> Qin, Lin Chen, </a:t>
            </a:r>
            <a:r>
              <a:rPr lang="en-IN" sz="2400" dirty="0" err="1"/>
              <a:t>Yuhua</a:t>
            </a:r>
            <a:r>
              <a:rPr lang="en-IN" sz="2400" dirty="0"/>
              <a:t> Liu “A </a:t>
            </a:r>
            <a:r>
              <a:rPr lang="en-IN" sz="2400" dirty="0" err="1"/>
              <a:t>Macine</a:t>
            </a:r>
            <a:r>
              <a:rPr lang="en-IN" sz="2400" dirty="0"/>
              <a:t> Learning Methodology for Diagnosing Chronic Kidney Diseases (2019).”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12ED4-0E29-478C-9EBA-E17313B3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6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7EA2-639C-4B1D-BFF8-0D4F3C56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(CONTD.)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0D5D1-F995-435F-B031-E7960D8B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effectLst/>
              </a:rPr>
              <a:t>Senthikumar</a:t>
            </a:r>
            <a:r>
              <a:rPr lang="en-US" sz="2400" dirty="0">
                <a:effectLst/>
              </a:rPr>
              <a:t> Mohan, Gautam Shrivastava and </a:t>
            </a:r>
            <a:r>
              <a:rPr lang="en-US" sz="2400" dirty="0" err="1">
                <a:effectLst/>
              </a:rPr>
              <a:t>Chandrasegar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Thirumalai</a:t>
            </a:r>
            <a:r>
              <a:rPr lang="en-US" sz="2400" dirty="0">
                <a:effectLst/>
              </a:rPr>
              <a:t>​ “</a:t>
            </a:r>
            <a:r>
              <a:rPr lang="en-US" sz="2400" i="0" dirty="0">
                <a:effectLst/>
              </a:rPr>
              <a:t>Effective Heart Disease Prediction Using Hybrid Machine Learning Techniques (2019)”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sz="2400" dirty="0" err="1"/>
              <a:t>Chieh-ChenWu</a:t>
            </a:r>
            <a:r>
              <a:rPr lang="en-IN" sz="2400" dirty="0"/>
              <a:t>, Wen-</a:t>
            </a:r>
            <a:r>
              <a:rPr lang="en-IN" sz="2400" dirty="0" err="1"/>
              <a:t>ChunYeh</a:t>
            </a:r>
            <a:r>
              <a:rPr lang="en-IN" sz="2400" dirty="0"/>
              <a:t>, Wen-</a:t>
            </a:r>
            <a:r>
              <a:rPr lang="en-IN" sz="2400" dirty="0" err="1"/>
              <a:t>DingHsu</a:t>
            </a:r>
            <a:r>
              <a:rPr lang="en-IN" sz="2400" dirty="0"/>
              <a:t> “Prediction of fatty liver disease using machine learning algorithms.” Taipei Medical University, Taipei (2019).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sz="2400" dirty="0" err="1"/>
              <a:t>Senthilkumar</a:t>
            </a:r>
            <a:r>
              <a:rPr lang="en-IN" sz="2400" dirty="0"/>
              <a:t> Mohan, </a:t>
            </a:r>
            <a:r>
              <a:rPr lang="en-IN" sz="2400" dirty="0" err="1"/>
              <a:t>Chandrasegar</a:t>
            </a:r>
            <a:r>
              <a:rPr lang="en-IN" sz="2400" dirty="0"/>
              <a:t> </a:t>
            </a:r>
            <a:r>
              <a:rPr lang="en-IN" sz="2400" dirty="0" err="1"/>
              <a:t>Thirumalai</a:t>
            </a:r>
            <a:r>
              <a:rPr lang="en-IN" sz="2400" dirty="0"/>
              <a:t>, Gautam Srivastava “Effective Heart Disease Prediction Using Hybrid Machine Learning Techniques (2019).”</a:t>
            </a:r>
          </a:p>
          <a:p>
            <a:endParaRPr lang="en-US" sz="3200" b="0" i="0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C5498-D856-4514-947E-F655D600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0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4293-39A2-43AE-BCB8-7ADFABE2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48F7-43FC-4516-A2D9-D5C966E1F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D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isease prediction  is based on the information provided by the user.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To provide the accurate result based on the </a:t>
            </a:r>
            <a:r>
              <a:rPr lang="en-US" sz="2400" dirty="0">
                <a:solidFill>
                  <a:srgbClr val="000000"/>
                </a:solidFill>
              </a:rPr>
              <a:t>user input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Diagnosis of </a:t>
            </a:r>
            <a:r>
              <a:rPr lang="en-US" sz="2400" dirty="0">
                <a:solidFill>
                  <a:srgbClr val="000000"/>
                </a:solidFill>
              </a:rPr>
              <a:t>whether the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user is suffering from a particular disease or not.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If the user is suffering from the disease, to provide them with advise to visit a doctor and have a proper checkup to avoid severity of hazardous disease.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2C4C2-548F-42E0-B761-AA3ECAFA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8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E0A5-89C2-4C30-8AA7-34A160A5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842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D5A5AA-D211-4FCD-A7EA-298A3B369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907136"/>
              </p:ext>
            </p:extLst>
          </p:nvPr>
        </p:nvGraphicFramePr>
        <p:xfrm>
          <a:off x="457200" y="1600200"/>
          <a:ext cx="8229600" cy="43190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59569084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254802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161612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2718244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43691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1495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Author​</a:t>
                      </a:r>
                      <a:endParaRPr lang="en-US" sz="1600" b="1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Name​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Title​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Year of Publication​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Disease​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Methodology​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Performance​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extLst>
                  <a:ext uri="{0D108BD9-81ED-4DB2-BD59-A6C34878D82A}">
                    <a16:rowId xmlns:a16="http://schemas.microsoft.com/office/drawing/2014/main" val="165746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Naresh Kumar, </a:t>
                      </a:r>
                      <a:r>
                        <a:rPr lang="en-IN" sz="1400" dirty="0" err="1"/>
                        <a:t>Nripendra</a:t>
                      </a:r>
                      <a:r>
                        <a:rPr lang="en-IN" sz="1400" dirty="0"/>
                        <a:t> Narayan Das, Deepali 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Efficient Automated Disease Diagnosis Using Machine Learning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COVID, Heart Disease,</a:t>
                      </a:r>
                    </a:p>
                    <a:p>
                      <a:r>
                        <a:rPr lang="en-US" sz="1400" dirty="0"/>
                        <a:t>Diabetes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84.4%, 88.5%,</a:t>
                      </a:r>
                    </a:p>
                    <a:p>
                      <a:r>
                        <a:rPr lang="en-US" sz="1400" dirty="0"/>
                        <a:t>87.8%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3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Jian Ping LI, Amin </a:t>
                      </a:r>
                      <a:r>
                        <a:rPr lang="en-IN" sz="1400" dirty="0" err="1"/>
                        <a:t>Ul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Haq</a:t>
                      </a:r>
                      <a:r>
                        <a:rPr lang="en-IN" sz="1400" dirty="0"/>
                        <a:t>, Salah </a:t>
                      </a:r>
                      <a:r>
                        <a:rPr lang="en-IN" sz="1400" dirty="0" err="1"/>
                        <a:t>Ud</a:t>
                      </a:r>
                      <a:r>
                        <a:rPr lang="en-IN" sz="1400" dirty="0"/>
                        <a:t> 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Heart Disease Identification Method Using </a:t>
                      </a:r>
                      <a:r>
                        <a:rPr lang="en-US" sz="1400" dirty="0"/>
                        <a:t>Machine Learning Classification in E-Healthcare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Heart Disease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machine, Logistic regression, Artificial neural network, K-nearest neighbor, Naïve bays, and Decision tree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92.4%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9218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8C208-43D7-4B91-BC6E-F62507B5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CF32-7A66-45D9-BD4D-DCA18E96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66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(CONTD.)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F82A71-6421-4E9F-BA87-FA3BE1A6C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735045"/>
              </p:ext>
            </p:extLst>
          </p:nvPr>
        </p:nvGraphicFramePr>
        <p:xfrm>
          <a:off x="990600" y="1636396"/>
          <a:ext cx="7150020" cy="47199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3051">
                  <a:extLst>
                    <a:ext uri="{9D8B030D-6E8A-4147-A177-3AD203B41FA5}">
                      <a16:colId xmlns:a16="http://schemas.microsoft.com/office/drawing/2014/main" val="1783764928"/>
                    </a:ext>
                  </a:extLst>
                </a:gridCol>
                <a:gridCol w="1632159">
                  <a:extLst>
                    <a:ext uri="{9D8B030D-6E8A-4147-A177-3AD203B41FA5}">
                      <a16:colId xmlns:a16="http://schemas.microsoft.com/office/drawing/2014/main" val="2826033487"/>
                    </a:ext>
                  </a:extLst>
                </a:gridCol>
                <a:gridCol w="1068775">
                  <a:extLst>
                    <a:ext uri="{9D8B030D-6E8A-4147-A177-3AD203B41FA5}">
                      <a16:colId xmlns:a16="http://schemas.microsoft.com/office/drawing/2014/main" val="420591148"/>
                    </a:ext>
                  </a:extLst>
                </a:gridCol>
                <a:gridCol w="754215">
                  <a:extLst>
                    <a:ext uri="{9D8B030D-6E8A-4147-A177-3AD203B41FA5}">
                      <a16:colId xmlns:a16="http://schemas.microsoft.com/office/drawing/2014/main" val="18938249"/>
                    </a:ext>
                  </a:extLst>
                </a:gridCol>
                <a:gridCol w="1334270">
                  <a:extLst>
                    <a:ext uri="{9D8B030D-6E8A-4147-A177-3AD203B41FA5}">
                      <a16:colId xmlns:a16="http://schemas.microsoft.com/office/drawing/2014/main" val="1523184028"/>
                    </a:ext>
                  </a:extLst>
                </a:gridCol>
                <a:gridCol w="1167550">
                  <a:extLst>
                    <a:ext uri="{9D8B030D-6E8A-4147-A177-3AD203B41FA5}">
                      <a16:colId xmlns:a16="http://schemas.microsoft.com/office/drawing/2014/main" val="3611144529"/>
                    </a:ext>
                  </a:extLst>
                </a:gridCol>
              </a:tblGrid>
              <a:tr h="7486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Author​</a:t>
                      </a:r>
                      <a:endParaRPr lang="en-US" sz="1600" b="1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Name​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Title​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Year of Publication​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Disease​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Methodology​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Performance​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extLst>
                  <a:ext uri="{0D108BD9-81ED-4DB2-BD59-A6C34878D82A}">
                    <a16:rowId xmlns:a16="http://schemas.microsoft.com/office/drawing/2014/main" val="3009764452"/>
                  </a:ext>
                </a:extLst>
              </a:tr>
              <a:tr h="2286060">
                <a:tc>
                  <a:txBody>
                    <a:bodyPr/>
                    <a:lstStyle/>
                    <a:p>
                      <a:pPr algn="l" fontAlgn="base"/>
                      <a:r>
                        <a:rPr lang="sv-SE" sz="1200" b="0" dirty="0">
                          <a:solidFill>
                            <a:srgbClr val="000000"/>
                          </a:solidFill>
                          <a:effectLst/>
                        </a:rPr>
                        <a:t>Md. Kamrul Hasan, Dola Das​</a:t>
                      </a:r>
                      <a:endParaRPr lang="sv-SE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Diabetes Prediction Using 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</a:rPr>
                        <a:t>Ensembling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 of Different Machine Learning Classifiers​</a:t>
                      </a:r>
                    </a:p>
                    <a:p>
                      <a:pPr algn="l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2020​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Diabetes​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Naïve Bayes, AdaBoost, Random Forest, K-Nearest 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</a:rPr>
                        <a:t>Neighbour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</a:rPr>
                        <a:t>XGBoost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83.2% accuracy obtained from Random Forest algorithm​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extLst>
                  <a:ext uri="{0D108BD9-81ED-4DB2-BD59-A6C34878D82A}">
                    <a16:rowId xmlns:a16="http://schemas.microsoft.com/office/drawing/2014/main" val="2232014561"/>
                  </a:ext>
                </a:extLst>
              </a:tr>
              <a:tr h="1685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</a:rPr>
                        <a:t>Chieh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</a:rPr>
                        <a:t>-Chen Wu,​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</a:rPr>
                        <a:t>Wen-Chun Yeh​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Prediction of fatty liver disease using machine learning algorithms​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</a:rPr>
                        <a:t>2019​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Liver</a:t>
                      </a:r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Random Forest,  Naïve Bayes,  Logistic Regression &amp; Artificial Neural Newtwork</a:t>
                      </a:r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</a:rPr>
                        <a:t>RF with max ​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</a:rPr>
                        <a:t>accuracy with​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</a:rPr>
                        <a:t>87.48%.​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extLst>
                  <a:ext uri="{0D108BD9-81ED-4DB2-BD59-A6C34878D82A}">
                    <a16:rowId xmlns:a16="http://schemas.microsoft.com/office/drawing/2014/main" val="333923954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1AB2E-F8CC-445D-B8A9-C1E9EC49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BA363E-A8E0-4876-9F3A-804C8CC3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3781" y="-192357"/>
            <a:ext cx="106943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5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D56D-3C59-446B-B53B-3334DBCE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(CONTD.)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3C02E7-0CD0-4113-B94F-3234B9806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735123"/>
              </p:ext>
            </p:extLst>
          </p:nvPr>
        </p:nvGraphicFramePr>
        <p:xfrm>
          <a:off x="762000" y="1520858"/>
          <a:ext cx="7658100" cy="52446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2277">
                  <a:extLst>
                    <a:ext uri="{9D8B030D-6E8A-4147-A177-3AD203B41FA5}">
                      <a16:colId xmlns:a16="http://schemas.microsoft.com/office/drawing/2014/main" val="1676245442"/>
                    </a:ext>
                  </a:extLst>
                </a:gridCol>
                <a:gridCol w="1411568">
                  <a:extLst>
                    <a:ext uri="{9D8B030D-6E8A-4147-A177-3AD203B41FA5}">
                      <a16:colId xmlns:a16="http://schemas.microsoft.com/office/drawing/2014/main" val="3042126032"/>
                    </a:ext>
                  </a:extLst>
                </a:gridCol>
                <a:gridCol w="1078906">
                  <a:extLst>
                    <a:ext uri="{9D8B030D-6E8A-4147-A177-3AD203B41FA5}">
                      <a16:colId xmlns:a16="http://schemas.microsoft.com/office/drawing/2014/main" val="1342836411"/>
                    </a:ext>
                  </a:extLst>
                </a:gridCol>
                <a:gridCol w="755236">
                  <a:extLst>
                    <a:ext uri="{9D8B030D-6E8A-4147-A177-3AD203B41FA5}">
                      <a16:colId xmlns:a16="http://schemas.microsoft.com/office/drawing/2014/main" val="963644076"/>
                    </a:ext>
                  </a:extLst>
                </a:gridCol>
                <a:gridCol w="1672306">
                  <a:extLst>
                    <a:ext uri="{9D8B030D-6E8A-4147-A177-3AD203B41FA5}">
                      <a16:colId xmlns:a16="http://schemas.microsoft.com/office/drawing/2014/main" val="3849644224"/>
                    </a:ext>
                  </a:extLst>
                </a:gridCol>
                <a:gridCol w="1177807">
                  <a:extLst>
                    <a:ext uri="{9D8B030D-6E8A-4147-A177-3AD203B41FA5}">
                      <a16:colId xmlns:a16="http://schemas.microsoft.com/office/drawing/2014/main" val="4253908384"/>
                    </a:ext>
                  </a:extLst>
                </a:gridCol>
              </a:tblGrid>
              <a:tr h="54204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</a:rPr>
                        <a:t>Author​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</a:rPr>
                        <a:t>Name​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</a:rPr>
                        <a:t>Title​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</a:rPr>
                        <a:t>Year of Publication​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</a:rPr>
                        <a:t>Disease​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</a:rPr>
                        <a:t>Methodology​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</a:rPr>
                        <a:t>Performance​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extLst>
                  <a:ext uri="{0D108BD9-81ED-4DB2-BD59-A6C34878D82A}">
                    <a16:rowId xmlns:a16="http://schemas.microsoft.com/office/drawing/2014/main" val="1365786924"/>
                  </a:ext>
                </a:extLst>
              </a:tr>
              <a:tr h="1506303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</a:rPr>
                        <a:t>Senthikumar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 Mohan, Gautam Shrivastava​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Effective Heart</a:t>
                      </a:r>
                    </a:p>
                    <a:p>
                      <a:pPr algn="l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Disease Prediction </a:t>
                      </a:r>
                    </a:p>
                    <a:p>
                      <a:pPr algn="l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Using Hybrid</a:t>
                      </a:r>
                    </a:p>
                    <a:p>
                      <a:pPr algn="l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Machine Learning</a:t>
                      </a:r>
                    </a:p>
                    <a:p>
                      <a:pPr algn="l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Techniques​</a:t>
                      </a:r>
                    </a:p>
                    <a:p>
                      <a:pPr algn="l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</a:rPr>
                        <a:t>2019​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</a:rPr>
                        <a:t>Heart​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</a:rPr>
                        <a:t>K-Nearest Neighbour, Naïve Bayes, Random Forest, Hybrid Random Forest with a linear model​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</a:rPr>
                        <a:t>HRFLM has max accuracy of 88.7%​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extLst>
                  <a:ext uri="{0D108BD9-81ED-4DB2-BD59-A6C34878D82A}">
                    <a16:rowId xmlns:a16="http://schemas.microsoft.com/office/drawing/2014/main" val="647644713"/>
                  </a:ext>
                </a:extLst>
              </a:tr>
              <a:tr h="165094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Mogana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Darshini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Ganggayah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Nur Aishah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Taib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Predicting factors for survival of breast cancer patients using machine learning techniques​</a:t>
                      </a:r>
                    </a:p>
                    <a:p>
                      <a:pPr algn="l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2019​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Cancer​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Decision Tree, Random Forest, Neural Network, Extreme Boost, Logistic Regression, Support Vector Machine​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Highest accuracy of 82.7% obtained from random forest​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811" marR="56811" marT="28406" marB="28406"/>
                </a:tc>
                <a:extLst>
                  <a:ext uri="{0D108BD9-81ED-4DB2-BD59-A6C34878D82A}">
                    <a16:rowId xmlns:a16="http://schemas.microsoft.com/office/drawing/2014/main" val="301744422"/>
                  </a:ext>
                </a:extLst>
              </a:tr>
              <a:tr h="136166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Lin Chen,​</a:t>
                      </a:r>
                    </a:p>
                    <a:p>
                      <a:pPr algn="l" fontAlgn="base"/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</a:rPr>
                        <a:t>Yuhua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 Liu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A Machine Learning Methodology for Diagnosing Chronic Kidney Disease​</a:t>
                      </a:r>
                    </a:p>
                    <a:p>
                      <a:pPr algn="l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2019​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Kidney​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Random Forest, </a:t>
                      </a:r>
                    </a:p>
                    <a:p>
                      <a:pPr algn="l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Support Vector </a:t>
                      </a:r>
                    </a:p>
                    <a:p>
                      <a:pPr algn="l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Machine, K-Nearest Neighbor, Logistic Regression, Naïve Bayes​</a:t>
                      </a:r>
                    </a:p>
                    <a:p>
                      <a:pPr algn="l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RF algorithm has the maximum accuracy of 88.38%​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extLst>
                  <a:ext uri="{0D108BD9-81ED-4DB2-BD59-A6C34878D82A}">
                    <a16:rowId xmlns:a16="http://schemas.microsoft.com/office/drawing/2014/main" val="35713384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7E577-909C-4CE4-BB8A-C08BD160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4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E566-460D-4C49-A20D-C149B2A1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15E4-C23B-425D-86E9-8735251A4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In healthcare informatics, disease prediction is critical. 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The importance of diagnosing the illness at an early stage cannot be overstated. 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The current system covers general diseases that occur more frequently such as Breast Cancer, Heart Disease, Liver Disease, Kidney Disease and Diabetes.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The current system uses the input provided by the user and the dataset that are available in the machine to predict the disease.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FA8BF-7128-4B1F-B148-197F96BC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7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B5D1-455A-4370-A776-1ED10A06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E77A-5280-49F0-9DC5-C98A1FE0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The purpose of this project is to predict the accurate disease of  a patient using all their general information.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Using this information, we will compare with our previous dataset of the patients.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Predict the disease he/she has been through.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If the prediction is done at the early stage of the disease with the help of this project.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And adequate steps are taken for curing the disease, then this prediction system can be very useful to the health industry.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972C9-70CB-4F7D-9FB4-A9CAE13A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9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0831-D656-497D-A711-C73F88D8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32C39-FD99-4DD1-8E11-01BF8F3C2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u="sng" dirty="0">
                <a:effectLst/>
              </a:rPr>
              <a:t>Breast Cancer Wisconsin (Diagnostic) Data Set</a:t>
            </a:r>
          </a:p>
          <a:p>
            <a:pPr marL="914400" lvl="1" indent="-514350">
              <a:lnSpc>
                <a:spcPct val="150000"/>
              </a:lnSpc>
            </a:pPr>
            <a:r>
              <a:rPr lang="en-US" sz="2000" dirty="0"/>
              <a:t>Number of Attributes : 32</a:t>
            </a:r>
          </a:p>
          <a:p>
            <a:pPr marL="914400" lvl="1" indent="-514350">
              <a:lnSpc>
                <a:spcPct val="150000"/>
              </a:lnSpc>
            </a:pPr>
            <a:r>
              <a:rPr lang="en-US" sz="2000" i="0" dirty="0">
                <a:effectLst/>
              </a:rPr>
              <a:t>Number of Instances : 569</a:t>
            </a:r>
          </a:p>
          <a:p>
            <a:pPr marL="914400" lvl="1" indent="-514350">
              <a:lnSpc>
                <a:spcPct val="150000"/>
              </a:lnSpc>
            </a:pPr>
            <a:r>
              <a:rPr lang="en-US" sz="2000" i="0" dirty="0">
                <a:effectLst/>
              </a:rPr>
              <a:t>Depen</a:t>
            </a:r>
            <a:r>
              <a:rPr lang="en-US" sz="2000" dirty="0"/>
              <a:t>dent Attribute : Diagnosis (M/B)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sz="2400" i="0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i="0" dirty="0">
              <a:effectLst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3BC90-CD50-414F-9B14-9FF9D7F1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0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3163</TotalTime>
  <Words>1697</Words>
  <Application>Microsoft Office PowerPoint</Application>
  <PresentationFormat>On-screen Show (4:3)</PresentationFormat>
  <Paragraphs>311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A  Presentation on “EFFICIENT AUTOMATED DISEASE DIAGNOSIS”  By Apurv Panbude(C220) Prashant Pandey (C221) Yash Agarwal (C245)  Under the Guidance of Prof. Pankaj Gulhane </vt:lpstr>
      <vt:lpstr>OUTLINE</vt:lpstr>
      <vt:lpstr>OBJECTIVE</vt:lpstr>
      <vt:lpstr>LITERATURE SURVEY</vt:lpstr>
      <vt:lpstr>LITERATURE SURVEY (CONTD.)</vt:lpstr>
      <vt:lpstr>LITERATURE SURVEY (CONTD.)</vt:lpstr>
      <vt:lpstr>PROBLEM STATEMENT</vt:lpstr>
      <vt:lpstr>PROPOSED SOLUTION</vt:lpstr>
      <vt:lpstr>DATASET</vt:lpstr>
      <vt:lpstr>DATASET (CONTD.)</vt:lpstr>
      <vt:lpstr>DATASET (CONTD.)</vt:lpstr>
      <vt:lpstr>DATASET (CONTD.)</vt:lpstr>
      <vt:lpstr>DATASET (CONTD.)</vt:lpstr>
      <vt:lpstr>DATASET (CONTD.)</vt:lpstr>
      <vt:lpstr>DATASET (CONTD.)</vt:lpstr>
      <vt:lpstr>DATASET (CONTD.)</vt:lpstr>
      <vt:lpstr>DATASET (CONTD.)</vt:lpstr>
      <vt:lpstr>DATASET (CONTD.)</vt:lpstr>
      <vt:lpstr>METHODOLOGY</vt:lpstr>
      <vt:lpstr>METHODOLOGY (CONTD.)</vt:lpstr>
      <vt:lpstr>METHODOLOGY (CONTD.)</vt:lpstr>
      <vt:lpstr>IMPLEMENTATION</vt:lpstr>
      <vt:lpstr>IMPLEMENTATION (CONTD.)</vt:lpstr>
      <vt:lpstr>IMPLEMENTATION (CONTD.)</vt:lpstr>
      <vt:lpstr>RESULT ANALYSIS</vt:lpstr>
      <vt:lpstr>CONCLUSION</vt:lpstr>
      <vt:lpstr>FUTURE WORKS</vt:lpstr>
      <vt:lpstr>REFERENCES</vt:lpstr>
      <vt:lpstr>REFERENCES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Presentation on “TITLE OF PROJECT”  By NAME OF STUDENT    Under the Guidance of NAME OF GUIDE</dc:title>
  <dc:creator>kunal</dc:creator>
  <cp:lastModifiedBy>APURV PANBUDE - 70061118024</cp:lastModifiedBy>
  <cp:revision>27</cp:revision>
  <dcterms:created xsi:type="dcterms:W3CDTF">2006-08-16T00:00:00Z</dcterms:created>
  <dcterms:modified xsi:type="dcterms:W3CDTF">2022-03-25T10:46:04Z</dcterms:modified>
</cp:coreProperties>
</file>