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74" r:id="rId3"/>
    <p:sldId id="257" r:id="rId4"/>
    <p:sldId id="258" r:id="rId5"/>
    <p:sldId id="262" r:id="rId6"/>
    <p:sldId id="259" r:id="rId7"/>
    <p:sldId id="260" r:id="rId8"/>
    <p:sldId id="261" r:id="rId9"/>
    <p:sldId id="267" r:id="rId10"/>
    <p:sldId id="268" r:id="rId11"/>
    <p:sldId id="263" r:id="rId12"/>
    <p:sldId id="264" r:id="rId13"/>
    <p:sldId id="265" r:id="rId14"/>
    <p:sldId id="266" r:id="rId15"/>
    <p:sldId id="269" r:id="rId16"/>
    <p:sldId id="270" r:id="rId17"/>
    <p:sldId id="271" r:id="rId18"/>
    <p:sldId id="272" r:id="rId19"/>
    <p:sldId id="273" r:id="rId20"/>
    <p:sldId id="276" r:id="rId21"/>
    <p:sldId id="277" r:id="rId22"/>
    <p:sldId id="27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60"/>
  </p:normalViewPr>
  <p:slideViewPr>
    <p:cSldViewPr>
      <p:cViewPr varScale="1">
        <p:scale>
          <a:sx n="87" d="100"/>
          <a:sy n="87" d="100"/>
        </p:scale>
        <p:origin x="-1302" y="-7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C31D87C-373A-4359-A22F-7A7AE565D1C9}" type="datetimeFigureOut">
              <a:rPr lang="en-IN" smtClean="0"/>
              <a:pPr/>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CE5239-F756-416A-ADD9-21515395C493}" type="slidenum">
              <a:rPr lang="en-IN" smtClean="0"/>
              <a:pPr/>
              <a:t>‹#›</a:t>
            </a:fld>
            <a:endParaRPr lang="en-IN"/>
          </a:p>
        </p:txBody>
      </p:sp>
    </p:spTree>
    <p:extLst>
      <p:ext uri="{BB962C8B-B14F-4D97-AF65-F5344CB8AC3E}">
        <p14:creationId xmlns:p14="http://schemas.microsoft.com/office/powerpoint/2010/main" xmlns="" val="159929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C31D87C-373A-4359-A22F-7A7AE565D1C9}" type="datetimeFigureOut">
              <a:rPr lang="en-IN" smtClean="0"/>
              <a:pPr/>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CE5239-F756-416A-ADD9-21515395C493}" type="slidenum">
              <a:rPr lang="en-IN" smtClean="0"/>
              <a:pPr/>
              <a:t>‹#›</a:t>
            </a:fld>
            <a:endParaRPr lang="en-IN"/>
          </a:p>
        </p:txBody>
      </p:sp>
    </p:spTree>
    <p:extLst>
      <p:ext uri="{BB962C8B-B14F-4D97-AF65-F5344CB8AC3E}">
        <p14:creationId xmlns:p14="http://schemas.microsoft.com/office/powerpoint/2010/main" xmlns="" val="457289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C31D87C-373A-4359-A22F-7A7AE565D1C9}" type="datetimeFigureOut">
              <a:rPr lang="en-IN" smtClean="0"/>
              <a:pPr/>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CE5239-F756-416A-ADD9-21515395C493}" type="slidenum">
              <a:rPr lang="en-IN" smtClean="0"/>
              <a:pPr/>
              <a:t>‹#›</a:t>
            </a:fld>
            <a:endParaRPr lang="en-IN"/>
          </a:p>
        </p:txBody>
      </p:sp>
    </p:spTree>
    <p:extLst>
      <p:ext uri="{BB962C8B-B14F-4D97-AF65-F5344CB8AC3E}">
        <p14:creationId xmlns:p14="http://schemas.microsoft.com/office/powerpoint/2010/main" xmlns="" val="269345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C31D87C-373A-4359-A22F-7A7AE565D1C9}" type="datetimeFigureOut">
              <a:rPr lang="en-IN" smtClean="0"/>
              <a:pPr/>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CE5239-F756-416A-ADD9-21515395C493}" type="slidenum">
              <a:rPr lang="en-IN" smtClean="0"/>
              <a:pPr/>
              <a:t>‹#›</a:t>
            </a:fld>
            <a:endParaRPr lang="en-IN"/>
          </a:p>
        </p:txBody>
      </p:sp>
    </p:spTree>
    <p:extLst>
      <p:ext uri="{BB962C8B-B14F-4D97-AF65-F5344CB8AC3E}">
        <p14:creationId xmlns:p14="http://schemas.microsoft.com/office/powerpoint/2010/main" xmlns="" val="1853264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31D87C-373A-4359-A22F-7A7AE565D1C9}" type="datetimeFigureOut">
              <a:rPr lang="en-IN" smtClean="0"/>
              <a:pPr/>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CE5239-F756-416A-ADD9-21515395C493}" type="slidenum">
              <a:rPr lang="en-IN" smtClean="0"/>
              <a:pPr/>
              <a:t>‹#›</a:t>
            </a:fld>
            <a:endParaRPr lang="en-IN"/>
          </a:p>
        </p:txBody>
      </p:sp>
    </p:spTree>
    <p:extLst>
      <p:ext uri="{BB962C8B-B14F-4D97-AF65-F5344CB8AC3E}">
        <p14:creationId xmlns:p14="http://schemas.microsoft.com/office/powerpoint/2010/main" xmlns="" val="3435587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C31D87C-373A-4359-A22F-7A7AE565D1C9}" type="datetimeFigureOut">
              <a:rPr lang="en-IN" smtClean="0"/>
              <a:pPr/>
              <a:t>04-09-2022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CE5239-F756-416A-ADD9-21515395C493}" type="slidenum">
              <a:rPr lang="en-IN" smtClean="0"/>
              <a:pPr/>
              <a:t>‹#›</a:t>
            </a:fld>
            <a:endParaRPr lang="en-IN"/>
          </a:p>
        </p:txBody>
      </p:sp>
    </p:spTree>
    <p:extLst>
      <p:ext uri="{BB962C8B-B14F-4D97-AF65-F5344CB8AC3E}">
        <p14:creationId xmlns:p14="http://schemas.microsoft.com/office/powerpoint/2010/main" xmlns="" val="3221932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C31D87C-373A-4359-A22F-7A7AE565D1C9}" type="datetimeFigureOut">
              <a:rPr lang="en-IN" smtClean="0"/>
              <a:pPr/>
              <a:t>04-09-2022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CE5239-F756-416A-ADD9-21515395C493}" type="slidenum">
              <a:rPr lang="en-IN" smtClean="0"/>
              <a:pPr/>
              <a:t>‹#›</a:t>
            </a:fld>
            <a:endParaRPr lang="en-IN"/>
          </a:p>
        </p:txBody>
      </p:sp>
    </p:spTree>
    <p:extLst>
      <p:ext uri="{BB962C8B-B14F-4D97-AF65-F5344CB8AC3E}">
        <p14:creationId xmlns:p14="http://schemas.microsoft.com/office/powerpoint/2010/main" xmlns="" val="204951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C31D87C-373A-4359-A22F-7A7AE565D1C9}" type="datetimeFigureOut">
              <a:rPr lang="en-IN" smtClean="0"/>
              <a:pPr/>
              <a:t>04-09-2022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CE5239-F756-416A-ADD9-21515395C493}" type="slidenum">
              <a:rPr lang="en-IN" smtClean="0"/>
              <a:pPr/>
              <a:t>‹#›</a:t>
            </a:fld>
            <a:endParaRPr lang="en-IN"/>
          </a:p>
        </p:txBody>
      </p:sp>
    </p:spTree>
    <p:extLst>
      <p:ext uri="{BB962C8B-B14F-4D97-AF65-F5344CB8AC3E}">
        <p14:creationId xmlns:p14="http://schemas.microsoft.com/office/powerpoint/2010/main" xmlns="" val="1774348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31D87C-373A-4359-A22F-7A7AE565D1C9}" type="datetimeFigureOut">
              <a:rPr lang="en-IN" smtClean="0"/>
              <a:pPr/>
              <a:t>04-09-2022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CE5239-F756-416A-ADD9-21515395C493}" type="slidenum">
              <a:rPr lang="en-IN" smtClean="0"/>
              <a:pPr/>
              <a:t>‹#›</a:t>
            </a:fld>
            <a:endParaRPr lang="en-IN"/>
          </a:p>
        </p:txBody>
      </p:sp>
    </p:spTree>
    <p:extLst>
      <p:ext uri="{BB962C8B-B14F-4D97-AF65-F5344CB8AC3E}">
        <p14:creationId xmlns:p14="http://schemas.microsoft.com/office/powerpoint/2010/main" xmlns="" val="3197589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31D87C-373A-4359-A22F-7A7AE565D1C9}" type="datetimeFigureOut">
              <a:rPr lang="en-IN" smtClean="0"/>
              <a:pPr/>
              <a:t>04-09-2022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CE5239-F756-416A-ADD9-21515395C493}" type="slidenum">
              <a:rPr lang="en-IN" smtClean="0"/>
              <a:pPr/>
              <a:t>‹#›</a:t>
            </a:fld>
            <a:endParaRPr lang="en-IN"/>
          </a:p>
        </p:txBody>
      </p:sp>
    </p:spTree>
    <p:extLst>
      <p:ext uri="{BB962C8B-B14F-4D97-AF65-F5344CB8AC3E}">
        <p14:creationId xmlns:p14="http://schemas.microsoft.com/office/powerpoint/2010/main" xmlns="" val="355427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31D87C-373A-4359-A22F-7A7AE565D1C9}" type="datetimeFigureOut">
              <a:rPr lang="en-IN" smtClean="0"/>
              <a:pPr/>
              <a:t>04-09-2022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CE5239-F756-416A-ADD9-21515395C493}" type="slidenum">
              <a:rPr lang="en-IN" smtClean="0"/>
              <a:pPr/>
              <a:t>‹#›</a:t>
            </a:fld>
            <a:endParaRPr lang="en-IN"/>
          </a:p>
        </p:txBody>
      </p:sp>
    </p:spTree>
    <p:extLst>
      <p:ext uri="{BB962C8B-B14F-4D97-AF65-F5344CB8AC3E}">
        <p14:creationId xmlns:p14="http://schemas.microsoft.com/office/powerpoint/2010/main" xmlns="" val="320563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31D87C-373A-4359-A22F-7A7AE565D1C9}" type="datetimeFigureOut">
              <a:rPr lang="en-IN" smtClean="0"/>
              <a:pPr/>
              <a:t>04-09-2022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CE5239-F756-416A-ADD9-21515395C493}" type="slidenum">
              <a:rPr lang="en-IN" smtClean="0"/>
              <a:pPr/>
              <a:t>‹#›</a:t>
            </a:fld>
            <a:endParaRPr lang="en-IN"/>
          </a:p>
        </p:txBody>
      </p:sp>
    </p:spTree>
    <p:extLst>
      <p:ext uri="{BB962C8B-B14F-4D97-AF65-F5344CB8AC3E}">
        <p14:creationId xmlns:p14="http://schemas.microsoft.com/office/powerpoint/2010/main" xmlns="" val="36494043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ealpython.com/python-api/" TargetMode="External"/><Relationship Id="rId2" Type="http://schemas.openxmlformats.org/officeDocument/2006/relationships/hyperlink" Target="https://realpython.com/courses/working-json-data-python/" TargetMode="External"/><Relationship Id="rId1" Type="http://schemas.openxmlformats.org/officeDocument/2006/relationships/slideLayout" Target="../slideLayouts/slideLayout2.xml"/><Relationship Id="rId5" Type="http://schemas.openxmlformats.org/officeDocument/2006/relationships/hyperlink" Target="https://www.crummy.com/software/BeautifulSoup/bs4/doc/" TargetMode="External"/><Relationship Id="rId4" Type="http://schemas.openxmlformats.org/officeDocument/2006/relationships/hyperlink" Target="https://realpython.com/api-integration-in-pytho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bsonspec.org/" TargetMode="External"/><Relationship Id="rId2" Type="http://schemas.openxmlformats.org/officeDocument/2006/relationships/hyperlink" Target="https://github.com/psf/requests/network/dependents?package_id=UGFja2FnZS01NzA4OTExNg==" TargetMode="External"/><Relationship Id="rId1" Type="http://schemas.openxmlformats.org/officeDocument/2006/relationships/slideLayout" Target="../slideLayouts/slideLayout2.xml"/><Relationship Id="rId4" Type="http://schemas.openxmlformats.org/officeDocument/2006/relationships/hyperlink" Target="http://www.mongodb.org/display/DOCS/GridFS+Specifica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ypi.org/project/beautifulsoup4/" TargetMode="External"/><Relationship Id="rId2" Type="http://schemas.openxmlformats.org/officeDocument/2006/relationships/hyperlink" Target="https://pypi.org/project/reques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Presentation for Mini Project</a:t>
            </a:r>
          </a:p>
        </p:txBody>
      </p:sp>
      <p:sp>
        <p:nvSpPr>
          <p:cNvPr id="3" name="Subtitle 2"/>
          <p:cNvSpPr>
            <a:spLocks noGrp="1"/>
          </p:cNvSpPr>
          <p:nvPr>
            <p:ph type="subTitle" idx="1"/>
          </p:nvPr>
        </p:nvSpPr>
        <p:spPr>
          <a:xfrm>
            <a:off x="0" y="3886200"/>
            <a:ext cx="9144000" cy="2855168"/>
          </a:xfrm>
        </p:spPr>
        <p:txBody>
          <a:bodyPr>
            <a:normAutofit/>
          </a:bodyPr>
          <a:lstStyle/>
          <a:p>
            <a:pPr algn="l"/>
            <a:r>
              <a:rPr lang="en-IN" sz="2800" b="1" dirty="0">
                <a:solidFill>
                  <a:schemeClr val="tx1"/>
                </a:solidFill>
              </a:rPr>
              <a:t>Submitted By :                                                       Course :</a:t>
            </a:r>
          </a:p>
          <a:p>
            <a:pPr algn="l"/>
            <a:r>
              <a:rPr lang="en-IN" sz="2400" dirty="0" err="1">
                <a:solidFill>
                  <a:schemeClr val="tx1"/>
                </a:solidFill>
              </a:rPr>
              <a:t>Apurv</a:t>
            </a:r>
            <a:r>
              <a:rPr lang="en-IN" sz="2400" dirty="0">
                <a:solidFill>
                  <a:schemeClr val="tx1"/>
                </a:solidFill>
              </a:rPr>
              <a:t> </a:t>
            </a:r>
            <a:r>
              <a:rPr lang="en-IN" sz="2400" dirty="0" err="1">
                <a:solidFill>
                  <a:schemeClr val="tx1"/>
                </a:solidFill>
              </a:rPr>
              <a:t>Tewari</a:t>
            </a:r>
            <a:r>
              <a:rPr lang="en-IN" sz="2400" dirty="0">
                <a:solidFill>
                  <a:schemeClr val="tx1"/>
                </a:solidFill>
              </a:rPr>
              <a:t> (1961208)                                                      B. Tech. (CSE)</a:t>
            </a:r>
            <a:r>
              <a:rPr lang="en-IN" sz="2800" dirty="0">
                <a:solidFill>
                  <a:schemeClr val="tx1"/>
                </a:solidFill>
              </a:rPr>
              <a:t>  </a:t>
            </a:r>
          </a:p>
          <a:p>
            <a:pPr algn="l"/>
            <a:r>
              <a:rPr lang="en-IN" sz="2400" dirty="0">
                <a:solidFill>
                  <a:schemeClr val="tx1"/>
                </a:solidFill>
              </a:rPr>
              <a:t>Mohit Negi(1961107)                                                           5</a:t>
            </a:r>
            <a:r>
              <a:rPr lang="en-IN" sz="2400" baseline="30000" dirty="0">
                <a:solidFill>
                  <a:schemeClr val="tx1"/>
                </a:solidFill>
              </a:rPr>
              <a:t>th </a:t>
            </a:r>
            <a:r>
              <a:rPr lang="en-IN" sz="2400" dirty="0" err="1">
                <a:solidFill>
                  <a:schemeClr val="tx1"/>
                </a:solidFill>
              </a:rPr>
              <a:t>sem</a:t>
            </a:r>
            <a:r>
              <a:rPr lang="en-IN" sz="2400" baseline="30000" dirty="0">
                <a:solidFill>
                  <a:schemeClr val="tx1"/>
                </a:solidFill>
              </a:rPr>
              <a:t>  </a:t>
            </a:r>
            <a:endParaRPr lang="en-IN" sz="2400" dirty="0">
              <a:solidFill>
                <a:schemeClr val="tx1"/>
              </a:solidFill>
            </a:endParaRPr>
          </a:p>
          <a:p>
            <a:pPr algn="l"/>
            <a:r>
              <a:rPr lang="en-IN" sz="2400" dirty="0">
                <a:solidFill>
                  <a:schemeClr val="tx1"/>
                </a:solidFill>
              </a:rPr>
              <a:t>Neeraj </a:t>
            </a:r>
            <a:r>
              <a:rPr lang="en-IN" sz="2400" dirty="0" err="1">
                <a:solidFill>
                  <a:schemeClr val="tx1"/>
                </a:solidFill>
              </a:rPr>
              <a:t>Kumaiya</a:t>
            </a:r>
            <a:r>
              <a:rPr lang="en-IN" sz="2400" dirty="0">
                <a:solidFill>
                  <a:schemeClr val="tx1"/>
                </a:solidFill>
              </a:rPr>
              <a:t>(1961112)</a:t>
            </a:r>
          </a:p>
        </p:txBody>
      </p:sp>
      <p:pic>
        <p:nvPicPr>
          <p:cNvPr id="4" name="Picture 3" descr="gehu logo.png">
            <a:extLst>
              <a:ext uri="{FF2B5EF4-FFF2-40B4-BE49-F238E27FC236}">
                <a16:creationId xmlns:a16="http://schemas.microsoft.com/office/drawing/2014/main" xmlns="" id="{FE8BE7FB-57DA-4E98-9111-BB8C915FAE06}"/>
              </a:ext>
            </a:extLst>
          </p:cNvPr>
          <p:cNvPicPr>
            <a:picLocks noChangeAspect="1"/>
          </p:cNvPicPr>
          <p:nvPr/>
        </p:nvPicPr>
        <p:blipFill>
          <a:blip r:embed="rId2" cstate="print"/>
          <a:stretch>
            <a:fillRect/>
          </a:stretch>
        </p:blipFill>
        <p:spPr>
          <a:xfrm>
            <a:off x="107504" y="188640"/>
            <a:ext cx="8893939" cy="2016147"/>
          </a:xfrm>
          <a:prstGeom prst="rect">
            <a:avLst/>
          </a:prstGeom>
        </p:spPr>
      </p:pic>
    </p:spTree>
    <p:extLst>
      <p:ext uri="{BB962C8B-B14F-4D97-AF65-F5344CB8AC3E}">
        <p14:creationId xmlns:p14="http://schemas.microsoft.com/office/powerpoint/2010/main" xmlns="" val="446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229600" cy="1224136"/>
          </a:xfrm>
        </p:spPr>
        <p:txBody>
          <a:bodyPr/>
          <a:lstStyle/>
          <a:p>
            <a:r>
              <a:rPr lang="en-US" sz="1600" dirty="0"/>
              <a:t>After scrapping data from different webpages we got number of URL's most of them are not of our use but our project (JOB CRAWLER) will scrap useful URL's from it in the final process. </a:t>
            </a:r>
            <a:endParaRPr lang="en-IN" sz="1600" dirty="0"/>
          </a:p>
          <a:p>
            <a:r>
              <a:rPr lang="en-US" sz="1600" dirty="0"/>
              <a:t>After running the code on (https://in.indeed.com/jobs?q=python+developer&amp;l=) webpage we got 237 </a:t>
            </a:r>
            <a:r>
              <a:rPr lang="en-US" sz="1600" dirty="0" err="1"/>
              <a:t>urls</a:t>
            </a:r>
            <a:r>
              <a:rPr lang="en-US" sz="1600" dirty="0"/>
              <a:t> as shown below.</a:t>
            </a:r>
            <a:endParaRPr lang="en-IN" sz="1600" dirty="0"/>
          </a:p>
          <a:p>
            <a:pPr marL="0" indent="0">
              <a:buNone/>
            </a:pPr>
            <a:endParaRPr lang="en-IN" dirty="0"/>
          </a:p>
        </p:txBody>
      </p:sp>
      <p:pic>
        <p:nvPicPr>
          <p:cNvPr id="4" name="Picture 3"/>
          <p:cNvPicPr/>
          <p:nvPr/>
        </p:nvPicPr>
        <p:blipFill>
          <a:blip r:embed="rId2" cstate="print">
            <a:extLst>
              <a:ext uri="{28A0092B-C50C-407E-A947-70E740481C1C}">
                <a14:useLocalDpi xmlns:a14="http://schemas.microsoft.com/office/drawing/2010/main" xmlns="" val="0"/>
              </a:ext>
            </a:extLst>
          </a:blip>
          <a:stretch>
            <a:fillRect/>
          </a:stretch>
        </p:blipFill>
        <p:spPr>
          <a:xfrm>
            <a:off x="1" y="1506537"/>
            <a:ext cx="9144000" cy="5351463"/>
          </a:xfrm>
          <a:prstGeom prst="rect">
            <a:avLst/>
          </a:prstGeom>
        </p:spPr>
      </p:pic>
    </p:spTree>
    <p:extLst>
      <p:ext uri="{BB962C8B-B14F-4D97-AF65-F5344CB8AC3E}">
        <p14:creationId xmlns:p14="http://schemas.microsoft.com/office/powerpoint/2010/main" xmlns="" val="175532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229600" cy="998984"/>
          </a:xfrm>
        </p:spPr>
        <p:txBody>
          <a:bodyPr>
            <a:normAutofit fontScale="90000"/>
          </a:bodyPr>
          <a:lstStyle/>
          <a:p>
            <a:r>
              <a:rPr lang="en-US" b="1" dirty="0" smtClean="0"/>
              <a:t/>
            </a:r>
            <a:br>
              <a:rPr lang="en-US" b="1" dirty="0" smtClean="0"/>
            </a:br>
            <a:r>
              <a:rPr lang="en-US" b="1" dirty="0" smtClean="0"/>
              <a:t>Python </a:t>
            </a:r>
            <a:r>
              <a:rPr lang="en-US" b="1" dirty="0"/>
              <a:t>Script – To demonstrate Connection to </a:t>
            </a:r>
            <a:r>
              <a:rPr lang="en-US" b="1" dirty="0" err="1"/>
              <a:t>MongoDB</a:t>
            </a:r>
            <a:r>
              <a:rPr lang="en-IN" b="1" dirty="0"/>
              <a:t/>
            </a:r>
            <a:br>
              <a:rPr lang="en-IN" b="1" dirty="0"/>
            </a:br>
            <a:endParaRPr lang="en-IN" dirty="0"/>
          </a:p>
        </p:txBody>
      </p:sp>
      <p:pic>
        <p:nvPicPr>
          <p:cNvPr id="4" name="Content Placeholder 3"/>
          <p:cNvPicPr>
            <a:picLocks noGrp="1"/>
          </p:cNvPicPr>
          <p:nvPr>
            <p:ph idx="1"/>
          </p:nvPr>
        </p:nvPicPr>
        <p:blipFill>
          <a:blip r:embed="rId2" cstate="print"/>
          <a:stretch>
            <a:fillRect/>
          </a:stretch>
        </p:blipFill>
        <p:spPr>
          <a:xfrm>
            <a:off x="467544" y="2132856"/>
            <a:ext cx="8229600" cy="3901682"/>
          </a:xfrm>
          <a:prstGeom prst="rect">
            <a:avLst/>
          </a:prstGeom>
        </p:spPr>
      </p:pic>
    </p:spTree>
    <p:extLst>
      <p:ext uri="{BB962C8B-B14F-4D97-AF65-F5344CB8AC3E}">
        <p14:creationId xmlns:p14="http://schemas.microsoft.com/office/powerpoint/2010/main" xmlns="" val="2068257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Console Output (</a:t>
            </a:r>
            <a:r>
              <a:rPr lang="en-US" b="1" dirty="0" err="1"/>
              <a:t>MongoDB</a:t>
            </a:r>
            <a:r>
              <a:rPr lang="en-US" b="1" dirty="0"/>
              <a:t> Server)</a:t>
            </a:r>
            <a:endParaRPr lang="en-IN"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457200" y="1860431"/>
            <a:ext cx="8229600" cy="4005500"/>
          </a:xfrm>
          <a:prstGeom prst="rect">
            <a:avLst/>
          </a:prstGeom>
        </p:spPr>
      </p:pic>
    </p:spTree>
    <p:extLst>
      <p:ext uri="{BB962C8B-B14F-4D97-AF65-F5344CB8AC3E}">
        <p14:creationId xmlns:p14="http://schemas.microsoft.com/office/powerpoint/2010/main" xmlns="" val="1644126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Final Process</a:t>
            </a:r>
          </a:p>
        </p:txBody>
      </p:sp>
      <p:sp>
        <p:nvSpPr>
          <p:cNvPr id="3" name="Content Placeholder 2"/>
          <p:cNvSpPr>
            <a:spLocks noGrp="1"/>
          </p:cNvSpPr>
          <p:nvPr>
            <p:ph idx="1"/>
          </p:nvPr>
        </p:nvSpPr>
        <p:spPr/>
        <p:txBody>
          <a:bodyPr>
            <a:normAutofit fontScale="77500" lnSpcReduction="20000"/>
          </a:bodyPr>
          <a:lstStyle/>
          <a:p>
            <a:r>
              <a:rPr lang="en-IN" u="sng" dirty="0"/>
              <a:t>Jobs Crawler</a:t>
            </a:r>
            <a:r>
              <a:rPr lang="en-IN" dirty="0"/>
              <a:t> : A simple crawler for job ads on different websites.</a:t>
            </a:r>
          </a:p>
          <a:p>
            <a:r>
              <a:rPr lang="en-IN" dirty="0"/>
              <a:t>Configuration : </a:t>
            </a:r>
            <a:r>
              <a:rPr lang="en-US" dirty="0"/>
              <a:t>The configuration for search terms, location and which websites to include can be set in the </a:t>
            </a:r>
            <a:r>
              <a:rPr lang="en-US" dirty="0" err="1"/>
              <a:t>config.json</a:t>
            </a:r>
            <a:r>
              <a:rPr lang="en-US" dirty="0"/>
              <a:t> file. An example of the configuration is shown below:</a:t>
            </a:r>
            <a:endParaRPr lang="en-IN" dirty="0"/>
          </a:p>
          <a:p>
            <a:pPr marL="0" indent="0">
              <a:buNone/>
            </a:pPr>
            <a:r>
              <a:rPr lang="en-US" b="1" dirty="0"/>
              <a:t>NOTE</a:t>
            </a:r>
            <a:endParaRPr lang="en-IN" dirty="0"/>
          </a:p>
          <a:p>
            <a:r>
              <a:rPr lang="en-US" dirty="0"/>
              <a:t>Any website does only support certain countries. For a full list of supported countries for each site view the mapping files crawler/</a:t>
            </a:r>
            <a:r>
              <a:rPr lang="en-US" dirty="0" err="1"/>
              <a:t>monster_mapping.json</a:t>
            </a:r>
            <a:r>
              <a:rPr lang="en-US" dirty="0"/>
              <a:t> and crawler/</a:t>
            </a:r>
            <a:r>
              <a:rPr lang="en-US" dirty="0" err="1"/>
              <a:t>neuvoo_mappings.json</a:t>
            </a:r>
            <a:r>
              <a:rPr lang="en-US" dirty="0"/>
              <a:t>. If a country is specified that is supported for one website but not the other, the crawler will only crawl the supported one.</a:t>
            </a:r>
            <a:endParaRPr lang="en-IN" dirty="0"/>
          </a:p>
        </p:txBody>
      </p:sp>
    </p:spTree>
    <p:extLst>
      <p:ext uri="{BB962C8B-B14F-4D97-AF65-F5344CB8AC3E}">
        <p14:creationId xmlns:p14="http://schemas.microsoft.com/office/powerpoint/2010/main" xmlns="" val="3352217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Run</a:t>
            </a:r>
          </a:p>
        </p:txBody>
      </p:sp>
      <p:sp>
        <p:nvSpPr>
          <p:cNvPr id="3" name="Content Placeholder 2"/>
          <p:cNvSpPr>
            <a:spLocks noGrp="1"/>
          </p:cNvSpPr>
          <p:nvPr>
            <p:ph idx="1"/>
          </p:nvPr>
        </p:nvSpPr>
        <p:spPr/>
        <p:txBody>
          <a:bodyPr/>
          <a:lstStyle/>
          <a:p>
            <a:endParaRPr lang="en-IN" dirty="0"/>
          </a:p>
        </p:txBody>
      </p:sp>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340768"/>
            <a:ext cx="9144000" cy="540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17489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504" y="0"/>
            <a:ext cx="9036496"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1412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42398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 y="0"/>
            <a:ext cx="914400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15998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590" y="0"/>
            <a:ext cx="9127410" cy="1104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244" y="1104900"/>
            <a:ext cx="9115756" cy="5753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33650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Output</a:t>
            </a:r>
          </a:p>
        </p:txBody>
      </p:sp>
      <p:sp>
        <p:nvSpPr>
          <p:cNvPr id="3" name="Content Placeholder 2"/>
          <p:cNvSpPr>
            <a:spLocks noGrp="1"/>
          </p:cNvSpPr>
          <p:nvPr>
            <p:ph idx="1"/>
          </p:nvPr>
        </p:nvSpPr>
        <p:spPr/>
        <p:txBody>
          <a:bodyPr>
            <a:normAutofit fontScale="92500" lnSpcReduction="20000"/>
          </a:bodyPr>
          <a:lstStyle/>
          <a:p>
            <a:r>
              <a:rPr lang="en-US" dirty="0"/>
              <a:t>The crawled data is stored in </a:t>
            </a:r>
            <a:r>
              <a:rPr lang="en-US" dirty="0" err="1"/>
              <a:t>MongoDB</a:t>
            </a:r>
            <a:r>
              <a:rPr lang="en-US" dirty="0"/>
              <a:t> database server. All newly received job ads are also written to an output file with the name specified in the configuration file, however, only new ads will be </a:t>
            </a:r>
            <a:r>
              <a:rPr lang="en-US" dirty="0" err="1"/>
              <a:t>outputed</a:t>
            </a:r>
            <a:r>
              <a:rPr lang="en-US" dirty="0"/>
              <a:t> to that file.</a:t>
            </a:r>
          </a:p>
          <a:p>
            <a:r>
              <a:rPr lang="en-IN" dirty="0"/>
              <a:t>After scrapping all the URL’s from the required websites, now using our final code we are filtering those URL with the logic of CSS selector and HTML tag into job description object ID and URL and the final result is shown in the images given below :</a:t>
            </a:r>
            <a:endParaRPr lang="en-US" dirty="0"/>
          </a:p>
        </p:txBody>
      </p:sp>
    </p:spTree>
    <p:extLst>
      <p:ext uri="{BB962C8B-B14F-4D97-AF65-F5344CB8AC3E}">
        <p14:creationId xmlns:p14="http://schemas.microsoft.com/office/powerpoint/2010/main" xmlns="" val="66284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Job Crawler using Data Scrapping</a:t>
            </a:r>
            <a:endParaRPr lang="en-IN" dirty="0"/>
          </a:p>
        </p:txBody>
      </p:sp>
      <p:sp>
        <p:nvSpPr>
          <p:cNvPr id="3" name="Subtitle 2"/>
          <p:cNvSpPr>
            <a:spLocks noGrp="1"/>
          </p:cNvSpPr>
          <p:nvPr>
            <p:ph type="subTitle" idx="1"/>
          </p:nvPr>
        </p:nvSpPr>
        <p:spPr/>
        <p:txBody>
          <a:bodyPr>
            <a:normAutofit/>
          </a:bodyPr>
          <a:lstStyle/>
          <a:p>
            <a:r>
              <a:rPr lang="en-US" sz="4000" b="1" dirty="0">
                <a:solidFill>
                  <a:schemeClr val="tx1"/>
                </a:solidFill>
              </a:rPr>
              <a:t>In Python and </a:t>
            </a:r>
            <a:r>
              <a:rPr lang="en-US" sz="4000" b="1" dirty="0" err="1">
                <a:solidFill>
                  <a:schemeClr val="tx1"/>
                </a:solidFill>
              </a:rPr>
              <a:t>MongoDB</a:t>
            </a:r>
            <a:endParaRPr lang="en-US" sz="4000" b="1" dirty="0">
              <a:solidFill>
                <a:schemeClr val="tx1"/>
              </a:solidFill>
            </a:endParaRPr>
          </a:p>
        </p:txBody>
      </p:sp>
    </p:spTree>
    <p:extLst>
      <p:ext uri="{BB962C8B-B14F-4D97-AF65-F5344CB8AC3E}">
        <p14:creationId xmlns:p14="http://schemas.microsoft.com/office/powerpoint/2010/main" xmlns="" val="151395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7413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09100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85725"/>
            <a:ext cx="9144000" cy="668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05374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1143000"/>
          </a:xfrm>
        </p:spPr>
        <p:txBody>
          <a:bodyPr>
            <a:noAutofit/>
          </a:bodyPr>
          <a:lstStyle/>
          <a:p>
            <a:r>
              <a:rPr lang="en-IN" sz="7200" b="1" dirty="0"/>
              <a:t>THANK YOU</a:t>
            </a:r>
          </a:p>
        </p:txBody>
      </p:sp>
      <p:sp>
        <p:nvSpPr>
          <p:cNvPr id="3" name="Content Placeholder 2"/>
          <p:cNvSpPr>
            <a:spLocks noGrp="1"/>
          </p:cNvSpPr>
          <p:nvPr>
            <p:ph idx="1"/>
          </p:nvPr>
        </p:nvSpPr>
        <p:spPr/>
        <p:txBody>
          <a:bodyPr/>
          <a:lstStyle/>
          <a:p>
            <a:pPr marL="0" indent="0" algn="ctr">
              <a:buNone/>
            </a:pPr>
            <a:endParaRPr lang="en-IN" dirty="0"/>
          </a:p>
        </p:txBody>
      </p:sp>
    </p:spTree>
    <p:extLst>
      <p:ext uri="{BB962C8B-B14F-4D97-AF65-F5344CB8AC3E}">
        <p14:creationId xmlns:p14="http://schemas.microsoft.com/office/powerpoint/2010/main" xmlns="" val="2874745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p>
        </p:txBody>
      </p:sp>
      <p:sp>
        <p:nvSpPr>
          <p:cNvPr id="3" name="Content Placeholder 2"/>
          <p:cNvSpPr>
            <a:spLocks noGrp="1"/>
          </p:cNvSpPr>
          <p:nvPr>
            <p:ph idx="1"/>
          </p:nvPr>
        </p:nvSpPr>
        <p:spPr/>
        <p:txBody>
          <a:bodyPr>
            <a:normAutofit/>
          </a:bodyPr>
          <a:lstStyle/>
          <a:p>
            <a:r>
              <a:rPr lang="en-US" sz="1600" dirty="0"/>
              <a:t>The project here is a terminal based program written in Python language and  all the data stored in </a:t>
            </a:r>
            <a:r>
              <a:rPr lang="en-US" sz="1600" dirty="0" err="1"/>
              <a:t>MongoDB</a:t>
            </a:r>
            <a:r>
              <a:rPr lang="en-US" sz="1600" dirty="0"/>
              <a:t>(database program). </a:t>
            </a:r>
            <a:r>
              <a:rPr lang="en-US" sz="1600" b="1" dirty="0"/>
              <a:t>Job crawlers</a:t>
            </a:r>
            <a:r>
              <a:rPr lang="en-US" sz="1600" dirty="0"/>
              <a:t> unleash the potential of the age-old crawling techniques in the recruitment parlance to translate the power of this technology in finding the most niche, latest, and relevant </a:t>
            </a:r>
            <a:r>
              <a:rPr lang="en-US" sz="1600" b="1" dirty="0"/>
              <a:t>job</a:t>
            </a:r>
            <a:r>
              <a:rPr lang="en-US" sz="1600" dirty="0"/>
              <a:t> feeds for </a:t>
            </a:r>
            <a:r>
              <a:rPr lang="en-US" sz="1600" b="1" dirty="0"/>
              <a:t>job</a:t>
            </a:r>
            <a:r>
              <a:rPr lang="en-US" sz="1600" dirty="0"/>
              <a:t> portals.</a:t>
            </a:r>
          </a:p>
          <a:p>
            <a:r>
              <a:rPr lang="en-IN" sz="1600" dirty="0"/>
              <a:t>Requirements  :</a:t>
            </a:r>
          </a:p>
          <a:p>
            <a:pPr marL="0" indent="0">
              <a:buNone/>
            </a:pPr>
            <a:r>
              <a:rPr lang="en-IN" sz="1600" dirty="0"/>
              <a:t>                   1. Python 3.2 and above</a:t>
            </a:r>
          </a:p>
          <a:p>
            <a:pPr marL="0" indent="0">
              <a:buNone/>
            </a:pPr>
            <a:r>
              <a:rPr lang="en-IN" sz="1600" dirty="0"/>
              <a:t>                   2. </a:t>
            </a:r>
            <a:r>
              <a:rPr lang="en-IN" sz="1600" dirty="0" err="1"/>
              <a:t>PyCharm</a:t>
            </a:r>
            <a:r>
              <a:rPr lang="en-IN" sz="1600" dirty="0"/>
              <a:t> IDE</a:t>
            </a:r>
          </a:p>
          <a:p>
            <a:pPr marL="0" indent="0">
              <a:buNone/>
            </a:pPr>
            <a:r>
              <a:rPr lang="en-IN" sz="1600" dirty="0"/>
              <a:t>                   3. </a:t>
            </a:r>
            <a:r>
              <a:rPr lang="en-IN" sz="1600" dirty="0" err="1"/>
              <a:t>MongoDB</a:t>
            </a:r>
            <a:r>
              <a:rPr lang="en-IN" sz="1600" dirty="0"/>
              <a:t> server </a:t>
            </a:r>
          </a:p>
        </p:txBody>
      </p:sp>
    </p:spTree>
    <p:extLst>
      <p:ext uri="{BB962C8B-B14F-4D97-AF65-F5344CB8AC3E}">
        <p14:creationId xmlns:p14="http://schemas.microsoft.com/office/powerpoint/2010/main" xmlns="" val="1021247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Objective and Scope</a:t>
            </a:r>
          </a:p>
        </p:txBody>
      </p:sp>
      <p:sp>
        <p:nvSpPr>
          <p:cNvPr id="3" name="Content Placeholder 2"/>
          <p:cNvSpPr>
            <a:spLocks noGrp="1"/>
          </p:cNvSpPr>
          <p:nvPr>
            <p:ph idx="1"/>
          </p:nvPr>
        </p:nvSpPr>
        <p:spPr/>
        <p:txBody>
          <a:bodyPr>
            <a:normAutofit lnSpcReduction="10000"/>
          </a:bodyPr>
          <a:lstStyle/>
          <a:p>
            <a:r>
              <a:rPr lang="en-US" sz="1800" dirty="0"/>
              <a:t>The project here is a Web Scrapping program written in Python language and  all the data stored in </a:t>
            </a:r>
            <a:r>
              <a:rPr lang="en-US" sz="1800" dirty="0" err="1"/>
              <a:t>MongoDB</a:t>
            </a:r>
            <a:r>
              <a:rPr lang="en-US" sz="1800" dirty="0"/>
              <a:t>(database program). </a:t>
            </a:r>
            <a:r>
              <a:rPr lang="en-US" sz="1800" b="1" dirty="0"/>
              <a:t>Job crawlers</a:t>
            </a:r>
            <a:r>
              <a:rPr lang="en-US" sz="1800" dirty="0"/>
              <a:t> unleash the potential of the age-old crawling techniques in the recruitment parlance to translate the power of this technology in finding the most niche, latest, and relevant </a:t>
            </a:r>
            <a:r>
              <a:rPr lang="en-US" sz="1800" b="1" dirty="0"/>
              <a:t>job</a:t>
            </a:r>
            <a:r>
              <a:rPr lang="en-US" sz="1800" dirty="0"/>
              <a:t> feeds for </a:t>
            </a:r>
            <a:r>
              <a:rPr lang="en-US" sz="1800" b="1" dirty="0"/>
              <a:t>job</a:t>
            </a:r>
            <a:r>
              <a:rPr lang="en-US" sz="1800" dirty="0"/>
              <a:t> portals.</a:t>
            </a:r>
          </a:p>
          <a:p>
            <a:r>
              <a:rPr lang="en-US" sz="1800" dirty="0"/>
              <a:t>The program runs natively on the system itself, where the packages used by the program i.e., Beautiful Soup modules have been setup within the environment of the Operating System.</a:t>
            </a:r>
          </a:p>
          <a:p>
            <a:r>
              <a:rPr lang="en-US" sz="1800" b="1" dirty="0"/>
              <a:t>Web scraping</a:t>
            </a:r>
            <a:r>
              <a:rPr lang="en-US" sz="1800" dirty="0"/>
              <a:t> is the process of gathering information from the Internet. Even copy-pasting the lyrics of your favorite song is a form of web scraping! However, the words “web scraping” usually refer to a process that involves automation. Some websites don’t like it when automatic scrapers gather their data, while others don’t mind.</a:t>
            </a:r>
            <a:endParaRPr lang="en-IN" sz="1800" dirty="0"/>
          </a:p>
          <a:p>
            <a:r>
              <a:rPr lang="en-US" sz="1800" dirty="0"/>
              <a:t>The model behind relies on Beautiful soup package.</a:t>
            </a:r>
            <a:endParaRPr lang="en-IN" sz="1800" dirty="0"/>
          </a:p>
          <a:p>
            <a:r>
              <a:rPr lang="en-US" sz="1800" dirty="0"/>
              <a:t>Job Crawlers unleash the potential of the age-old crawling techniques in the recruitment parlance to translate the power of this technology in finding the most niche, latest, and relevant job feeds for job portals. </a:t>
            </a:r>
            <a:endParaRPr lang="en-IN" sz="1800" dirty="0"/>
          </a:p>
          <a:p>
            <a:endParaRPr lang="en-US" sz="1600" dirty="0"/>
          </a:p>
        </p:txBody>
      </p:sp>
    </p:spTree>
    <p:extLst>
      <p:ext uri="{BB962C8B-B14F-4D97-AF65-F5344CB8AC3E}">
        <p14:creationId xmlns:p14="http://schemas.microsoft.com/office/powerpoint/2010/main" xmlns="" val="4029019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29600" cy="6192688"/>
          </a:xfrm>
        </p:spPr>
        <p:txBody>
          <a:bodyPr>
            <a:normAutofit/>
          </a:bodyPr>
          <a:lstStyle/>
          <a:p>
            <a:r>
              <a:rPr lang="en-US" sz="1800" dirty="0"/>
              <a:t>Some website providers offer </a:t>
            </a:r>
            <a:r>
              <a:rPr lang="en-US" sz="1800" b="1" dirty="0"/>
              <a:t>Application Programming Interfaces (APIs)</a:t>
            </a:r>
            <a:r>
              <a:rPr lang="en-US" sz="1800" dirty="0"/>
              <a:t> that allow you to access their </a:t>
            </a:r>
            <a:r>
              <a:rPr lang="en-US" sz="1800" dirty="0" smtClean="0"/>
              <a:t>data in </a:t>
            </a:r>
            <a:r>
              <a:rPr lang="en-US" sz="1800" dirty="0"/>
              <a:t>a predefined manner. </a:t>
            </a:r>
            <a:r>
              <a:rPr lang="en-US" sz="1800" dirty="0" smtClean="0"/>
              <a:t>With APIs</a:t>
            </a:r>
            <a:r>
              <a:rPr lang="en-US" sz="1800" dirty="0"/>
              <a:t>, you can avoid parsing HTML and instead access the data directly using formats like </a:t>
            </a:r>
            <a:r>
              <a:rPr lang="en-US" sz="1800" u="sng" dirty="0">
                <a:hlinkClick r:id="rId2"/>
              </a:rPr>
              <a:t>JSON</a:t>
            </a:r>
            <a:r>
              <a:rPr lang="en-US" sz="1800" dirty="0"/>
              <a:t> and XML. HTML is primarily a way to visually present content to users.</a:t>
            </a:r>
            <a:endParaRPr lang="en-IN" sz="1800" dirty="0"/>
          </a:p>
          <a:p>
            <a:r>
              <a:rPr lang="en-US" sz="1800" dirty="0"/>
              <a:t>When you use an </a:t>
            </a:r>
            <a:r>
              <a:rPr lang="en-US" sz="1800" u="sng" dirty="0">
                <a:hlinkClick r:id="rId3"/>
              </a:rPr>
              <a:t>API</a:t>
            </a:r>
            <a:r>
              <a:rPr lang="en-US" sz="1800" dirty="0"/>
              <a:t>, the process is generally more stable than gathering the data through web scraping. That’s because APIs are made to be consumed by programs, rather than by human eyes. If the design of a website changes, then it doesn’t mean that the structure of the API has changed.</a:t>
            </a:r>
          </a:p>
          <a:p>
            <a:r>
              <a:rPr lang="en-US" sz="1800" dirty="0"/>
              <a:t>However, APIs </a:t>
            </a:r>
            <a:r>
              <a:rPr lang="en-US" sz="1800" i="1" dirty="0"/>
              <a:t>can</a:t>
            </a:r>
            <a:r>
              <a:rPr lang="en-US" sz="1800" dirty="0"/>
              <a:t> change as well. Both the challenges of variety and durability apply to APIs just as they do to websites. Additionally, it’s much harder to inspect the structure of an API by yourself if the provided documentation is lacking in quality.</a:t>
            </a:r>
            <a:endParaRPr lang="en-IN" sz="1800" dirty="0"/>
          </a:p>
          <a:p>
            <a:r>
              <a:rPr lang="en-US" sz="1800" dirty="0"/>
              <a:t>The approach and tools you need to gather information using APIs are outside the scope of this tutorial. To learn more about it, check out </a:t>
            </a:r>
            <a:r>
              <a:rPr lang="en-US" sz="1800" u="sng" dirty="0">
                <a:hlinkClick r:id="rId4"/>
              </a:rPr>
              <a:t>API Integration in Python</a:t>
            </a:r>
            <a:r>
              <a:rPr lang="en-US" sz="1800" dirty="0"/>
              <a:t>.</a:t>
            </a:r>
            <a:endParaRPr lang="en-IN" sz="1800" dirty="0"/>
          </a:p>
          <a:p>
            <a:r>
              <a:rPr lang="en-US" sz="1800" dirty="0"/>
              <a:t>Beautiful Soup is packed with useful functionality to parse HTML data. It’s a trusted and helpful companion for your web scraping adventures. Its </a:t>
            </a:r>
            <a:r>
              <a:rPr lang="en-US" sz="1800" u="sng" dirty="0">
                <a:hlinkClick r:id="rId5"/>
              </a:rPr>
              <a:t>documentation</a:t>
            </a:r>
            <a:r>
              <a:rPr lang="en-US" sz="1800" dirty="0"/>
              <a:t> is comprehensive and relatively user-friendly to get started with. You’ll find that Beautiful Soup will cater to most of your parsing needs, from </a:t>
            </a:r>
            <a:r>
              <a:rPr lang="en-US" sz="1800" u="sng" dirty="0">
                <a:hlinkClick r:id="rId5"/>
              </a:rPr>
              <a:t>navigating</a:t>
            </a:r>
            <a:r>
              <a:rPr lang="en-US" sz="1800" dirty="0"/>
              <a:t> to </a:t>
            </a:r>
            <a:r>
              <a:rPr lang="en-US" sz="1800" u="sng" dirty="0">
                <a:hlinkClick r:id="rId5"/>
              </a:rPr>
              <a:t>advanced searching</a:t>
            </a:r>
            <a:r>
              <a:rPr lang="en-US" sz="1800" dirty="0"/>
              <a:t> through the results.</a:t>
            </a:r>
            <a:endParaRPr lang="en-IN" sz="1800" dirty="0"/>
          </a:p>
          <a:p>
            <a:pPr marL="0" indent="0">
              <a:buNone/>
            </a:pPr>
            <a:endParaRPr lang="en-IN" sz="1600" dirty="0"/>
          </a:p>
          <a:p>
            <a:endParaRPr lang="en-IN" dirty="0"/>
          </a:p>
        </p:txBody>
      </p:sp>
    </p:spTree>
    <p:extLst>
      <p:ext uri="{BB962C8B-B14F-4D97-AF65-F5344CB8AC3E}">
        <p14:creationId xmlns:p14="http://schemas.microsoft.com/office/powerpoint/2010/main" xmlns="" val="243434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Methodology/ Process Description</a:t>
            </a:r>
          </a:p>
        </p:txBody>
      </p:sp>
      <p:sp>
        <p:nvSpPr>
          <p:cNvPr id="3" name="Content Placeholder 2"/>
          <p:cNvSpPr>
            <a:spLocks noGrp="1"/>
          </p:cNvSpPr>
          <p:nvPr>
            <p:ph idx="1"/>
          </p:nvPr>
        </p:nvSpPr>
        <p:spPr/>
        <p:txBody>
          <a:bodyPr>
            <a:normAutofit fontScale="92500" lnSpcReduction="10000"/>
          </a:bodyPr>
          <a:lstStyle/>
          <a:p>
            <a:r>
              <a:rPr lang="en-US" b="1" u="sng" dirty="0"/>
              <a:t>Libraries Used</a:t>
            </a:r>
            <a:r>
              <a:rPr lang="en-US" i="1" u="sng" dirty="0"/>
              <a:t>:</a:t>
            </a:r>
            <a:endParaRPr lang="en-IN" dirty="0"/>
          </a:p>
          <a:p>
            <a:pPr>
              <a:buAutoNum type="arabicPeriod"/>
            </a:pPr>
            <a:r>
              <a:rPr lang="en-IN" sz="1600" b="1" dirty="0"/>
              <a:t>import requests :</a:t>
            </a:r>
          </a:p>
          <a:p>
            <a:r>
              <a:rPr lang="en-IN" sz="1600" dirty="0"/>
              <a:t>Requests allows you to send HTTP/1.1 requests extremely easily. There’s no need to manually add query strings to your URLs, or to form-encode your PUT &amp; POST data — but nowadays, just use the </a:t>
            </a:r>
            <a:r>
              <a:rPr lang="en-IN" sz="1600" dirty="0" err="1"/>
              <a:t>json</a:t>
            </a:r>
            <a:r>
              <a:rPr lang="en-IN" sz="1600" dirty="0"/>
              <a:t> method!</a:t>
            </a:r>
          </a:p>
          <a:p>
            <a:r>
              <a:rPr lang="en-IN" sz="1600" dirty="0"/>
              <a:t>Requests is one of the most downloaded Python package today, pulling in around 14M downloads / week— according to </a:t>
            </a:r>
            <a:r>
              <a:rPr lang="en-IN" sz="1600" dirty="0" err="1"/>
              <a:t>GitHub</a:t>
            </a:r>
            <a:r>
              <a:rPr lang="en-IN" sz="1600" dirty="0"/>
              <a:t>, Requests is currently </a:t>
            </a:r>
            <a:r>
              <a:rPr lang="en-IN" sz="1600" u="sng" dirty="0">
                <a:hlinkClick r:id="rId2"/>
              </a:rPr>
              <a:t>depended upon</a:t>
            </a:r>
            <a:r>
              <a:rPr lang="en-IN" sz="1600" dirty="0"/>
              <a:t> by 500,000+ repositories. You may certainly put your trust in this code.</a:t>
            </a:r>
          </a:p>
          <a:p>
            <a:pPr marL="0" indent="0">
              <a:buNone/>
            </a:pPr>
            <a:r>
              <a:rPr lang="en-IN" sz="1600" b="1" dirty="0"/>
              <a:t>2. import </a:t>
            </a:r>
            <a:r>
              <a:rPr lang="en-IN" sz="1600" b="1" dirty="0" err="1"/>
              <a:t>BeautifulSoup</a:t>
            </a:r>
            <a:r>
              <a:rPr lang="en-IN" sz="1600" b="1" dirty="0"/>
              <a:t> :</a:t>
            </a:r>
          </a:p>
          <a:p>
            <a:pPr>
              <a:buFont typeface="Wingdings" pitchFamily="2" charset="2"/>
              <a:buChar char="§"/>
            </a:pPr>
            <a:r>
              <a:rPr lang="en-US" sz="1600" dirty="0"/>
              <a:t>Beautiful Soup is a library that makes it easy to scrape information from web pages. It sits atop an HTML or XML parser, providing </a:t>
            </a:r>
            <a:r>
              <a:rPr lang="en-US" sz="1600" dirty="0" err="1"/>
              <a:t>Pythonic</a:t>
            </a:r>
            <a:r>
              <a:rPr lang="en-US" sz="1600" dirty="0"/>
              <a:t> idioms for iterating, searching, and modifying the parse tree.</a:t>
            </a:r>
            <a:endParaRPr lang="en-IN" sz="1600" b="1" dirty="0"/>
          </a:p>
          <a:p>
            <a:pPr marL="0" indent="0">
              <a:buNone/>
            </a:pPr>
            <a:r>
              <a:rPr lang="en-IN" sz="1600" b="1" dirty="0"/>
              <a:t>3. import </a:t>
            </a:r>
            <a:r>
              <a:rPr lang="en-IN" sz="1600" b="1" dirty="0" err="1"/>
              <a:t>pymongo</a:t>
            </a:r>
            <a:r>
              <a:rPr lang="en-IN" sz="1600" b="1" dirty="0"/>
              <a:t> :</a:t>
            </a:r>
          </a:p>
          <a:p>
            <a:r>
              <a:rPr lang="en-IN" sz="1600" dirty="0"/>
              <a:t>The </a:t>
            </a:r>
            <a:r>
              <a:rPr lang="en-IN" sz="1600" dirty="0" err="1"/>
              <a:t>PyMongo</a:t>
            </a:r>
            <a:r>
              <a:rPr lang="en-IN" sz="1600" dirty="0"/>
              <a:t> distribution contains tools for interacting with </a:t>
            </a:r>
            <a:r>
              <a:rPr lang="en-IN" sz="1600" dirty="0" err="1"/>
              <a:t>MongoDB</a:t>
            </a:r>
            <a:r>
              <a:rPr lang="en-IN" sz="1600" dirty="0"/>
              <a:t> database from Python. The </a:t>
            </a:r>
            <a:r>
              <a:rPr lang="en-IN" sz="1600" dirty="0" err="1"/>
              <a:t>bson</a:t>
            </a:r>
            <a:r>
              <a:rPr lang="en-IN" sz="1600" dirty="0"/>
              <a:t> package is an implementation of the </a:t>
            </a:r>
            <a:r>
              <a:rPr lang="en-IN" sz="1600" u="sng" dirty="0">
                <a:hlinkClick r:id="rId3"/>
              </a:rPr>
              <a:t>BSON format</a:t>
            </a:r>
            <a:r>
              <a:rPr lang="en-IN" sz="1600" dirty="0"/>
              <a:t> for Python. The </a:t>
            </a:r>
            <a:r>
              <a:rPr lang="en-IN" sz="1600" dirty="0" err="1"/>
              <a:t>pymongo</a:t>
            </a:r>
            <a:r>
              <a:rPr lang="en-IN" sz="1600" dirty="0"/>
              <a:t> package is a native Python driver for </a:t>
            </a:r>
            <a:r>
              <a:rPr lang="en-IN" sz="1600" dirty="0" err="1"/>
              <a:t>MongoDB</a:t>
            </a:r>
            <a:r>
              <a:rPr lang="en-IN" sz="1600" dirty="0"/>
              <a:t>. The </a:t>
            </a:r>
            <a:r>
              <a:rPr lang="en-IN" sz="1600" dirty="0" err="1"/>
              <a:t>gridfs</a:t>
            </a:r>
            <a:r>
              <a:rPr lang="en-IN" sz="1600" dirty="0"/>
              <a:t> package is a </a:t>
            </a:r>
            <a:r>
              <a:rPr lang="en-IN" sz="1600" u="sng" dirty="0" err="1">
                <a:hlinkClick r:id="rId4"/>
              </a:rPr>
              <a:t>gridfs</a:t>
            </a:r>
            <a:r>
              <a:rPr lang="en-IN" sz="1600" dirty="0"/>
              <a:t> implementation on top of </a:t>
            </a:r>
            <a:r>
              <a:rPr lang="en-IN" sz="1600" dirty="0" err="1"/>
              <a:t>pymongo</a:t>
            </a:r>
            <a:r>
              <a:rPr lang="en-IN" sz="1600" dirty="0"/>
              <a:t>.</a:t>
            </a:r>
          </a:p>
          <a:p>
            <a:r>
              <a:rPr lang="en-IN" sz="1600" dirty="0" err="1"/>
              <a:t>PyMongo</a:t>
            </a:r>
            <a:r>
              <a:rPr lang="en-IN" sz="1600" dirty="0"/>
              <a:t> supports </a:t>
            </a:r>
            <a:r>
              <a:rPr lang="en-IN" sz="1600" dirty="0" err="1"/>
              <a:t>MongoDB</a:t>
            </a:r>
            <a:r>
              <a:rPr lang="en-IN" sz="1600" dirty="0"/>
              <a:t> 2.6, 3.0, 3.2, 3.4, 3.6, 4.0, 4.2, and 4.4.</a:t>
            </a:r>
          </a:p>
          <a:p>
            <a:pPr marL="0" indent="0">
              <a:buNone/>
            </a:pPr>
            <a:endParaRPr lang="en-IN" b="1" dirty="0"/>
          </a:p>
        </p:txBody>
      </p:sp>
    </p:spTree>
    <p:extLst>
      <p:ext uri="{BB962C8B-B14F-4D97-AF65-F5344CB8AC3E}">
        <p14:creationId xmlns:p14="http://schemas.microsoft.com/office/powerpoint/2010/main" xmlns="" val="211962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Resources Used</a:t>
            </a:r>
          </a:p>
        </p:txBody>
      </p:sp>
      <p:sp>
        <p:nvSpPr>
          <p:cNvPr id="3" name="Content Placeholder 2"/>
          <p:cNvSpPr>
            <a:spLocks noGrp="1"/>
          </p:cNvSpPr>
          <p:nvPr>
            <p:ph idx="1"/>
          </p:nvPr>
        </p:nvSpPr>
        <p:spPr/>
        <p:txBody>
          <a:bodyPr>
            <a:normAutofit lnSpcReduction="10000"/>
          </a:bodyPr>
          <a:lstStyle/>
          <a:p>
            <a:pPr marL="0" indent="0">
              <a:buNone/>
            </a:pPr>
            <a:r>
              <a:rPr lang="en-IN" b="1" dirty="0"/>
              <a:t>Software Used:</a:t>
            </a:r>
          </a:p>
          <a:p>
            <a:pPr>
              <a:buFont typeface="Wingdings" pitchFamily="2" charset="2"/>
              <a:buChar char="Ø"/>
            </a:pPr>
            <a:r>
              <a:rPr lang="en-IN" sz="2800" dirty="0" err="1"/>
              <a:t>Pycharm</a:t>
            </a:r>
            <a:r>
              <a:rPr lang="en-IN" sz="2800" dirty="0"/>
              <a:t> ID</a:t>
            </a:r>
          </a:p>
          <a:p>
            <a:pPr>
              <a:buFont typeface="Wingdings" pitchFamily="2" charset="2"/>
              <a:buChar char="Ø"/>
            </a:pPr>
            <a:r>
              <a:rPr lang="en-IN" sz="2800" dirty="0"/>
              <a:t>Python 3.2 and above</a:t>
            </a:r>
          </a:p>
          <a:p>
            <a:pPr>
              <a:buFont typeface="Wingdings" pitchFamily="2" charset="2"/>
              <a:buChar char="Ø"/>
            </a:pPr>
            <a:r>
              <a:rPr lang="en-IN" sz="2800" dirty="0" err="1"/>
              <a:t>MangoDB</a:t>
            </a:r>
            <a:r>
              <a:rPr lang="en-IN" sz="2800" dirty="0"/>
              <a:t> (Cloud based Database Management System)</a:t>
            </a:r>
          </a:p>
          <a:p>
            <a:pPr marL="0" indent="0">
              <a:buNone/>
            </a:pPr>
            <a:r>
              <a:rPr lang="en-IN" b="1" dirty="0"/>
              <a:t>Hardware Used:</a:t>
            </a:r>
          </a:p>
          <a:p>
            <a:pPr>
              <a:buFont typeface="Wingdings" pitchFamily="2" charset="2"/>
              <a:buChar char="Ø"/>
            </a:pPr>
            <a:r>
              <a:rPr lang="en-IN" sz="2800" dirty="0"/>
              <a:t>Laptop</a:t>
            </a:r>
          </a:p>
          <a:p>
            <a:pPr>
              <a:buFont typeface="Wingdings" pitchFamily="2" charset="2"/>
              <a:buChar char="Ø"/>
            </a:pPr>
            <a:r>
              <a:rPr lang="en-IN" sz="2800" dirty="0"/>
              <a:t>Internet Connection</a:t>
            </a:r>
          </a:p>
          <a:p>
            <a:pPr>
              <a:buFont typeface="Wingdings" pitchFamily="2" charset="2"/>
              <a:buChar char="Ø"/>
            </a:pPr>
            <a:r>
              <a:rPr lang="en-IN" sz="2800" dirty="0" err="1"/>
              <a:t>Wi-fi</a:t>
            </a:r>
            <a:endParaRPr lang="en-IN" sz="2800" dirty="0"/>
          </a:p>
        </p:txBody>
      </p:sp>
    </p:spTree>
    <p:extLst>
      <p:ext uri="{BB962C8B-B14F-4D97-AF65-F5344CB8AC3E}">
        <p14:creationId xmlns:p14="http://schemas.microsoft.com/office/powerpoint/2010/main" xmlns="" val="1426166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Setting up the Environment</a:t>
            </a:r>
          </a:p>
        </p:txBody>
      </p:sp>
      <p:sp>
        <p:nvSpPr>
          <p:cNvPr id="3" name="Content Placeholder 2"/>
          <p:cNvSpPr>
            <a:spLocks noGrp="1"/>
          </p:cNvSpPr>
          <p:nvPr>
            <p:ph idx="1"/>
          </p:nvPr>
        </p:nvSpPr>
        <p:spPr/>
        <p:txBody>
          <a:bodyPr>
            <a:normAutofit/>
          </a:bodyPr>
          <a:lstStyle/>
          <a:p>
            <a:pPr marL="0" indent="0">
              <a:buNone/>
            </a:pPr>
            <a:r>
              <a:rPr lang="en-US" b="1" dirty="0"/>
              <a:t>Step 1:</a:t>
            </a:r>
          </a:p>
          <a:p>
            <a:r>
              <a:rPr lang="en-US" sz="1600" dirty="0"/>
              <a:t>Extracting all the URL from a specific webpage using Python.</a:t>
            </a:r>
            <a:endParaRPr lang="en-US" sz="1600" b="1" dirty="0"/>
          </a:p>
          <a:p>
            <a:r>
              <a:rPr lang="en-US" sz="1700" dirty="0"/>
              <a:t>Extracting all links of a web page is a common task among web scrapers, it is useful to build advanced scrapers that crawl every page of a certain website to extract data, it can also be used for SEO diagnostics process or even information gathering phase for penetration testers. In this tutorial, you will learn how you can build a link extractor tool in Python from Scratch using only </a:t>
            </a:r>
            <a:r>
              <a:rPr lang="en-US" sz="1700" dirty="0">
                <a:hlinkClick r:id="rId2" tooltip="Requests Library"/>
              </a:rPr>
              <a:t>requests</a:t>
            </a:r>
            <a:r>
              <a:rPr lang="en-US" sz="1700" dirty="0"/>
              <a:t> and </a:t>
            </a:r>
            <a:r>
              <a:rPr lang="en-US" sz="1700" dirty="0" err="1">
                <a:hlinkClick r:id="rId3" tooltip="BeautifulSoup official documentation"/>
              </a:rPr>
              <a:t>BeautifulSoup</a:t>
            </a:r>
            <a:r>
              <a:rPr lang="en-US" sz="1700" dirty="0"/>
              <a:t> libraries.</a:t>
            </a:r>
          </a:p>
          <a:p>
            <a:pPr marL="0" indent="0">
              <a:buNone/>
            </a:pPr>
            <a:r>
              <a:rPr lang="en-IN" b="1" dirty="0"/>
              <a:t>Step 2:</a:t>
            </a:r>
          </a:p>
          <a:p>
            <a:r>
              <a:rPr lang="en-US" sz="1600" dirty="0"/>
              <a:t>Integrating </a:t>
            </a:r>
            <a:r>
              <a:rPr lang="en-US" sz="1600" dirty="0" err="1"/>
              <a:t>Pycharm</a:t>
            </a:r>
            <a:r>
              <a:rPr lang="en-US" sz="1600" dirty="0"/>
              <a:t> ID to the </a:t>
            </a:r>
            <a:r>
              <a:rPr lang="en-US" sz="1600" dirty="0" err="1"/>
              <a:t>MongoDB</a:t>
            </a:r>
            <a:r>
              <a:rPr lang="en-US" sz="1600" dirty="0"/>
              <a:t> server.</a:t>
            </a:r>
          </a:p>
          <a:p>
            <a:pPr marL="0" indent="0">
              <a:buNone/>
            </a:pPr>
            <a:r>
              <a:rPr lang="en-US" sz="1600" b="1" dirty="0"/>
              <a:t>       1. Install Python Driver – </a:t>
            </a:r>
            <a:r>
              <a:rPr lang="en-US" sz="1600" b="1" dirty="0" err="1"/>
              <a:t>PyMongo</a:t>
            </a:r>
            <a:endParaRPr lang="en-IN" sz="1600" b="1" dirty="0"/>
          </a:p>
          <a:p>
            <a:pPr marL="0" indent="0">
              <a:buNone/>
            </a:pPr>
            <a:r>
              <a:rPr lang="en-US" sz="1600" b="1" dirty="0"/>
              <a:t>       2. Import </a:t>
            </a:r>
            <a:r>
              <a:rPr lang="en-US" sz="1600" b="1" dirty="0" err="1"/>
              <a:t>MongoClient</a:t>
            </a:r>
            <a:r>
              <a:rPr lang="en-US" sz="1600" b="1" dirty="0"/>
              <a:t> from </a:t>
            </a:r>
            <a:r>
              <a:rPr lang="en-US" sz="1600" b="1" dirty="0" err="1"/>
              <a:t>pymongo</a:t>
            </a:r>
            <a:endParaRPr lang="en-IN" sz="1600" b="1" dirty="0"/>
          </a:p>
          <a:p>
            <a:pPr marL="0" indent="0">
              <a:buNone/>
            </a:pPr>
            <a:r>
              <a:rPr lang="en-US" sz="1600" b="1" dirty="0"/>
              <a:t>       3. Create a connection to </a:t>
            </a:r>
            <a:r>
              <a:rPr lang="en-US" sz="1600" b="1" dirty="0" err="1"/>
              <a:t>MongoDB</a:t>
            </a:r>
            <a:r>
              <a:rPr lang="en-US" sz="1600" b="1" dirty="0"/>
              <a:t> Daemon Service using </a:t>
            </a:r>
            <a:r>
              <a:rPr lang="en-US" sz="1600" b="1" dirty="0" err="1"/>
              <a:t>MongoClient</a:t>
            </a:r>
            <a:endParaRPr lang="en-IN" sz="1600" b="1" dirty="0"/>
          </a:p>
          <a:p>
            <a:pPr marL="0" indent="0">
              <a:buNone/>
            </a:pPr>
            <a:r>
              <a:rPr lang="en-US" sz="1600" b="1" dirty="0"/>
              <a:t>       4. </a:t>
            </a:r>
            <a:r>
              <a:rPr lang="en-US" sz="1600" b="1" dirty="0" err="1"/>
              <a:t>MongoClient</a:t>
            </a:r>
            <a:r>
              <a:rPr lang="en-US" sz="1600" b="1" dirty="0"/>
              <a:t> is Ready</a:t>
            </a:r>
            <a:endParaRPr lang="en-IN" sz="1600" b="1" dirty="0"/>
          </a:p>
          <a:p>
            <a:endParaRPr lang="en-IN" sz="1600" dirty="0"/>
          </a:p>
          <a:p>
            <a:endParaRPr lang="en-IN" sz="1600" b="1" dirty="0"/>
          </a:p>
          <a:p>
            <a:endParaRPr lang="en-IN" dirty="0"/>
          </a:p>
        </p:txBody>
      </p:sp>
    </p:spTree>
    <p:extLst>
      <p:ext uri="{BB962C8B-B14F-4D97-AF65-F5344CB8AC3E}">
        <p14:creationId xmlns:p14="http://schemas.microsoft.com/office/powerpoint/2010/main" xmlns="" val="632926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Code</a:t>
            </a:r>
          </a:p>
        </p:txBody>
      </p:sp>
      <p:sp>
        <p:nvSpPr>
          <p:cNvPr id="3" name="Content Placeholder 2"/>
          <p:cNvSpPr>
            <a:spLocks noGrp="1"/>
          </p:cNvSpPr>
          <p:nvPr>
            <p:ph idx="1"/>
          </p:nvPr>
        </p:nvSpPr>
        <p:spPr>
          <a:xfrm>
            <a:off x="457200" y="1484784"/>
            <a:ext cx="8229600" cy="4641379"/>
          </a:xfrm>
        </p:spPr>
        <p:txBody>
          <a:bodyPr/>
          <a:lstStyle/>
          <a:p>
            <a:endParaRPr lang="en-IN" dirty="0"/>
          </a:p>
        </p:txBody>
      </p:sp>
      <p:pic>
        <p:nvPicPr>
          <p:cNvPr id="4" name="Picture 3"/>
          <p:cNvPicPr/>
          <p:nvPr/>
        </p:nvPicPr>
        <p:blipFill>
          <a:blip r:embed="rId2" cstate="print"/>
          <a:stretch>
            <a:fillRect/>
          </a:stretch>
        </p:blipFill>
        <p:spPr>
          <a:xfrm>
            <a:off x="0" y="620688"/>
            <a:ext cx="9143999" cy="6120680"/>
          </a:xfrm>
          <a:prstGeom prst="rect">
            <a:avLst/>
          </a:prstGeom>
        </p:spPr>
      </p:pic>
    </p:spTree>
    <p:extLst>
      <p:ext uri="{BB962C8B-B14F-4D97-AF65-F5344CB8AC3E}">
        <p14:creationId xmlns:p14="http://schemas.microsoft.com/office/powerpoint/2010/main" xmlns="" val="1490202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TotalTime>
  <Words>482</Words>
  <Application>Microsoft Office PowerPoint</Application>
  <PresentationFormat>On-screen Show (4:3)</PresentationFormat>
  <Paragraphs>69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Presentation for Mini Project</vt:lpstr>
      <vt:lpstr>Job Crawler using Data Scrapping</vt:lpstr>
      <vt:lpstr>Introduction</vt:lpstr>
      <vt:lpstr>Objective and Scope</vt:lpstr>
      <vt:lpstr>Slide 5</vt:lpstr>
      <vt:lpstr>Methodology/ Process Description</vt:lpstr>
      <vt:lpstr>Resources Used</vt:lpstr>
      <vt:lpstr>Setting up the Environment</vt:lpstr>
      <vt:lpstr>Code</vt:lpstr>
      <vt:lpstr>Slide 10</vt:lpstr>
      <vt:lpstr> Python Script – To demonstrate Connection to MongoDB </vt:lpstr>
      <vt:lpstr>Console Output (MongoDB Server)</vt:lpstr>
      <vt:lpstr>Final Process</vt:lpstr>
      <vt:lpstr>Run</vt:lpstr>
      <vt:lpstr>Slide 15</vt:lpstr>
      <vt:lpstr>Slide 16</vt:lpstr>
      <vt:lpstr>Slide 17</vt:lpstr>
      <vt:lpstr>Slide 18</vt:lpstr>
      <vt:lpstr>Output</vt:lpstr>
      <vt:lpstr>Slide 20</vt:lpstr>
      <vt:lpstr>Slide 21</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Parikshit Pandey</dc:creator>
  <cp:lastModifiedBy>Lenovo</cp:lastModifiedBy>
  <cp:revision>18</cp:revision>
  <dcterms:created xsi:type="dcterms:W3CDTF">2021-05-20T10:56:55Z</dcterms:created>
  <dcterms:modified xsi:type="dcterms:W3CDTF">2022-09-04T06:13:17Z</dcterms:modified>
</cp:coreProperties>
</file>