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256" r:id="rId3"/>
    <p:sldId id="268" r:id="rId4"/>
    <p:sldId id="287" r:id="rId5"/>
    <p:sldId id="270" r:id="rId6"/>
    <p:sldId id="351" r:id="rId7"/>
    <p:sldId id="352" r:id="rId8"/>
    <p:sldId id="271" r:id="rId9"/>
    <p:sldId id="272" r:id="rId10"/>
    <p:sldId id="317" r:id="rId11"/>
    <p:sldId id="318" r:id="rId12"/>
    <p:sldId id="269" r:id="rId13"/>
    <p:sldId id="321" r:id="rId14"/>
    <p:sldId id="346" r:id="rId15"/>
    <p:sldId id="347" r:id="rId16"/>
    <p:sldId id="333" r:id="rId17"/>
    <p:sldId id="341" r:id="rId18"/>
    <p:sldId id="336" r:id="rId19"/>
    <p:sldId id="338" r:id="rId20"/>
    <p:sldId id="339" r:id="rId21"/>
    <p:sldId id="340" r:id="rId22"/>
    <p:sldId id="344" r:id="rId23"/>
    <p:sldId id="342" r:id="rId24"/>
    <p:sldId id="345" r:id="rId25"/>
    <p:sldId id="323" r:id="rId26"/>
    <p:sldId id="334" r:id="rId27"/>
    <p:sldId id="349" r:id="rId28"/>
    <p:sldId id="350" r:id="rId29"/>
    <p:sldId id="332" r:id="rId30"/>
    <p:sldId id="300" r:id="rId31"/>
    <p:sldId id="301" r:id="rId32"/>
    <p:sldId id="305" r:id="rId33"/>
    <p:sldId id="304" r:id="rId34"/>
    <p:sldId id="302" r:id="rId35"/>
    <p:sldId id="296" r:id="rId36"/>
    <p:sldId id="311" r:id="rId37"/>
    <p:sldId id="303" r:id="rId38"/>
    <p:sldId id="312" r:id="rId39"/>
    <p:sldId id="313" r:id="rId40"/>
    <p:sldId id="353" r:id="rId41"/>
    <p:sldId id="354" r:id="rId42"/>
    <p:sldId id="343" r:id="rId43"/>
    <p:sldId id="262" r:id="rId44"/>
    <p:sldId id="292" r:id="rId45"/>
    <p:sldId id="263" r:id="rId46"/>
    <p:sldId id="31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il Gurjar" initials="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74" autoAdjust="0"/>
  </p:normalViewPr>
  <p:slideViewPr>
    <p:cSldViewPr>
      <p:cViewPr varScale="1">
        <p:scale>
          <a:sx n="65" d="100"/>
          <a:sy n="65" d="100"/>
        </p:scale>
        <p:origin x="130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5E3B87-B0F9-458F-B6D6-BE894169EB2A}"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1AF85CB-1108-4082-8EDD-45EEDC10548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DBC101B-D295-46D0-BE67-2A6ADDFD2630}"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C13CFFA-90DA-4847-93E9-0841C38B1A5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7746AC3-F2E1-42BD-9B2B-CA5733E53156}" type="datetime1">
              <a:rPr lang="en-US" smtClean="0"/>
            </a:fld>
            <a:endParaRPr lang="en-US"/>
          </a:p>
        </p:txBody>
      </p:sp>
      <p:sp>
        <p:nvSpPr>
          <p:cNvPr id="6" name="Footer Placeholder 5"/>
          <p:cNvSpPr>
            <a:spLocks noGrp="1"/>
          </p:cNvSpPr>
          <p:nvPr>
            <p:ph type="ftr" sz="quarter" idx="11"/>
          </p:nvPr>
        </p:nvSpPr>
        <p:spPr/>
        <p:txBody>
          <a:bodyPr/>
          <a:lstStyle/>
          <a:p>
            <a:r>
              <a:rPr lang="en-US"/>
              <a:t>Prediction Of Heart Disease Using Machine Learning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C46CD986-CB54-49CC-B337-8C60FC689B30}" type="datetime1">
              <a:rPr lang="en-US" smtClean="0"/>
            </a:fld>
            <a:endParaRPr lang="en-US"/>
          </a:p>
        </p:txBody>
      </p:sp>
      <p:sp>
        <p:nvSpPr>
          <p:cNvPr id="8" name="Footer Placeholder 7"/>
          <p:cNvSpPr>
            <a:spLocks noGrp="1"/>
          </p:cNvSpPr>
          <p:nvPr>
            <p:ph type="ftr" sz="quarter" idx="11"/>
          </p:nvPr>
        </p:nvSpPr>
        <p:spPr/>
        <p:txBody>
          <a:bodyPr/>
          <a:lstStyle/>
          <a:p>
            <a:r>
              <a:rPr lang="en-US"/>
              <a:t>Prediction Of Heart Disease Using Machine Learning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E8B56FA-0E87-4744-8C98-571DE0031C8A}"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19ECCF3-F9A4-471A-94E0-14D13D837BCF}" type="datetime1">
              <a:rPr lang="en-US" smtClean="0"/>
            </a:fld>
            <a:endParaRPr lang="en-US"/>
          </a:p>
        </p:txBody>
      </p:sp>
      <p:sp>
        <p:nvSpPr>
          <p:cNvPr id="6" name="Footer Placeholder 5"/>
          <p:cNvSpPr>
            <a:spLocks noGrp="1"/>
          </p:cNvSpPr>
          <p:nvPr>
            <p:ph type="ftr" sz="quarter" idx="11"/>
          </p:nvPr>
        </p:nvSpPr>
        <p:spPr/>
        <p:txBody>
          <a:bodyPr/>
          <a:lstStyle/>
          <a:p>
            <a:r>
              <a:rPr lang="en-US"/>
              <a:t>Prediction Of Heart Disease Using Machine Learning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D9E8BC-74CC-4AA3-B595-71162D23CA13}" type="datetime1">
              <a:rPr lang="en-US" smtClean="0"/>
            </a:fld>
            <a:endParaRPr lang="en-US"/>
          </a:p>
        </p:txBody>
      </p:sp>
      <p:sp>
        <p:nvSpPr>
          <p:cNvPr id="6" name="Footer Placeholder 5"/>
          <p:cNvSpPr>
            <a:spLocks noGrp="1"/>
          </p:cNvSpPr>
          <p:nvPr>
            <p:ph type="ftr" sz="quarter" idx="11"/>
          </p:nvPr>
        </p:nvSpPr>
        <p:spPr/>
        <p:txBody>
          <a:bodyPr/>
          <a:lstStyle/>
          <a:p>
            <a:r>
              <a:rPr lang="en-US"/>
              <a:t>Prediction Of Heart Disease Using Machine Learning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939922-5EF5-424E-B3B7-25F0CE90508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Prediction Of Heart Disease Using Machine Learning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1143000"/>
          </a:xfrm>
        </p:spPr>
        <p:txBody>
          <a:bodyPr>
            <a:noAutofit/>
          </a:bodyPr>
          <a:lstStyle/>
          <a:p>
            <a:r>
              <a:rPr lang="en-US" sz="3600" dirty="0">
                <a:latin typeface="Times New Roman" panose="02020603050405020304" pitchFamily="18" charset="0"/>
                <a:cs typeface="Times New Roman" panose="02020603050405020304" pitchFamily="18" charset="0"/>
              </a:rPr>
              <a:t>Sinhgad College of Engineering</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Department of Information Technology</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447800"/>
            <a:ext cx="7696200" cy="1549400"/>
          </a:xfrm>
        </p:spPr>
        <p:txBody>
          <a:bodyPr>
            <a:normAutofit fontScale="55000" lnSpcReduction="20000"/>
          </a:bodyPr>
          <a:lstStyle/>
          <a:p>
            <a:r>
              <a:rPr lang="en-US" sz="3800" dirty="0">
                <a:solidFill>
                  <a:schemeClr val="accent6">
                    <a:lumMod val="50000"/>
                  </a:schemeClr>
                </a:solidFill>
                <a:latin typeface="Times New Roman" panose="02020603050405020304" pitchFamily="18" charset="0"/>
                <a:cs typeface="Times New Roman" panose="02020603050405020304" pitchFamily="18" charset="0"/>
              </a:rPr>
              <a:t>Project Review </a:t>
            </a:r>
            <a:endParaRPr lang="en-US" sz="3800" dirty="0">
              <a:solidFill>
                <a:schemeClr val="accent6">
                  <a:lumMod val="50000"/>
                </a:schemeClr>
              </a:solidFill>
              <a:latin typeface="Times New Roman" panose="02020603050405020304" pitchFamily="18" charset="0"/>
              <a:cs typeface="Times New Roman" panose="02020603050405020304" pitchFamily="18" charset="0"/>
            </a:endParaRPr>
          </a:p>
          <a:p>
            <a:r>
              <a:rPr lang="en-US" sz="3800" dirty="0">
                <a:solidFill>
                  <a:schemeClr val="accent6">
                    <a:lumMod val="50000"/>
                  </a:schemeClr>
                </a:solidFill>
                <a:latin typeface="Times New Roman" panose="02020603050405020304" pitchFamily="18" charset="0"/>
                <a:cs typeface="Times New Roman" panose="02020603050405020304" pitchFamily="18" charset="0"/>
              </a:rPr>
              <a:t>On</a:t>
            </a:r>
            <a:endParaRPr lang="en-US" sz="3800" dirty="0">
              <a:solidFill>
                <a:schemeClr val="accent6">
                  <a:lumMod val="50000"/>
                </a:schemeClr>
              </a:solidFill>
              <a:latin typeface="Times New Roman" panose="02020603050405020304" pitchFamily="18" charset="0"/>
              <a:cs typeface="Times New Roman" panose="02020603050405020304" pitchFamily="18" charset="0"/>
            </a:endParaRPr>
          </a:p>
          <a:p>
            <a:r>
              <a:rPr lang="en-US" sz="3800" b="1" i="1" dirty="0">
                <a:solidFill>
                  <a:schemeClr val="accent6">
                    <a:lumMod val="75000"/>
                  </a:schemeClr>
                </a:solidFill>
                <a:latin typeface="Times New Roman" panose="02020603050405020304" pitchFamily="18" charset="0"/>
                <a:cs typeface="Times New Roman" panose="02020603050405020304" pitchFamily="18" charset="0"/>
              </a:rPr>
              <a:t>“Prediction of Heart Disease Using Machine </a:t>
            </a:r>
            <a:r>
              <a:rPr lang="en-US" sz="3800" b="1" i="1" dirty="0" smtClean="0">
                <a:solidFill>
                  <a:schemeClr val="accent6">
                    <a:lumMod val="75000"/>
                  </a:schemeClr>
                </a:solidFill>
                <a:latin typeface="Times New Roman" panose="02020603050405020304" pitchFamily="18" charset="0"/>
                <a:cs typeface="Times New Roman" panose="02020603050405020304" pitchFamily="18" charset="0"/>
              </a:rPr>
              <a:t>Learning algorithm </a:t>
            </a:r>
            <a:r>
              <a:rPr lang="en-US" sz="3800" b="1" i="1" dirty="0">
                <a:solidFill>
                  <a:schemeClr val="accent6">
                    <a:lumMod val="75000"/>
                  </a:schemeClr>
                </a:solidFill>
                <a:latin typeface="Times New Roman" panose="02020603050405020304" pitchFamily="18" charset="0"/>
                <a:cs typeface="Times New Roman" panose="02020603050405020304" pitchFamily="18" charset="0"/>
              </a:rPr>
              <a:t>”</a:t>
            </a:r>
            <a:endParaRPr lang="en-US" sz="3800" b="1" i="1" dirty="0">
              <a:solidFill>
                <a:schemeClr val="accent6">
                  <a:lumMod val="75000"/>
                </a:schemeClr>
              </a:solidFill>
              <a:latin typeface="Times New Roman" panose="02020603050405020304" pitchFamily="18" charset="0"/>
              <a:cs typeface="Times New Roman" panose="02020603050405020304" pitchFamily="18" charset="0"/>
            </a:endParaRPr>
          </a:p>
          <a:p>
            <a:r>
              <a:rPr lang="en-US" sz="3800" dirty="0">
                <a:solidFill>
                  <a:schemeClr val="accent6">
                    <a:lumMod val="50000"/>
                  </a:schemeClr>
                </a:solidFill>
                <a:latin typeface="Times New Roman" panose="02020603050405020304" pitchFamily="18" charset="0"/>
                <a:cs typeface="Times New Roman" panose="02020603050405020304" pitchFamily="18" charset="0"/>
              </a:rPr>
              <a:t>by</a:t>
            </a:r>
            <a:endParaRPr lang="en-US" sz="3800" dirty="0">
              <a:solidFill>
                <a:schemeClr val="accent6">
                  <a:lumMod val="50000"/>
                </a:schemeClr>
              </a:solidFill>
              <a:latin typeface="Times New Roman" panose="02020603050405020304" pitchFamily="18" charset="0"/>
              <a:cs typeface="Times New Roman" panose="02020603050405020304" pitchFamily="18" charset="0"/>
            </a:endParaRPr>
          </a:p>
          <a:p>
            <a:endParaRPr lang="en-US" sz="2400" dirty="0"/>
          </a:p>
        </p:txBody>
      </p:sp>
      <p:sp>
        <p:nvSpPr>
          <p:cNvPr id="8" name="Date Placeholder 7"/>
          <p:cNvSpPr>
            <a:spLocks noGrp="1"/>
          </p:cNvSpPr>
          <p:nvPr>
            <p:ph type="dt" sz="half" idx="10"/>
          </p:nvPr>
        </p:nvSpPr>
        <p:spPr/>
        <p:txBody>
          <a:bodyPr/>
          <a:lstStyle/>
          <a:p>
            <a:fld id="{0F594528-8010-436B-ABED-3C5F33C8D576}"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graphicFrame>
        <p:nvGraphicFramePr>
          <p:cNvPr id="5" name="Table 4"/>
          <p:cNvGraphicFramePr>
            <a:graphicFrameLocks noGrp="1"/>
          </p:cNvGraphicFramePr>
          <p:nvPr/>
        </p:nvGraphicFramePr>
        <p:xfrm>
          <a:off x="380999" y="2997200"/>
          <a:ext cx="8382001" cy="1851784"/>
        </p:xfrm>
        <a:graphic>
          <a:graphicData uri="http://schemas.openxmlformats.org/drawingml/2006/table">
            <a:tbl>
              <a:tblPr firstRow="1" bandRow="1">
                <a:tableStyleId>{21E4AEA4-8DFA-4A89-87EB-49C32662AFE0}</a:tableStyleId>
              </a:tblPr>
              <a:tblGrid>
                <a:gridCol w="2200276"/>
                <a:gridCol w="6181725"/>
              </a:tblGrid>
              <a:tr h="368424">
                <a:tc>
                  <a:txBody>
                    <a:bodyPr/>
                    <a:lstStyle/>
                    <a:p>
                      <a:pPr algn="ctr"/>
                      <a:r>
                        <a:rPr lang="en-US" dirty="0"/>
                        <a:t>Roll No</a:t>
                      </a:r>
                      <a:endParaRPr lang="en-US" dirty="0"/>
                    </a:p>
                  </a:txBody>
                  <a:tcPr/>
                </a:tc>
                <a:tc>
                  <a:txBody>
                    <a:bodyPr/>
                    <a:lstStyle/>
                    <a:p>
                      <a:pPr algn="ctr"/>
                      <a:r>
                        <a:rPr lang="en-US" dirty="0"/>
                        <a:t>Name</a:t>
                      </a:r>
                      <a:endParaRPr lang="en-US" dirty="0"/>
                    </a:p>
                  </a:txBody>
                  <a:tcPr/>
                </a:tc>
              </a:tr>
              <a:tr h="370840">
                <a:tc>
                  <a:txBody>
                    <a:bodyPr/>
                    <a:lstStyle/>
                    <a:p>
                      <a:pPr algn="ctr"/>
                      <a:r>
                        <a:rPr lang="en-US" b="1" i="0" dirty="0">
                          <a:latin typeface="Times New Roman" panose="02020603050405020304" pitchFamily="18" charset="0"/>
                          <a:cs typeface="Times New Roman" panose="02020603050405020304" pitchFamily="18" charset="0"/>
                        </a:rPr>
                        <a:t>407182</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b="1" i="0" dirty="0">
                          <a:latin typeface="Times New Roman" panose="02020603050405020304" pitchFamily="18" charset="0"/>
                          <a:cs typeface="Times New Roman" panose="02020603050405020304" pitchFamily="18" charset="0"/>
                        </a:rPr>
                        <a:t>Viraj Satish Varale</a:t>
                      </a:r>
                      <a:endParaRPr lang="en-US" b="1"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i="0" dirty="0">
                          <a:latin typeface="Times New Roman" panose="02020603050405020304" pitchFamily="18" charset="0"/>
                          <a:cs typeface="Times New Roman" panose="02020603050405020304" pitchFamily="18" charset="0"/>
                        </a:rPr>
                        <a:t>407160</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b="1" i="0" dirty="0">
                          <a:latin typeface="Times New Roman" panose="02020603050405020304" pitchFamily="18" charset="0"/>
                          <a:cs typeface="Times New Roman" panose="02020603050405020304" pitchFamily="18" charset="0"/>
                        </a:rPr>
                        <a:t>Sunil Gurjar </a:t>
                      </a:r>
                      <a:endParaRPr lang="en-US" b="1"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i="0" dirty="0">
                          <a:latin typeface="Times New Roman" panose="02020603050405020304" pitchFamily="18" charset="0"/>
                          <a:cs typeface="Times New Roman" panose="02020603050405020304" pitchFamily="18" charset="0"/>
                        </a:rPr>
                        <a:t>407109</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b="1" i="0" dirty="0">
                          <a:latin typeface="Times New Roman" panose="02020603050405020304" pitchFamily="18" charset="0"/>
                          <a:cs typeface="Times New Roman" panose="02020603050405020304" pitchFamily="18" charset="0"/>
                        </a:rPr>
                        <a:t>Komal More </a:t>
                      </a:r>
                      <a:endParaRPr lang="en-US" b="1" i="0" dirty="0">
                        <a:latin typeface="Times New Roman" panose="02020603050405020304" pitchFamily="18" charset="0"/>
                        <a:cs typeface="Times New Roman" panose="02020603050405020304" pitchFamily="18" charset="0"/>
                      </a:endParaRPr>
                    </a:p>
                  </a:txBody>
                  <a:tcPr/>
                </a:tc>
              </a:tr>
              <a:tr h="370840">
                <a:tc>
                  <a:txBody>
                    <a:bodyPr/>
                    <a:lstStyle/>
                    <a:p>
                      <a:pPr algn="ctr"/>
                      <a:r>
                        <a:rPr lang="en-US" b="1" i="0" dirty="0">
                          <a:latin typeface="Times New Roman" panose="02020603050405020304" pitchFamily="18" charset="0"/>
                          <a:cs typeface="Times New Roman" panose="02020603050405020304" pitchFamily="18" charset="0"/>
                        </a:rPr>
                        <a:t>407159</a:t>
                      </a:r>
                      <a:endParaRPr lang="en-US" b="1" i="0" dirty="0">
                        <a:latin typeface="Times New Roman" panose="02020603050405020304" pitchFamily="18" charset="0"/>
                        <a:cs typeface="Times New Roman" panose="02020603050405020304" pitchFamily="18" charset="0"/>
                      </a:endParaRPr>
                    </a:p>
                  </a:txBody>
                  <a:tcPr/>
                </a:tc>
                <a:tc>
                  <a:txBody>
                    <a:bodyPr/>
                    <a:lstStyle/>
                    <a:p>
                      <a:pPr algn="ctr"/>
                      <a:r>
                        <a:rPr lang="en-US" b="1" i="0" dirty="0">
                          <a:latin typeface="Times New Roman" panose="02020603050405020304" pitchFamily="18" charset="0"/>
                          <a:cs typeface="Times New Roman" panose="02020603050405020304" pitchFamily="18" charset="0"/>
                        </a:rPr>
                        <a:t>Apurva Bhusari </a:t>
                      </a:r>
                      <a:endParaRPr lang="en-US" b="1" i="0" dirty="0">
                        <a:latin typeface="Times New Roman" panose="02020603050405020304" pitchFamily="18" charset="0"/>
                        <a:cs typeface="Times New Roman" panose="02020603050405020304" pitchFamily="18" charset="0"/>
                      </a:endParaRPr>
                    </a:p>
                  </a:txBody>
                  <a:tcPr/>
                </a:tc>
              </a:tr>
            </a:tbl>
          </a:graphicData>
        </a:graphic>
      </p:graphicFrame>
      <p:sp>
        <p:nvSpPr>
          <p:cNvPr id="6" name="Subtitle 2"/>
          <p:cNvSpPr txBox="1"/>
          <p:nvPr/>
        </p:nvSpPr>
        <p:spPr>
          <a:xfrm>
            <a:off x="0" y="5085184"/>
            <a:ext cx="9143999" cy="838200"/>
          </a:xfrm>
          <a:prstGeom prst="rect">
            <a:avLst/>
          </a:prstGeom>
        </p:spPr>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600" b="1" dirty="0">
                <a:solidFill>
                  <a:schemeClr val="accent6">
                    <a:lumMod val="50000"/>
                  </a:schemeClr>
                </a:solidFill>
                <a:latin typeface="Times New Roman" panose="02020603050405020304" pitchFamily="18" charset="0"/>
                <a:cs typeface="Times New Roman" panose="02020603050405020304" pitchFamily="18" charset="0"/>
              </a:rPr>
              <a:t>Guide</a:t>
            </a:r>
            <a:endParaRPr kumimoji="0" lang="en-US" sz="2600" b="1" i="0" u="none" strike="noStrike" kern="1200" cap="none" spc="0" normalizeH="0" baseline="0" noProof="0" dirty="0">
              <a:ln>
                <a:noFill/>
              </a:ln>
              <a:solidFill>
                <a:schemeClr val="accent6">
                  <a:lumMod val="50000"/>
                </a:schemeClr>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00" b="1" i="0" u="none" strike="noStrike" kern="120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a:t>
            </a:r>
            <a:r>
              <a:rPr lang="en-US" sz="2600" b="1" noProof="0" dirty="0" smtClean="0">
                <a:solidFill>
                  <a:schemeClr val="accent6">
                    <a:lumMod val="75000"/>
                  </a:schemeClr>
                </a:solidFill>
                <a:latin typeface="Times New Roman" panose="02020603050405020304" pitchFamily="18" charset="0"/>
                <a:cs typeface="Times New Roman" panose="02020603050405020304" pitchFamily="18" charset="0"/>
              </a:rPr>
              <a:t>Dr</a:t>
            </a:r>
            <a:r>
              <a:rPr kumimoji="0" lang="en-US" sz="2600" b="1" i="0" u="none" strike="noStrike" kern="120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 Mrs.</a:t>
            </a:r>
            <a:r>
              <a:rPr kumimoji="0" lang="en-US" sz="2600" b="1" i="0" u="none" strike="noStrike" kern="1200" cap="none" spc="0" normalizeH="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 </a:t>
            </a:r>
            <a:r>
              <a:rPr kumimoji="0" lang="en-US" sz="2600" b="1" i="0" u="none" strike="noStrike" kern="120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Kalpana</a:t>
            </a:r>
            <a:r>
              <a:rPr kumimoji="0" lang="en-US" sz="2600" b="1" i="0" u="none" strike="noStrike" kern="1200" cap="none" spc="0" normalizeH="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 </a:t>
            </a:r>
            <a:r>
              <a:rPr kumimoji="0" lang="en-US" sz="2600" b="1" i="0" u="none" strike="noStrike" kern="120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S. </a:t>
            </a:r>
            <a:r>
              <a:rPr lang="en-US" sz="2600" b="1" noProof="0" dirty="0" smtClean="0">
                <a:solidFill>
                  <a:schemeClr val="accent6">
                    <a:lumMod val="75000"/>
                  </a:schemeClr>
                </a:solidFill>
                <a:latin typeface="Times New Roman" panose="02020603050405020304" pitchFamily="18" charset="0"/>
                <a:cs typeface="Times New Roman" panose="02020603050405020304" pitchFamily="18" charset="0"/>
              </a:rPr>
              <a:t>Thakare</a:t>
            </a:r>
            <a:r>
              <a:rPr kumimoji="0" lang="en-US" sz="2600" b="1" i="0" u="none" strike="noStrike" kern="1200" cap="none" spc="0" normalizeH="0" baseline="0" noProof="0" dirty="0" smtClean="0">
                <a:ln>
                  <a:noFill/>
                </a:ln>
                <a:solidFill>
                  <a:schemeClr val="accent6">
                    <a:lumMod val="75000"/>
                  </a:schemeClr>
                </a:solidFill>
                <a:effectLst/>
                <a:uLnTx/>
                <a:uFillTx/>
                <a:latin typeface="Times New Roman" panose="02020603050405020304" pitchFamily="18" charset="0"/>
                <a:cs typeface="Times New Roman" panose="02020603050405020304" pitchFamily="18" charset="0"/>
              </a:rPr>
              <a:t>”</a:t>
            </a:r>
            <a:endParaRPr kumimoji="0" lang="en-US" sz="26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63272" cy="1143000"/>
          </a:xfrm>
        </p:spPr>
        <p:txBody>
          <a:bodyPr>
            <a:noAutofit/>
          </a:bodyPr>
          <a:lstStyle/>
          <a:p>
            <a:pPr algn="l"/>
            <a:r>
              <a:rPr lang="en-IN" altLang="en-US" sz="2400" b="1" dirty="0">
                <a:solidFill>
                  <a:schemeClr val="accent6">
                    <a:lumMod val="75000"/>
                  </a:schemeClr>
                </a:solidFill>
                <a:latin typeface="Times New Roman" panose="02020603050405020304" pitchFamily="18" charset="0"/>
                <a:cs typeface="Times New Roman" panose="02020603050405020304" pitchFamily="18" charset="0"/>
                <a:sym typeface="+mn-ea"/>
              </a:rPr>
              <a:t>4</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sym typeface="+mn-ea"/>
              </a:rPr>
              <a:t>.</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Heart Disease </a:t>
            </a:r>
            <a:r>
              <a:rPr lang="en-US" sz="2400" b="1" dirty="0">
                <a:solidFill>
                  <a:schemeClr val="accent6">
                    <a:lumMod val="75000"/>
                  </a:schemeClr>
                </a:solidFill>
                <a:latin typeface="Times New Roman" panose="02020603050405020304" pitchFamily="18" charset="0"/>
                <a:cs typeface="Times New Roman" panose="02020603050405020304" pitchFamily="18" charset="0"/>
              </a:rPr>
              <a:t>Prediction using Logistic Regression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Algorithm using </a:t>
            </a:r>
            <a:r>
              <a:rPr lang="en-US" sz="2400" b="1" dirty="0">
                <a:solidFill>
                  <a:schemeClr val="accent6">
                    <a:lumMod val="75000"/>
                  </a:schemeClr>
                </a:solidFill>
                <a:latin typeface="Times New Roman" panose="02020603050405020304" pitchFamily="18" charset="0"/>
                <a:cs typeface="Times New Roman" panose="02020603050405020304" pitchFamily="18" charset="0"/>
              </a:rPr>
              <a:t>Machine Learning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58240"/>
            <a:ext cx="8229600" cy="5198110"/>
          </a:xfrm>
        </p:spPr>
        <p:txBody>
          <a:bodyPr>
            <a:normAutofit fontScale="95000"/>
          </a:bodyPr>
          <a:lstStyle/>
          <a:p>
            <a:r>
              <a:rPr lang="en-IN" altLang="en-US" sz="2500" dirty="0" smtClean="0">
                <a:latin typeface="Times New Roman" panose="02020603050405020304" pitchFamily="18" charset="0"/>
                <a:cs typeface="Times New Roman" panose="02020603050405020304" pitchFamily="18" charset="0"/>
              </a:rPr>
              <a:t>Author  proposed prediction of heart disease using Logistic regression algorithm  </a:t>
            </a:r>
            <a:endParaRPr lang="en-IN" altLang="en-US" sz="2500" dirty="0">
              <a:latin typeface="Times New Roman" panose="02020603050405020304" pitchFamily="18" charset="0"/>
              <a:cs typeface="Times New Roman" panose="02020603050405020304" pitchFamily="18" charset="0"/>
            </a:endParaRPr>
          </a:p>
          <a:p>
            <a:r>
              <a:rPr lang="en-IN" altLang="en-US" sz="2500" dirty="0" smtClean="0">
                <a:latin typeface="Times New Roman" panose="02020603050405020304" pitchFamily="18" charset="0"/>
                <a:cs typeface="Times New Roman" panose="02020603050405020304" pitchFamily="18" charset="0"/>
              </a:rPr>
              <a:t>Author compares Different algorithms KNN, SVM, NB, Decision Tree  with Logistic regression.</a:t>
            </a:r>
            <a:endParaRPr lang="en-IN" altLang="en-US" sz="2500" dirty="0" smtClean="0">
              <a:latin typeface="Times New Roman" panose="02020603050405020304" pitchFamily="18" charset="0"/>
              <a:cs typeface="Times New Roman" panose="02020603050405020304" pitchFamily="18" charset="0"/>
            </a:endParaRPr>
          </a:p>
          <a:p>
            <a:r>
              <a:rPr lang="en-IN" altLang="en-US" sz="2500" dirty="0" smtClean="0">
                <a:latin typeface="Times New Roman" panose="02020603050405020304" pitchFamily="18" charset="0"/>
                <a:cs typeface="Times New Roman" panose="02020603050405020304" pitchFamily="18" charset="0"/>
              </a:rPr>
              <a:t>System achieved 86.89% accuracy with logistic regression.</a:t>
            </a:r>
            <a:endParaRPr lang="en-IN" altLang="en-US" sz="2500" dirty="0" smtClean="0">
              <a:latin typeface="Times New Roman" panose="02020603050405020304" pitchFamily="18" charset="0"/>
              <a:cs typeface="Times New Roman" panose="02020603050405020304" pitchFamily="18" charset="0"/>
            </a:endParaRPr>
          </a:p>
          <a:p>
            <a:r>
              <a:rPr lang="en-IN" altLang="en-US" sz="2500" dirty="0" smtClean="0">
                <a:latin typeface="Times New Roman" panose="02020603050405020304" pitchFamily="18" charset="0"/>
                <a:cs typeface="Times New Roman" panose="02020603050405020304" pitchFamily="18" charset="0"/>
              </a:rPr>
              <a:t>System uses Sklearn libraries to import KNN , Logistic regression , Naïve Bayes, decision tree  algorithm.</a:t>
            </a:r>
            <a:endParaRPr lang="en-IN" altLang="en-US" sz="2500" dirty="0" smtClean="0">
              <a:latin typeface="Times New Roman" panose="02020603050405020304" pitchFamily="18" charset="0"/>
              <a:cs typeface="Times New Roman" panose="02020603050405020304" pitchFamily="18" charset="0"/>
            </a:endParaRPr>
          </a:p>
          <a:p>
            <a:r>
              <a:rPr lang="en-IN" altLang="en-US" sz="2500" dirty="0" smtClean="0">
                <a:latin typeface="Times New Roman" panose="02020603050405020304" pitchFamily="18" charset="0"/>
                <a:cs typeface="Times New Roman" panose="02020603050405020304" pitchFamily="18" charset="0"/>
              </a:rPr>
              <a:t>Performance of system is calculated using confusion matrix.</a:t>
            </a:r>
            <a:endParaRPr lang="en-IN" altLang="en-US" sz="2500" dirty="0">
              <a:latin typeface="Times New Roman" panose="02020603050405020304" pitchFamily="18" charset="0"/>
              <a:cs typeface="Times New Roman" panose="02020603050405020304" pitchFamily="18" charset="0"/>
            </a:endParaRPr>
          </a:p>
          <a:p>
            <a:r>
              <a:rPr lang="en-IN" altLang="en-US" sz="2500" dirty="0" smtClean="0">
                <a:latin typeface="Times New Roman" panose="02020603050405020304" pitchFamily="18" charset="0"/>
                <a:cs typeface="Times New Roman" panose="02020603050405020304" pitchFamily="18" charset="0"/>
              </a:rPr>
              <a:t>System uses sigmoid activation function to map predicted values to probabilities.</a:t>
            </a:r>
            <a:endParaRPr lang="en-IN" altLang="en-US" sz="2500" dirty="0">
              <a:latin typeface="Times New Roman" panose="02020603050405020304" pitchFamily="18" charset="0"/>
              <a:cs typeface="Times New Roman" panose="02020603050405020304" pitchFamily="18" charset="0"/>
            </a:endParaRPr>
          </a:p>
          <a:p>
            <a:endParaRPr lang="en-IN" altLang="en-US" sz="2500" dirty="0"/>
          </a:p>
          <a:p>
            <a:endParaRPr lang="en-IN" altLang="en-US" sz="2400"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5</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Scope</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66018"/>
            <a:ext cx="82296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Beginning with collecting important clinical information from wearable gadget using  heart rate sensor and from patient clinical dataset.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Developing codes for classifiers for first training over sample data and after that testing data to improve accuracy of prediction.</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Developing codes for android apps for  transferring gathered data to server in which heart disease prediction system is implemented.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Results will be then shown to the patient using android platform. </a:t>
            </a:r>
            <a:endParaRPr lang="en-US" sz="24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B0F8DE18-3999-4960-94F0-FD9B43C8C6D1}" type="datetime1">
              <a:rPr lang="en-US" smtClean="0"/>
            </a:fld>
            <a:endParaRPr lang="en-US"/>
          </a:p>
        </p:txBody>
      </p:sp>
      <p:sp>
        <p:nvSpPr>
          <p:cNvPr id="4" name="Footer Placeholder 3"/>
          <p:cNvSpPr>
            <a:spLocks noGrp="1"/>
          </p:cNvSpPr>
          <p:nvPr>
            <p:ph type="ftr" sz="quarter" idx="11"/>
          </p:nvPr>
        </p:nvSpPr>
        <p:spPr/>
        <p:txBody>
          <a:bodyPr/>
          <a:lstStyle/>
          <a:p>
            <a:r>
              <a:rPr lang="en-US" i="1"/>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5" name="Content Placeholder 6" descr="random forrest diagram.jpeg"/>
          <p:cNvPicPr>
            <a:picLocks noChangeAspect="1"/>
          </p:cNvPicPr>
          <p:nvPr/>
        </p:nvPicPr>
        <p:blipFill>
          <a:blip r:embed="rId1" cstate="print"/>
          <a:stretch>
            <a:fillRect/>
          </a:stretch>
        </p:blipFill>
        <p:spPr>
          <a:xfrm>
            <a:off x="827584" y="820349"/>
            <a:ext cx="7200800" cy="5505475"/>
          </a:xfrm>
          <a:prstGeom prst="rect">
            <a:avLst/>
          </a:prstGeom>
        </p:spPr>
      </p:pic>
      <p:sp>
        <p:nvSpPr>
          <p:cNvPr id="6" name="TextBox 5"/>
          <p:cNvSpPr txBox="1"/>
          <p:nvPr/>
        </p:nvSpPr>
        <p:spPr>
          <a:xfrm>
            <a:off x="0" y="0"/>
            <a:ext cx="9144000" cy="646331"/>
          </a:xfrm>
          <a:prstGeom prst="rect">
            <a:avLst/>
          </a:prstGeom>
          <a:noFill/>
        </p:spPr>
        <p:txBody>
          <a:bodyPr wrap="square" rtlCol="0">
            <a:spAutoFit/>
          </a:bodyPr>
          <a:lstStyle/>
          <a:p>
            <a:pPr algn="ctr"/>
            <a:r>
              <a:rPr lang="en-IN" sz="3600" b="1" dirty="0" smtClean="0">
                <a:solidFill>
                  <a:schemeClr val="accent6">
                    <a:lumMod val="50000"/>
                  </a:schemeClr>
                </a:solidFill>
              </a:rPr>
              <a:t>6</a:t>
            </a:r>
            <a:r>
              <a:rPr lang="en-IN" sz="3600" b="1" dirty="0" smtClean="0">
                <a:solidFill>
                  <a:schemeClr val="accent6">
                    <a:lumMod val="50000"/>
                  </a:schemeClr>
                </a:solidFill>
              </a:rPr>
              <a:t>. </a:t>
            </a:r>
            <a:r>
              <a:rPr lang="en-IN" sz="3600" b="1" dirty="0" smtClean="0">
                <a:solidFill>
                  <a:schemeClr val="accent6">
                    <a:lumMod val="50000"/>
                  </a:schemeClr>
                </a:solidFill>
              </a:rPr>
              <a:t>Proposed system architecture</a:t>
            </a:r>
            <a:endParaRPr lang="en-US" sz="3600" b="1"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6</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.1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Dataset</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06054"/>
            <a:ext cx="8229600" cy="4720109"/>
          </a:xfrm>
        </p:spPr>
        <p:txBody>
          <a:bodyPr>
            <a:normAutofit/>
          </a:bodyPr>
          <a:lstStyle/>
          <a:p>
            <a:pPr marL="514350" indent="-514350">
              <a:buFont typeface="+mj-lt"/>
              <a:buAutoNum type="arabicPeriod"/>
            </a:pPr>
            <a:r>
              <a:rPr lang="en-US" sz="2800" b="1" dirty="0">
                <a:solidFill>
                  <a:schemeClr val="accent6">
                    <a:lumMod val="75000"/>
                  </a:schemeClr>
                </a:solidFill>
                <a:latin typeface="Times New Roman" panose="02020603050405020304" pitchFamily="18" charset="0"/>
                <a:cs typeface="Times New Roman" panose="02020603050405020304" pitchFamily="18" charset="0"/>
              </a:rPr>
              <a:t>Dataset </a:t>
            </a:r>
            <a:r>
              <a:rPr lang="en-US" sz="2800" dirty="0">
                <a:solidFill>
                  <a:schemeClr val="accent6">
                    <a:lumMod val="75000"/>
                  </a:schemeClr>
                </a:solidFill>
                <a:latin typeface="Times New Roman" panose="02020603050405020304" pitchFamily="18" charset="0"/>
                <a:cs typeface="Times New Roman" panose="02020603050405020304" pitchFamily="18" charset="0"/>
              </a:rPr>
              <a:t>-</a:t>
            </a:r>
            <a:endParaRPr lang="en-US" sz="2800" dirty="0">
              <a:solidFill>
                <a:schemeClr val="accent6">
                  <a:lumMod val="75000"/>
                </a:schemeClr>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Using Cleveland </a:t>
            </a:r>
            <a:r>
              <a:rPr lang="en-US" sz="2400" dirty="0">
                <a:latin typeface="Times New Roman" panose="02020603050405020304" pitchFamily="18" charset="0"/>
                <a:cs typeface="Times New Roman" panose="02020603050405020304" pitchFamily="18" charset="0"/>
              </a:rPr>
              <a:t>dataset from uci repository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13 attributes with label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11 attributes contains clinical medical records</a:t>
            </a:r>
            <a:endParaRPr lang="en-US" sz="2400" dirty="0">
              <a:latin typeface="Times New Roman" panose="02020603050405020304" pitchFamily="18" charset="0"/>
              <a:cs typeface="Times New Roman" panose="02020603050405020304" pitchFamily="18" charset="0"/>
            </a:endParaRPr>
          </a:p>
          <a:p>
            <a:r>
              <a:rPr lang="en-IN" sz="2400" dirty="0" smtClean="0"/>
              <a:t>Cleveland dataset used  to train and test proposed system model</a:t>
            </a:r>
            <a:endParaRPr lang="en-US" sz="2400"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7" name="Picture 6" descr="uci.png"/>
          <p:cNvPicPr>
            <a:picLocks noChangeAspect="1"/>
          </p:cNvPicPr>
          <p:nvPr/>
        </p:nvPicPr>
        <p:blipFill>
          <a:blip r:embed="rId1" cstate="print"/>
          <a:stretch>
            <a:fillRect/>
          </a:stretch>
        </p:blipFill>
        <p:spPr>
          <a:xfrm>
            <a:off x="827584" y="4437112"/>
            <a:ext cx="7056784" cy="165618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408AC78-145F-45EF-934D-4FA021589E7E}" type="datetime1">
              <a:rPr lang="en-US" smtClean="0"/>
            </a:fld>
            <a:endParaRPr lang="en-US"/>
          </a:p>
        </p:txBody>
      </p:sp>
      <p:sp>
        <p:nvSpPr>
          <p:cNvPr id="2" name="Footer Placeholder 1"/>
          <p:cNvSpPr>
            <a:spLocks noGrp="1"/>
          </p:cNvSpPr>
          <p:nvPr>
            <p:ph type="ftr" sz="quarter" idx="11"/>
          </p:nvPr>
        </p:nvSpPr>
        <p:spPr/>
        <p:txBody>
          <a:bodyPr/>
          <a:lstStyle/>
          <a:p>
            <a:r>
              <a:rPr lang="en-US" i="1"/>
              <a:t>Prediction Of Heart Disease Using Machine Learning</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fld>
            <a:endParaRPr lang="en-US"/>
          </a:p>
        </p:txBody>
      </p:sp>
      <p:sp>
        <p:nvSpPr>
          <p:cNvPr id="4" name="TextBox 3"/>
          <p:cNvSpPr txBox="1"/>
          <p:nvPr/>
        </p:nvSpPr>
        <p:spPr>
          <a:xfrm>
            <a:off x="304800" y="1143000"/>
            <a:ext cx="8839200" cy="667875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We are using Cleveland dataset from UCI repository of machine learning for training and testing phase. </a:t>
            </a:r>
            <a:endParaRPr lang="en-US" sz="2000" dirty="0">
              <a:latin typeface="Times New Roman" panose="02020603050405020304" pitchFamily="18" charset="0"/>
              <a:cs typeface="Times New Roman" panose="02020603050405020304" pitchFamily="18" charset="0"/>
            </a:endParaRPr>
          </a:p>
          <a:p>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Total </a:t>
            </a:r>
            <a:r>
              <a:rPr lang="en-US" sz="2800" b="1" dirty="0">
                <a:solidFill>
                  <a:schemeClr val="accent6">
                    <a:lumMod val="75000"/>
                  </a:schemeClr>
                </a:solidFill>
                <a:latin typeface="Times New Roman" panose="02020603050405020304" pitchFamily="18" charset="0"/>
                <a:cs typeface="Times New Roman" panose="02020603050405020304" pitchFamily="18" charset="0"/>
              </a:rPr>
              <a:t>13 features are given in Cleveland dataset:-</a:t>
            </a:r>
            <a:endParaRPr lang="en-US" sz="2800" b="1" dirty="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Age.</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Chest </a:t>
            </a:r>
            <a:r>
              <a:rPr lang="en-US" sz="2000" dirty="0">
                <a:latin typeface="Times New Roman" panose="02020603050405020304" pitchFamily="18" charset="0"/>
                <a:cs typeface="Times New Roman" panose="02020603050405020304" pitchFamily="18" charset="0"/>
              </a:rPr>
              <a:t>pain represented in 4 values. </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Cholesterol level.</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Blood </a:t>
            </a:r>
            <a:r>
              <a:rPr lang="en-US" sz="2000" dirty="0">
                <a:latin typeface="Times New Roman" panose="02020603050405020304" pitchFamily="18" charset="0"/>
                <a:cs typeface="Times New Roman" panose="02020603050405020304" pitchFamily="18" charset="0"/>
              </a:rPr>
              <a:t>sugar </a:t>
            </a:r>
            <a:r>
              <a:rPr lang="en-US" sz="2000" dirty="0" smtClean="0">
                <a:latin typeface="Times New Roman" panose="02020603050405020304" pitchFamily="18" charset="0"/>
                <a:cs typeface="Times New Roman" panose="02020603050405020304" pitchFamily="18" charset="0"/>
              </a:rPr>
              <a:t>level.</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ECG result.</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Max </a:t>
            </a:r>
            <a:r>
              <a:rPr lang="en-US" sz="2000" dirty="0">
                <a:latin typeface="Times New Roman" panose="02020603050405020304" pitchFamily="18" charset="0"/>
                <a:cs typeface="Times New Roman" panose="02020603050405020304" pitchFamily="18" charset="0"/>
              </a:rPr>
              <a:t>rate of heart. </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Angina </a:t>
            </a:r>
            <a:r>
              <a:rPr lang="en-US" sz="2000" dirty="0">
                <a:latin typeface="Times New Roman" panose="02020603050405020304" pitchFamily="18" charset="0"/>
                <a:cs typeface="Times New Roman" panose="02020603050405020304" pitchFamily="18" charset="0"/>
              </a:rPr>
              <a:t>induced by </a:t>
            </a:r>
            <a:r>
              <a:rPr lang="en-US" sz="2000" dirty="0" smtClean="0">
                <a:latin typeface="Times New Roman" panose="02020603050405020304" pitchFamily="18" charset="0"/>
                <a:cs typeface="Times New Roman" panose="02020603050405020304" pitchFamily="18" charset="0"/>
              </a:rPr>
              <a:t>exercise.</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Exercised </a:t>
            </a:r>
            <a:r>
              <a:rPr lang="en-US" sz="2000" dirty="0">
                <a:latin typeface="Times New Roman" panose="02020603050405020304" pitchFamily="18" charset="0"/>
                <a:cs typeface="Times New Roman" panose="02020603050405020304" pitchFamily="18" charset="0"/>
              </a:rPr>
              <a:t>induced  ST depression in comparison with state of heart. </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Fluoroscopy </a:t>
            </a:r>
            <a:r>
              <a:rPr lang="en-US" sz="2000" dirty="0">
                <a:latin typeface="Times New Roman" panose="02020603050405020304" pitchFamily="18" charset="0"/>
                <a:cs typeface="Times New Roman" panose="02020603050405020304" pitchFamily="18" charset="0"/>
              </a:rPr>
              <a:t>color vessel numbered from 0 to </a:t>
            </a:r>
            <a:r>
              <a:rPr lang="en-US" sz="2000" dirty="0" smtClean="0">
                <a:latin typeface="Times New Roman" panose="02020603050405020304" pitchFamily="18" charset="0"/>
                <a:cs typeface="Times New Roman" panose="02020603050405020304" pitchFamily="18" charset="0"/>
              </a:rPr>
              <a:t>3.</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Status </a:t>
            </a:r>
            <a:r>
              <a:rPr lang="en-US" sz="2000" dirty="0">
                <a:latin typeface="Times New Roman" panose="02020603050405020304" pitchFamily="18" charset="0"/>
                <a:cs typeface="Times New Roman" panose="02020603050405020304" pitchFamily="18" charset="0"/>
              </a:rPr>
              <a:t>of heart normal-3  defect-6 reversible defect -</a:t>
            </a:r>
            <a:r>
              <a:rPr lang="en-US" sz="2000" dirty="0" smtClean="0">
                <a:latin typeface="Times New Roman" panose="02020603050405020304" pitchFamily="18" charset="0"/>
                <a:cs typeface="Times New Roman" panose="02020603050405020304" pitchFamily="18" charset="0"/>
              </a:rPr>
              <a:t>7.</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Fluoroscopy </a:t>
            </a:r>
            <a:r>
              <a:rPr lang="en-US" sz="2000" dirty="0">
                <a:latin typeface="Times New Roman" panose="02020603050405020304" pitchFamily="18" charset="0"/>
                <a:cs typeface="Times New Roman" panose="02020603050405020304" pitchFamily="18" charset="0"/>
              </a:rPr>
              <a:t>colored major vessel number from 0 – </a:t>
            </a:r>
            <a:r>
              <a:rPr lang="en-US" sz="2000" dirty="0" smtClean="0">
                <a:latin typeface="Times New Roman" panose="02020603050405020304" pitchFamily="18" charset="0"/>
                <a:cs typeface="Times New Roman" panose="02020603050405020304" pitchFamily="18" charset="0"/>
              </a:rPr>
              <a:t>3.</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Heart </a:t>
            </a:r>
            <a:r>
              <a:rPr lang="en-US" sz="2000" dirty="0">
                <a:latin typeface="Times New Roman" panose="02020603050405020304" pitchFamily="18" charset="0"/>
                <a:cs typeface="Times New Roman" panose="02020603050405020304" pitchFamily="18" charset="0"/>
              </a:rPr>
              <a:t>disease diagnosis represented in 5 values. </a:t>
            </a:r>
            <a:endParaRPr lang="en-US" sz="2000" dirty="0" smtClean="0">
              <a:latin typeface="Times New Roman" panose="02020603050405020304" pitchFamily="18" charset="0"/>
              <a:cs typeface="Times New Roman" panose="02020603050405020304" pitchFamily="18" charset="0"/>
            </a:endParaRPr>
          </a:p>
          <a:p>
            <a:pPr marL="342900" indent="-342900">
              <a:buClr>
                <a:schemeClr val="accent6">
                  <a:lumMod val="75000"/>
                </a:schemeClr>
              </a:buClr>
              <a:buAutoNum type="arabicPeriod"/>
            </a:pPr>
            <a:r>
              <a:rPr lang="en-US" sz="2000" dirty="0" smtClean="0">
                <a:latin typeface="Times New Roman" panose="02020603050405020304" pitchFamily="18" charset="0"/>
                <a:cs typeface="Times New Roman" panose="02020603050405020304" pitchFamily="18" charset="0"/>
              </a:rPr>
              <a:t>Sex </a:t>
            </a:r>
            <a:r>
              <a:rPr lang="en-US" sz="2000" dirty="0">
                <a:latin typeface="Times New Roman" panose="02020603050405020304" pitchFamily="18" charset="0"/>
                <a:cs typeface="Times New Roman" panose="02020603050405020304" pitchFamily="18" charset="0"/>
              </a:rPr>
              <a:t>-0 for male and  1 for female. </a:t>
            </a: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sz="2000" dirty="0">
              <a:latin typeface="Times New Roman" panose="02020603050405020304" pitchFamily="18" charset="0"/>
              <a:cs typeface="Times New Roman" panose="02020603050405020304" pitchFamily="18" charset="0"/>
            </a:endParaRPr>
          </a:p>
          <a:p>
            <a:pPr marL="342900" indent="-342900">
              <a:buAutoNum type="arabicPeriod"/>
            </a:pPr>
            <a:endParaRPr lang="en-US" sz="2000" dirty="0"/>
          </a:p>
          <a:p>
            <a:endParaRPr lang="en-US" sz="2000" dirty="0"/>
          </a:p>
          <a:p>
            <a:endParaRPr lang="en-US" sz="2000" dirty="0"/>
          </a:p>
          <a:p>
            <a:r>
              <a:rPr lang="en-US" sz="2000" dirty="0"/>
              <a:t> </a:t>
            </a:r>
            <a:endParaRPr lang="en-US" sz="2000" dirty="0"/>
          </a:p>
        </p:txBody>
      </p:sp>
      <p:sp>
        <p:nvSpPr>
          <p:cNvPr id="5" name="TextBox 4"/>
          <p:cNvSpPr txBox="1"/>
          <p:nvPr/>
        </p:nvSpPr>
        <p:spPr>
          <a:xfrm>
            <a:off x="152400" y="42724"/>
            <a:ext cx="9144000" cy="646331"/>
          </a:xfrm>
          <a:prstGeom prst="rect">
            <a:avLst/>
          </a:prstGeom>
          <a:noFill/>
        </p:spPr>
        <p:txBody>
          <a:bodyPr wrap="square" rtlCol="0">
            <a:spAutoFit/>
          </a:bodyPr>
          <a:lstStyle/>
          <a:p>
            <a:pPr algn="ct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UCI Dataset</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Box 4"/>
          <p:cNvSpPr txBox="1"/>
          <p:nvPr/>
        </p:nvSpPr>
        <p:spPr>
          <a:xfrm>
            <a:off x="457200" y="233301"/>
            <a:ext cx="7415030" cy="6647974"/>
          </a:xfrm>
          <a:prstGeom prst="rect">
            <a:avLst/>
          </a:prstGeom>
          <a:noFill/>
        </p:spPr>
        <p:txBody>
          <a:bodyPr wrap="square" rtlCol="0">
            <a:spAutoFit/>
          </a:bodyPr>
          <a:lstStyle/>
          <a:p>
            <a:r>
              <a:rPr lang="en-IN" sz="2800" b="1" dirty="0">
                <a:solidFill>
                  <a:schemeClr val="accent6">
                    <a:lumMod val="50000"/>
                  </a:schemeClr>
                </a:solidFill>
                <a:latin typeface="Times New Roman" panose="02020603050405020304" pitchFamily="18" charset="0"/>
                <a:cs typeface="Times New Roman" panose="02020603050405020304" pitchFamily="18" charset="0"/>
              </a:rPr>
              <a:t>6</a:t>
            </a:r>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.2 </a:t>
            </a:r>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Data cleaning/pre processing :</a:t>
            </a:r>
            <a:endParaRPr lang="en-IN" sz="2800" b="1" dirty="0" smtClean="0">
              <a:solidFill>
                <a:schemeClr val="accent6">
                  <a:lumMod val="50000"/>
                </a:schemeClr>
              </a:solidFill>
              <a:latin typeface="Times New Roman" panose="02020603050405020304" pitchFamily="18" charset="0"/>
              <a:cs typeface="Times New Roman" panose="02020603050405020304" pitchFamily="18" charset="0"/>
            </a:endParaRPr>
          </a:p>
          <a:p>
            <a:endParaRPr lang="en-IN" sz="2400" dirty="0" smtClean="0">
              <a:solidFill>
                <a:schemeClr val="accent6">
                  <a:lumMod val="75000"/>
                </a:schemeClr>
              </a:solidFill>
            </a:endParaRPr>
          </a:p>
          <a:p>
            <a:pP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Importing libraries</a:t>
            </a: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a:t>
            </a:r>
            <a:r>
              <a:rPr lang="en-IN" sz="2400" dirty="0" smtClean="0">
                <a:latin typeface="Times New Roman" panose="02020603050405020304" pitchFamily="18" charset="0"/>
                <a:cs typeface="Times New Roman" panose="02020603050405020304" pitchFamily="18" charset="0"/>
              </a:rPr>
              <a:t>mport dataset </a:t>
            </a: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Data cleaning</a:t>
            </a: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Scaling </a:t>
            </a: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Splitting the dataset into training and testing</a:t>
            </a:r>
            <a:endParaRPr lang="en-IN"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smtClean="0"/>
          </a:p>
          <a:p>
            <a:pPr>
              <a:buFont typeface="Arial" panose="020B0604020202020204" pitchFamily="34" charset="0"/>
              <a:buChar char="•"/>
            </a:pPr>
            <a:endParaRPr lang="en-IN" sz="2400" dirty="0" smtClean="0"/>
          </a:p>
          <a:p>
            <a:r>
              <a:rPr lang="en-IN" sz="2800" b="1" dirty="0">
                <a:solidFill>
                  <a:schemeClr val="accent6">
                    <a:lumMod val="50000"/>
                  </a:schemeClr>
                </a:solidFill>
                <a:latin typeface="Times New Roman" panose="02020603050405020304" pitchFamily="18" charset="0"/>
                <a:cs typeface="Times New Roman" panose="02020603050405020304" pitchFamily="18" charset="0"/>
              </a:rPr>
              <a:t>6</a:t>
            </a:r>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.3 </a:t>
            </a:r>
            <a:r>
              <a:rPr lang="en-IN" sz="2800" b="1" dirty="0" smtClean="0">
                <a:solidFill>
                  <a:schemeClr val="accent6">
                    <a:lumMod val="50000"/>
                  </a:schemeClr>
                </a:solidFill>
                <a:latin typeface="Times New Roman" panose="02020603050405020304" pitchFamily="18" charset="0"/>
                <a:cs typeface="Times New Roman" panose="02020603050405020304" pitchFamily="18" charset="0"/>
              </a:rPr>
              <a:t>Feature selection </a:t>
            </a:r>
            <a:endParaRPr lang="en-IN" sz="2800" b="1" dirty="0" smtClean="0">
              <a:solidFill>
                <a:schemeClr val="accent6">
                  <a:lumMod val="50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Chi Square method</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Selectkbest  </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p>
          <a:p>
            <a:endParaRPr lang="en-IN" sz="2400" b="1" dirty="0" smtClean="0">
              <a:solidFill>
                <a:schemeClr val="accent6">
                  <a:lumMod val="75000"/>
                </a:schemeClr>
              </a:solidFill>
            </a:endParaRPr>
          </a:p>
          <a:p>
            <a:endParaRPr lang="en-IN" sz="2400" b="1" dirty="0" smtClean="0">
              <a:solidFill>
                <a:schemeClr val="accent6">
                  <a:lumMod val="75000"/>
                </a:schemeClr>
              </a:solidFill>
            </a:endParaRPr>
          </a:p>
          <a:p>
            <a:endParaRPr lang="en-IN" sz="2400" dirty="0" smtClean="0">
              <a:solidFill>
                <a:schemeClr val="accent6">
                  <a:lumMod val="75000"/>
                </a:schemeClr>
              </a:solidFill>
            </a:endParaRPr>
          </a:p>
          <a:p>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408"/>
            <a:ext cx="9143999" cy="1143000"/>
          </a:xfrm>
        </p:spPr>
        <p:txBody>
          <a:bodyPr>
            <a:normAutofit/>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Chi square method</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chi-square (χ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statistic is a test that measures how expectations compare to actual observed </a:t>
            </a:r>
            <a:r>
              <a:rPr lang="en-US" sz="2000" dirty="0" smtClean="0">
                <a:latin typeface="Times New Roman" panose="02020603050405020304" pitchFamily="18" charset="0"/>
                <a:cs typeface="Times New Roman" panose="02020603050405020304" pitchFamily="18" charset="0"/>
              </a:rPr>
              <a:t>data</a:t>
            </a:r>
            <a:endParaRPr lang="en-US" sz="2000" dirty="0" smtClean="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each observed number in the table subtract the corresponding expected number (O — 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Square the difference [ (O —E)</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Divide the squares obtained for each cell in the table by the expected number for that cell [ (O - E)</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 E </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ctr">
              <a:buNone/>
            </a:pPr>
            <a:r>
              <a:rPr lang="en-US" sz="2800" b="1" dirty="0">
                <a:latin typeface="Times New Roman" panose="02020603050405020304" pitchFamily="18" charset="0"/>
                <a:cs typeface="Times New Roman" panose="02020603050405020304" pitchFamily="18" charset="0"/>
              </a:rPr>
              <a:t>χ2 =X </a:t>
            </a:r>
            <a:r>
              <a:rPr lang="en-US" sz="2800" b="1" dirty="0" err="1">
                <a:latin typeface="Times New Roman" panose="02020603050405020304" pitchFamily="18" charset="0"/>
                <a:cs typeface="Times New Roman" panose="02020603050405020304" pitchFamily="18" charset="0"/>
              </a:rPr>
              <a:t>i</a:t>
            </a:r>
            <a:r>
              <a:rPr lang="en-US" sz="2800" b="1" dirty="0">
                <a:latin typeface="Times New Roman" panose="02020603050405020304" pitchFamily="18" charset="0"/>
                <a:cs typeface="Times New Roman" panose="02020603050405020304" pitchFamily="18" charset="0"/>
              </a:rPr>
              <a:t> (Oi −</a:t>
            </a:r>
            <a:r>
              <a:rPr lang="en-US" sz="2800" b="1" dirty="0" err="1">
                <a:latin typeface="Times New Roman" panose="02020603050405020304" pitchFamily="18" charset="0"/>
                <a:cs typeface="Times New Roman" panose="02020603050405020304" pitchFamily="18" charset="0"/>
              </a:rPr>
              <a:t>Ei</a:t>
            </a:r>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Ei</a:t>
            </a:r>
            <a:endParaRPr lang="en-IN"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5375"/>
          </a:xfrm>
        </p:spPr>
        <p:txBody>
          <a:bodyPr>
            <a:no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6</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.4 </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Classification/prediction</a:t>
            </a:r>
            <a:br>
              <a:rPr lang="en-IN" b="1" dirty="0">
                <a:solidFill>
                  <a:schemeClr val="accent6">
                    <a:lumMod val="50000"/>
                  </a:schemeClr>
                </a:solidFill>
                <a:latin typeface="Times New Roman" panose="02020603050405020304" pitchFamily="18" charset="0"/>
                <a:cs typeface="Times New Roman" panose="02020603050405020304" pitchFamily="18" charset="0"/>
              </a:rPr>
            </a:br>
            <a:endParaRPr lang="en-IN"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sz="2400" b="1" dirty="0" smtClean="0">
                <a:solidFill>
                  <a:schemeClr val="accent6">
                    <a:lumMod val="75000"/>
                  </a:schemeClr>
                </a:solidFill>
                <a:latin typeface="Times New Roman" panose="02020603050405020304" pitchFamily="18" charset="0"/>
                <a:cs typeface="Times New Roman" panose="02020603050405020304" pitchFamily="18" charset="0"/>
              </a:rPr>
              <a:t>Proposed system uses different machine </a:t>
            </a:r>
            <a:r>
              <a:rPr lang="en-IN" sz="2400" b="1" dirty="0" err="1" smtClean="0">
                <a:solidFill>
                  <a:schemeClr val="accent6">
                    <a:lumMod val="75000"/>
                  </a:schemeClr>
                </a:solidFill>
                <a:latin typeface="Times New Roman" panose="02020603050405020304" pitchFamily="18" charset="0"/>
                <a:cs typeface="Times New Roman" panose="02020603050405020304" pitchFamily="18" charset="0"/>
              </a:rPr>
              <a:t>learninig</a:t>
            </a:r>
            <a:r>
              <a:rPr lang="en-IN" sz="2400" b="1" dirty="0" smtClean="0">
                <a:solidFill>
                  <a:schemeClr val="accent6">
                    <a:lumMod val="75000"/>
                  </a:schemeClr>
                </a:solidFill>
                <a:latin typeface="Times New Roman" panose="02020603050405020304" pitchFamily="18" charset="0"/>
                <a:cs typeface="Times New Roman" panose="02020603050405020304" pitchFamily="18" charset="0"/>
              </a:rPr>
              <a:t> algorithms </a:t>
            </a:r>
            <a:endParaRPr lang="en-IN" sz="2400" b="1"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Random forest</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Naïve Bayes</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Logistic regression</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Voting classifier</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a:t>
            </a:r>
            <a:r>
              <a:rPr lang="en-IN" sz="2400" dirty="0" smtClean="0">
                <a:latin typeface="Times New Roman" panose="02020603050405020304" pitchFamily="18" charset="0"/>
                <a:cs typeface="Times New Roman" panose="02020603050405020304" pitchFamily="18" charset="0"/>
              </a:rPr>
              <a:t>oting classifier is ensemble algorithm which used different             	classifier to get one result</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dirty="0" smtClean="0"/>
          </a:p>
          <a:p>
            <a:endParaRPr lang="en-IN"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6" name="Rectangle 5"/>
          <p:cNvSpPr/>
          <p:nvPr/>
        </p:nvSpPr>
        <p:spPr>
          <a:xfrm>
            <a:off x="251520" y="1041928"/>
            <a:ext cx="8640960" cy="5570756"/>
          </a:xfrm>
          <a:prstGeom prst="rect">
            <a:avLst/>
          </a:prstGeom>
        </p:spPr>
        <p:txBody>
          <a:bodyPr wrap="square">
            <a:spAutoFit/>
          </a:bodyPr>
          <a:lstStyle/>
          <a:p>
            <a:r>
              <a:rPr lang="en-US" sz="2000" b="1" dirty="0" smtClean="0">
                <a:latin typeface="Times New Roman" panose="02020603050405020304" pitchFamily="18" charset="0"/>
                <a:cs typeface="Times New Roman" panose="02020603050405020304" pitchFamily="18" charset="0"/>
              </a:rPr>
              <a:t>Precondition: A training set S := (x1, y1), . . . ,(xn, yn), features F, and number of trees in forest B.</a:t>
            </a:r>
            <a:endParaRPr lang="en-US" sz="2000" b="1"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function RandomForest(S , F)</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H ← ∅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for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1, . . . , B do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4</a:t>
            </a:r>
            <a:r>
              <a:rPr lang="en-US" sz="2000" dirty="0" smtClean="0">
                <a:latin typeface="Times New Roman" panose="02020603050405020304" pitchFamily="18" charset="0"/>
                <a:cs typeface="Times New Roman" panose="02020603050405020304" pitchFamily="18" charset="0"/>
              </a:rPr>
              <a:t>  S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A bootstrap sample from S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5 </a:t>
            </a:r>
            <a:r>
              <a:rPr lang="en-US" sz="2000" dirty="0" smtClean="0">
                <a:latin typeface="Times New Roman" panose="02020603050405020304" pitchFamily="18" charset="0"/>
                <a:cs typeface="Times New Roman" panose="02020603050405020304" pitchFamily="18" charset="0"/>
              </a:rPr>
              <a:t> hi ← Randomized TreeLearn(S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F)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6</a:t>
            </a:r>
            <a:r>
              <a:rPr lang="en-US" sz="2000" dirty="0" smtClean="0">
                <a:latin typeface="Times New Roman" panose="02020603050405020304" pitchFamily="18" charset="0"/>
                <a:cs typeface="Times New Roman" panose="02020603050405020304" pitchFamily="18" charset="0"/>
              </a:rPr>
              <a:t>  H ← H ∪ {hi}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7</a:t>
            </a:r>
            <a:r>
              <a:rPr lang="en-US" sz="2000" dirty="0" smtClean="0">
                <a:latin typeface="Times New Roman" panose="02020603050405020304" pitchFamily="18" charset="0"/>
                <a:cs typeface="Times New Roman" panose="02020603050405020304" pitchFamily="18" charset="0"/>
              </a:rPr>
              <a:t>  end for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8</a:t>
            </a:r>
            <a:r>
              <a:rPr lang="en-US" sz="2000" dirty="0" smtClean="0">
                <a:latin typeface="Times New Roman" panose="02020603050405020304" pitchFamily="18" charset="0"/>
                <a:cs typeface="Times New Roman" panose="02020603050405020304" pitchFamily="18" charset="0"/>
              </a:rPr>
              <a:t>  return H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9</a:t>
            </a:r>
            <a:r>
              <a:rPr lang="en-US" sz="2000" dirty="0" smtClean="0">
                <a:latin typeface="Times New Roman" panose="02020603050405020304" pitchFamily="18" charset="0"/>
                <a:cs typeface="Times New Roman" panose="02020603050405020304" pitchFamily="18" charset="0"/>
              </a:rPr>
              <a:t>  end function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10</a:t>
            </a:r>
            <a:r>
              <a:rPr lang="en-US" sz="2000" dirty="0" smtClean="0">
                <a:latin typeface="Times New Roman" panose="02020603050405020304" pitchFamily="18" charset="0"/>
                <a:cs typeface="Times New Roman" panose="02020603050405020304" pitchFamily="18" charset="0"/>
              </a:rPr>
              <a:t>  function Randomized Tree Learn(S , F)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At each node: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12</a:t>
            </a:r>
            <a:r>
              <a:rPr lang="en-US" sz="2000" dirty="0" smtClean="0">
                <a:latin typeface="Times New Roman" panose="02020603050405020304" pitchFamily="18" charset="0"/>
                <a:cs typeface="Times New Roman" panose="02020603050405020304" pitchFamily="18" charset="0"/>
              </a:rPr>
              <a:t>  f ← very small subset of F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13 </a:t>
            </a:r>
            <a:r>
              <a:rPr lang="en-US" sz="2000" dirty="0" smtClean="0">
                <a:latin typeface="Times New Roman" panose="02020603050405020304" pitchFamily="18" charset="0"/>
                <a:cs typeface="Times New Roman" panose="02020603050405020304" pitchFamily="18" charset="0"/>
              </a:rPr>
              <a:t> Split on best feature in f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14</a:t>
            </a:r>
            <a:r>
              <a:rPr lang="en-US" sz="2000" dirty="0" smtClean="0">
                <a:latin typeface="Times New Roman" panose="02020603050405020304" pitchFamily="18" charset="0"/>
                <a:cs typeface="Times New Roman" panose="02020603050405020304" pitchFamily="18" charset="0"/>
              </a:rPr>
              <a:t>  return The learned tree </a:t>
            </a:r>
            <a:endParaRPr lang="en-US" sz="2000" dirty="0" smtClean="0">
              <a:latin typeface="Times New Roman" panose="02020603050405020304" pitchFamily="18" charset="0"/>
              <a:cs typeface="Times New Roman" panose="02020603050405020304" pitchFamily="18" charset="0"/>
            </a:endParaRPr>
          </a:p>
          <a:p>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15</a:t>
            </a:r>
            <a:r>
              <a:rPr lang="en-US" sz="2000" dirty="0" smtClean="0">
                <a:latin typeface="Times New Roman" panose="02020603050405020304" pitchFamily="18" charset="0"/>
                <a:cs typeface="Times New Roman" panose="02020603050405020304" pitchFamily="18" charset="0"/>
              </a:rPr>
              <a:t>  end function</a:t>
            </a:r>
            <a:endParaRPr lang="en-IN" sz="2000" dirty="0" smtClean="0">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0" y="188640"/>
            <a:ext cx="9144000" cy="646331"/>
          </a:xfrm>
          <a:prstGeom prst="rect">
            <a:avLst/>
          </a:prstGeom>
          <a:noFill/>
        </p:spPr>
        <p:txBody>
          <a:bodyPr wrap="square" rtlCol="0">
            <a:spAutoFit/>
          </a:bodyPr>
          <a:lstStyle/>
          <a:p>
            <a:pPr algn="ctr"/>
            <a:r>
              <a:rPr lang="en-IN" sz="3600" dirty="0" smtClean="0">
                <a:solidFill>
                  <a:schemeClr val="accent6">
                    <a:lumMod val="50000"/>
                  </a:schemeClr>
                </a:solidFill>
              </a:rPr>
              <a:t> </a:t>
            </a:r>
            <a:r>
              <a:rPr lang="en-IN" sz="3600" dirty="0" smtClean="0">
                <a:solidFill>
                  <a:schemeClr val="accent6">
                    <a:lumMod val="50000"/>
                  </a:schemeClr>
                </a:solidFill>
              </a:rPr>
              <a:t>6.4.1 </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Random Forest Algorithm</a:t>
            </a:r>
            <a:r>
              <a:rPr lang="en-IN" sz="3600" dirty="0" smtClean="0">
                <a:solidFill>
                  <a:schemeClr val="accent6">
                    <a:lumMod val="50000"/>
                  </a:schemeClr>
                </a:solidFill>
              </a:rPr>
              <a:t> </a:t>
            </a:r>
            <a:endParaRPr lang="en-US" sz="3600"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70403"/>
            <a:ext cx="5904656" cy="1143000"/>
          </a:xfrm>
        </p:spPr>
        <p:txBody>
          <a:bodyPr>
            <a:norm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6</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.4.2 </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Naïve </a:t>
            </a:r>
            <a:r>
              <a:rPr lang="en-IN" sz="3600" dirty="0">
                <a:solidFill>
                  <a:schemeClr val="accent6">
                    <a:lumMod val="50000"/>
                  </a:schemeClr>
                </a:solidFill>
                <a:latin typeface="Times New Roman" panose="02020603050405020304" pitchFamily="18" charset="0"/>
                <a:cs typeface="Times New Roman" panose="02020603050405020304" pitchFamily="18" charset="0"/>
              </a:rPr>
              <a:t>B</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ayes algorithm </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9512" y="797633"/>
            <a:ext cx="8229600" cy="5904656"/>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The Naive Bayes algorithm is based on Bayesian theorem as given by equation (1.1) Steps in algorithm are as follows</a:t>
            </a:r>
            <a:r>
              <a:rPr lang="en-US" sz="7200" dirty="0" smtClean="0">
                <a:latin typeface="Times New Roman" panose="02020603050405020304" pitchFamily="18" charset="0"/>
                <a:cs typeface="Times New Roman" panose="02020603050405020304" pitchFamily="18" charset="0"/>
              </a:rPr>
              <a:t>:</a:t>
            </a:r>
            <a:endParaRPr lang="en-US" sz="7200" dirty="0" smtClean="0">
              <a:latin typeface="Times New Roman" panose="02020603050405020304" pitchFamily="18" charset="0"/>
              <a:cs typeface="Times New Roman" panose="02020603050405020304" pitchFamily="18" charset="0"/>
            </a:endParaRPr>
          </a:p>
          <a:p>
            <a:endParaRPr lang="en-US" sz="7200" dirty="0" smtClean="0">
              <a:latin typeface="Times New Roman" panose="02020603050405020304" pitchFamily="18" charset="0"/>
              <a:cs typeface="Times New Roman" panose="02020603050405020304" pitchFamily="18" charset="0"/>
            </a:endParaRPr>
          </a:p>
          <a:p>
            <a:r>
              <a:rPr lang="en-US" sz="7200" dirty="0" smtClean="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1. Each data sample is represented by an n dimensional feature vector, X = (x1, x2….. </a:t>
            </a:r>
            <a:r>
              <a:rPr lang="en-US" sz="7200" dirty="0" err="1">
                <a:latin typeface="Times New Roman" panose="02020603050405020304" pitchFamily="18" charset="0"/>
                <a:cs typeface="Times New Roman" panose="02020603050405020304" pitchFamily="18" charset="0"/>
              </a:rPr>
              <a:t>xn</a:t>
            </a:r>
            <a:r>
              <a:rPr lang="en-US" sz="7200" dirty="0">
                <a:latin typeface="Times New Roman" panose="02020603050405020304" pitchFamily="18" charset="0"/>
                <a:cs typeface="Times New Roman" panose="02020603050405020304" pitchFamily="18" charset="0"/>
              </a:rPr>
              <a:t>), depicting n measurements made on the sample from n attributes, respectively A1, A2, An. </a:t>
            </a:r>
            <a:endParaRPr lang="en-US" sz="7200" dirty="0" smtClean="0">
              <a:latin typeface="Times New Roman" panose="02020603050405020304" pitchFamily="18" charset="0"/>
              <a:cs typeface="Times New Roman" panose="02020603050405020304" pitchFamily="18" charset="0"/>
            </a:endParaRPr>
          </a:p>
          <a:p>
            <a:pPr marL="0" indent="0">
              <a:buNone/>
            </a:pPr>
            <a:endParaRPr lang="en-US" sz="7200" dirty="0" smtClean="0">
              <a:latin typeface="Times New Roman" panose="02020603050405020304" pitchFamily="18" charset="0"/>
              <a:cs typeface="Times New Roman" panose="02020603050405020304" pitchFamily="18" charset="0"/>
            </a:endParaRPr>
          </a:p>
          <a:p>
            <a:r>
              <a:rPr lang="en-US" sz="7200" dirty="0" smtClean="0">
                <a:latin typeface="Times New Roman" panose="02020603050405020304" pitchFamily="18" charset="0"/>
                <a:cs typeface="Times New Roman" panose="02020603050405020304" pitchFamily="18" charset="0"/>
              </a:rPr>
              <a:t>2</a:t>
            </a:r>
            <a:r>
              <a:rPr lang="en-US" sz="7200" dirty="0">
                <a:latin typeface="Times New Roman" panose="02020603050405020304" pitchFamily="18" charset="0"/>
                <a:cs typeface="Times New Roman" panose="02020603050405020304" pitchFamily="18" charset="0"/>
              </a:rPr>
              <a:t>. Suppose that there are m classes, C1, C2……Cm. Given an unknown data sample, X (i.e., having no class label), the classifier will predict that X belongs to the class having the highest posterior probability, conditioned if and only if: </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 </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P(Ci/X)&gt;P(</a:t>
            </a:r>
            <a:r>
              <a:rPr lang="en-US" sz="7200" dirty="0" err="1">
                <a:latin typeface="Times New Roman" panose="02020603050405020304" pitchFamily="18" charset="0"/>
                <a:cs typeface="Times New Roman" panose="02020603050405020304" pitchFamily="18" charset="0"/>
              </a:rPr>
              <a:t>Cj</a:t>
            </a:r>
            <a:r>
              <a:rPr lang="en-US" sz="7200" dirty="0">
                <a:latin typeface="Times New Roman" panose="02020603050405020304" pitchFamily="18" charset="0"/>
                <a:cs typeface="Times New Roman" panose="02020603050405020304" pitchFamily="18" charset="0"/>
              </a:rPr>
              <a:t>/X) for all 1&lt; = j&lt; = m and j!= </a:t>
            </a:r>
            <a:r>
              <a:rPr lang="en-US" sz="7200" dirty="0" err="1">
                <a:latin typeface="Times New Roman" panose="02020603050405020304" pitchFamily="18" charset="0"/>
                <a:cs typeface="Times New Roman" panose="02020603050405020304" pitchFamily="18" charset="0"/>
              </a:rPr>
              <a:t>i</a:t>
            </a:r>
            <a:r>
              <a:rPr lang="en-US" sz="7200" dirty="0">
                <a:latin typeface="Times New Roman" panose="02020603050405020304" pitchFamily="18" charset="0"/>
                <a:cs typeface="Times New Roman" panose="02020603050405020304" pitchFamily="18" charset="0"/>
              </a:rPr>
              <a:t>  </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 </a:t>
            </a:r>
            <a:br>
              <a:rPr lang="en-US" sz="7200" dirty="0">
                <a:latin typeface="Times New Roman" panose="02020603050405020304" pitchFamily="18" charset="0"/>
                <a:cs typeface="Times New Roman" panose="02020603050405020304" pitchFamily="18" charset="0"/>
              </a:rPr>
            </a:br>
            <a:r>
              <a:rPr lang="en-US" sz="7200" dirty="0">
                <a:latin typeface="Times New Roman" panose="02020603050405020304" pitchFamily="18" charset="0"/>
                <a:cs typeface="Times New Roman" panose="02020603050405020304" pitchFamily="18" charset="0"/>
              </a:rPr>
              <a:t>Thus we maximize P(</a:t>
            </a:r>
            <a:r>
              <a:rPr lang="en-US" sz="7200" dirty="0" err="1">
                <a:latin typeface="Times New Roman" panose="02020603050405020304" pitchFamily="18" charset="0"/>
                <a:cs typeface="Times New Roman" panose="02020603050405020304" pitchFamily="18" charset="0"/>
              </a:rPr>
              <a:t>Ci|X</a:t>
            </a:r>
            <a:r>
              <a:rPr lang="en-US" sz="7200" dirty="0">
                <a:latin typeface="Times New Roman" panose="02020603050405020304" pitchFamily="18" charset="0"/>
                <a:cs typeface="Times New Roman" panose="02020603050405020304" pitchFamily="18" charset="0"/>
              </a:rPr>
              <a:t>). The class Ci for which P(</a:t>
            </a:r>
            <a:r>
              <a:rPr lang="en-US" sz="7200" dirty="0" err="1">
                <a:latin typeface="Times New Roman" panose="02020603050405020304" pitchFamily="18" charset="0"/>
                <a:cs typeface="Times New Roman" panose="02020603050405020304" pitchFamily="18" charset="0"/>
              </a:rPr>
              <a:t>Ci|X</a:t>
            </a:r>
            <a:r>
              <a:rPr lang="en-US" sz="7200" dirty="0">
                <a:latin typeface="Times New Roman" panose="02020603050405020304" pitchFamily="18" charset="0"/>
                <a:cs typeface="Times New Roman" panose="02020603050405020304" pitchFamily="18" charset="0"/>
              </a:rPr>
              <a:t>) is maximized is called the maximum posteriori hypothesis. By Bayes theorem, </a:t>
            </a:r>
            <a:endParaRPr lang="en-US" sz="7200" dirty="0" smtClean="0">
              <a:latin typeface="Times New Roman" panose="02020603050405020304" pitchFamily="18" charset="0"/>
              <a:cs typeface="Times New Roman" panose="02020603050405020304" pitchFamily="18" charset="0"/>
            </a:endParaRPr>
          </a:p>
          <a:p>
            <a:pPr marL="0" indent="0">
              <a:buNone/>
            </a:pPr>
            <a:r>
              <a:rPr lang="en-US" sz="7200" dirty="0" smtClean="0">
                <a:latin typeface="Times New Roman" panose="02020603050405020304" pitchFamily="18" charset="0"/>
                <a:cs typeface="Times New Roman" panose="02020603050405020304" pitchFamily="18" charset="0"/>
              </a:rPr>
              <a:t> </a:t>
            </a:r>
            <a:endParaRPr lang="en-US" sz="7200" dirty="0" smtClean="0">
              <a:latin typeface="Times New Roman" panose="02020603050405020304" pitchFamily="18" charset="0"/>
              <a:cs typeface="Times New Roman" panose="02020603050405020304" pitchFamily="18" charset="0"/>
            </a:endParaRPr>
          </a:p>
          <a:p>
            <a:r>
              <a:rPr lang="en-US" sz="7200" dirty="0" smtClean="0">
                <a:latin typeface="Times New Roman" panose="02020603050405020304" pitchFamily="18" charset="0"/>
                <a:cs typeface="Times New Roman" panose="02020603050405020304" pitchFamily="18" charset="0"/>
              </a:rPr>
              <a:t>3</a:t>
            </a:r>
            <a:r>
              <a:rPr lang="en-US" sz="7200" dirty="0">
                <a:latin typeface="Times New Roman" panose="02020603050405020304" pitchFamily="18" charset="0"/>
                <a:cs typeface="Times New Roman" panose="02020603050405020304" pitchFamily="18" charset="0"/>
              </a:rPr>
              <a:t>. As P(X) is constant for all classes, only P(</a:t>
            </a:r>
            <a:r>
              <a:rPr lang="en-US" sz="7200" dirty="0" err="1">
                <a:latin typeface="Times New Roman" panose="02020603050405020304" pitchFamily="18" charset="0"/>
                <a:cs typeface="Times New Roman" panose="02020603050405020304" pitchFamily="18" charset="0"/>
              </a:rPr>
              <a:t>X|Ci</a:t>
            </a:r>
            <a:r>
              <a:rPr lang="en-US" sz="7200" dirty="0">
                <a:latin typeface="Times New Roman" panose="02020603050405020304" pitchFamily="18" charset="0"/>
                <a:cs typeface="Times New Roman" panose="02020603050405020304" pitchFamily="18" charset="0"/>
              </a:rPr>
              <a:t>)P(Ci) need be maximized. If the class prior probabilities are not known, then it is commonly assumed that the classes are equally likely, i.e. P(C1) = P(C2) = …..= P(Cm), and we would therefore maximize P(</a:t>
            </a:r>
            <a:r>
              <a:rPr lang="en-US" sz="7200" dirty="0" err="1">
                <a:latin typeface="Times New Roman" panose="02020603050405020304" pitchFamily="18" charset="0"/>
                <a:cs typeface="Times New Roman" panose="02020603050405020304" pitchFamily="18" charset="0"/>
              </a:rPr>
              <a:t>X|Ci</a:t>
            </a:r>
            <a:r>
              <a:rPr lang="en-US" sz="7200" dirty="0">
                <a:latin typeface="Times New Roman" panose="02020603050405020304" pitchFamily="18" charset="0"/>
                <a:cs typeface="Times New Roman" panose="02020603050405020304" pitchFamily="18" charset="0"/>
              </a:rPr>
              <a:t>). Otherwise, we maximize P(</a:t>
            </a:r>
            <a:r>
              <a:rPr lang="en-US" sz="7200" dirty="0" err="1">
                <a:latin typeface="Times New Roman" panose="02020603050405020304" pitchFamily="18" charset="0"/>
                <a:cs typeface="Times New Roman" panose="02020603050405020304" pitchFamily="18" charset="0"/>
              </a:rPr>
              <a:t>X|Ci</a:t>
            </a:r>
            <a:r>
              <a:rPr lang="en-US" sz="7200" dirty="0">
                <a:latin typeface="Times New Roman" panose="02020603050405020304" pitchFamily="18" charset="0"/>
                <a:cs typeface="Times New Roman" panose="02020603050405020304" pitchFamily="18" charset="0"/>
              </a:rPr>
              <a:t>)P(Ci). Note that the class prior probabilities may be estimated by P(Ci) = </a:t>
            </a:r>
            <a:r>
              <a:rPr lang="en-US" sz="7200" dirty="0" err="1">
                <a:latin typeface="Times New Roman" panose="02020603050405020304" pitchFamily="18" charset="0"/>
                <a:cs typeface="Times New Roman" panose="02020603050405020304" pitchFamily="18" charset="0"/>
              </a:rPr>
              <a:t>si</a:t>
            </a:r>
            <a:r>
              <a:rPr lang="en-US" sz="7200" dirty="0">
                <a:latin typeface="Times New Roman" panose="02020603050405020304" pitchFamily="18" charset="0"/>
                <a:cs typeface="Times New Roman" panose="02020603050405020304" pitchFamily="18" charset="0"/>
              </a:rPr>
              <a:t>/s , where Si is the number of training samples of class Ci, and s is the total number of training samples. on X. That is, the naive probability assigns an unknown sample X to the class Ci </a:t>
            </a:r>
            <a:endParaRPr lang="en-IN"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b="1" dirty="0">
                <a:solidFill>
                  <a:schemeClr val="accent6">
                    <a:lumMod val="50000"/>
                  </a:schemeClr>
                </a:solidFill>
                <a:latin typeface="Times New Roman" panose="02020603050405020304" pitchFamily="18" charset="0"/>
                <a:cs typeface="Times New Roman" panose="02020603050405020304" pitchFamily="18" charset="0"/>
              </a:rPr>
              <a:t>Project</a:t>
            </a:r>
            <a:r>
              <a:rPr lang="en-US" sz="4000" dirty="0">
                <a:solidFill>
                  <a:schemeClr val="accent6">
                    <a:lumMod val="50000"/>
                  </a:schemeClr>
                </a:solidFill>
                <a:latin typeface="Times New Roman" panose="02020603050405020304" pitchFamily="18" charset="0"/>
                <a:cs typeface="Times New Roman" panose="02020603050405020304" pitchFamily="18" charset="0"/>
              </a:rPr>
              <a:t> </a:t>
            </a:r>
            <a:r>
              <a:rPr lang="en-US" sz="4000" b="1" dirty="0">
                <a:solidFill>
                  <a:schemeClr val="accent6">
                    <a:lumMod val="50000"/>
                  </a:schemeClr>
                </a:solidFill>
                <a:latin typeface="Times New Roman" panose="02020603050405020304" pitchFamily="18" charset="0"/>
                <a:cs typeface="Times New Roman" panose="02020603050405020304" pitchFamily="18" charset="0"/>
              </a:rPr>
              <a:t>Title</a:t>
            </a:r>
            <a:r>
              <a:rPr lang="en-US" sz="4000" dirty="0">
                <a:solidFill>
                  <a:schemeClr val="accent6">
                    <a:lumMod val="50000"/>
                  </a:schemeClr>
                </a:solidFill>
                <a:latin typeface="Times New Roman" panose="02020603050405020304" pitchFamily="18" charset="0"/>
                <a:cs typeface="Times New Roman" panose="02020603050405020304" pitchFamily="18" charset="0"/>
              </a:rPr>
              <a:t> </a:t>
            </a:r>
            <a:endParaRPr lang="en-US" sz="40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 y="2362200"/>
            <a:ext cx="8915400" cy="2133600"/>
          </a:xfrm>
        </p:spPr>
        <p:txBody>
          <a:bodyPr>
            <a:normAutofit/>
          </a:bodyPr>
          <a:lstStyle/>
          <a:p>
            <a:pPr marL="0" indent="0" algn="ctr">
              <a:buNone/>
            </a:pPr>
            <a:r>
              <a:rPr lang="en-US" sz="3600" b="1" dirty="0">
                <a:solidFill>
                  <a:schemeClr val="accent6">
                    <a:lumMod val="75000"/>
                  </a:schemeClr>
                </a:solidFill>
                <a:latin typeface="Times New Roman" panose="02020603050405020304" pitchFamily="18" charset="0"/>
                <a:cs typeface="Times New Roman" panose="02020603050405020304" pitchFamily="18" charset="0"/>
              </a:rPr>
              <a:t>“Prediction Of Heart Disease Using Machine Learning”</a:t>
            </a:r>
            <a:endParaRPr lang="en-IN" sz="3600" b="1" dirty="0">
              <a:solidFill>
                <a:schemeClr val="accent6">
                  <a:lumMod val="75000"/>
                </a:schemeClr>
              </a:solidFill>
              <a:latin typeface="Times New Roman" panose="02020603050405020304" pitchFamily="18" charset="0"/>
              <a:cs typeface="Times New Roman" panose="02020603050405020304" pitchFamily="18" charset="0"/>
            </a:endParaRPr>
          </a:p>
          <a:p>
            <a:pPr algn="just"/>
            <a:endParaRPr lang="en-US" sz="2400" dirty="0"/>
          </a:p>
          <a:p>
            <a:pPr marL="0" indent="0">
              <a:buNone/>
            </a:pPr>
            <a:endParaRPr lang="en-US" sz="2800" dirty="0"/>
          </a:p>
        </p:txBody>
      </p:sp>
      <p:sp>
        <p:nvSpPr>
          <p:cNvPr id="6" name="Date Placeholder 5"/>
          <p:cNvSpPr>
            <a:spLocks noGrp="1"/>
          </p:cNvSpPr>
          <p:nvPr>
            <p:ph type="dt" sz="half" idx="10"/>
          </p:nvPr>
        </p:nvSpPr>
        <p:spPr/>
        <p:txBody>
          <a:bodyPr/>
          <a:lstStyle/>
          <a:p>
            <a:fld id="{75267B59-7D59-403B-AD55-7ECDB0D27482}"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47" y="-243408"/>
            <a:ext cx="8229600" cy="1143000"/>
          </a:xfrm>
        </p:spPr>
        <p:txBody>
          <a:bodyPr>
            <a:norm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6</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.4.3 </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Logistic regression </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7" name="Content Placeholder 6" descr="C:\Users\vvs\AppData\Local\Microsoft\Windows\INetCache\Content.Word\logitic regression pseudo code  (4).jp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07504" y="692696"/>
            <a:ext cx="8784976" cy="5400599"/>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rm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6</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.4.4 </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Voting classifier</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7" name="Content Placeholder 6"/>
          <p:cNvPicPr>
            <a:picLocks noGrp="1"/>
          </p:cNvPicPr>
          <p:nvPr>
            <p:ph idx="1"/>
          </p:nvPr>
        </p:nvPicPr>
        <p:blipFill>
          <a:blip r:embed="rId1">
            <a:extLst>
              <a:ext uri="{28A0092B-C50C-407E-A947-70E740481C1C}">
                <a14:useLocalDpi xmlns:a14="http://schemas.microsoft.com/office/drawing/2010/main" val="0"/>
              </a:ext>
            </a:extLst>
          </a:blip>
          <a:stretch>
            <a:fillRect/>
          </a:stretch>
        </p:blipFill>
        <p:spPr>
          <a:xfrm>
            <a:off x="3851920" y="971600"/>
            <a:ext cx="4608513" cy="4833664"/>
          </a:xfrm>
          <a:prstGeom prst="rect">
            <a:avLst/>
          </a:prstGeom>
        </p:spPr>
      </p:pic>
      <p:sp>
        <p:nvSpPr>
          <p:cNvPr id="8" name="TextBox 7"/>
          <p:cNvSpPr txBox="1"/>
          <p:nvPr/>
        </p:nvSpPr>
        <p:spPr>
          <a:xfrm>
            <a:off x="-324544" y="1127060"/>
            <a:ext cx="4392488" cy="4678204"/>
          </a:xfrm>
          <a:prstGeom prst="rect">
            <a:avLst/>
          </a:prstGeom>
          <a:noFill/>
        </p:spPr>
        <p:txBody>
          <a:bodyPr wrap="square" rtlCol="0">
            <a:spAutoFit/>
          </a:bodyPr>
          <a:lstStyle/>
          <a:p>
            <a:pPr marL="457200" indent="-457200" algn="ctr">
              <a:buFont typeface="Wingdings" panose="05000000000000000000" pitchFamily="2" charset="2"/>
              <a:buChar char="v"/>
            </a:pPr>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Algorithm used in voting classifier </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algn="ct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C1- Random forest</a:t>
            </a:r>
            <a:endParaRPr lang="en-IN" sz="24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C2- Naïve Bayes </a:t>
            </a:r>
            <a:endParaRPr lang="en-IN" sz="24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C3- Logistic regression</a:t>
            </a:r>
            <a:endParaRPr lang="en-IN" sz="2400" dirty="0" smtClean="0">
              <a:latin typeface="Times New Roman" panose="02020603050405020304" pitchFamily="18" charset="0"/>
              <a:cs typeface="Times New Roman" panose="02020603050405020304" pitchFamily="18" charset="0"/>
            </a:endParaRPr>
          </a:p>
          <a:p>
            <a:pPr algn="ctr"/>
            <a:endParaRPr lang="en-IN" sz="2400" dirty="0">
              <a:latin typeface="Times New Roman" panose="02020603050405020304" pitchFamily="18" charset="0"/>
              <a:cs typeface="Times New Roman" panose="02020603050405020304" pitchFamily="18" charset="0"/>
            </a:endParaRPr>
          </a:p>
          <a:p>
            <a:pPr marL="457200" indent="-457200" algn="ctr">
              <a:buFont typeface="Wingdings" panose="05000000000000000000" pitchFamily="2" charset="2"/>
              <a:buChar char="v"/>
            </a:pPr>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Voting</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Hard voting </a:t>
            </a:r>
            <a:endParaRPr lang="en-IN" sz="2400" dirty="0" smtClean="0">
              <a:latin typeface="Times New Roman" panose="02020603050405020304" pitchFamily="18" charset="0"/>
              <a:cs typeface="Times New Roman" panose="02020603050405020304" pitchFamily="18" charset="0"/>
            </a:endParaRPr>
          </a:p>
          <a:p>
            <a:pPr marL="342900" indent="-342900" algn="ctr">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Soft voting </a:t>
            </a:r>
            <a:endParaRPr lang="en-IN" sz="2400" dirty="0" smtClean="0">
              <a:latin typeface="Times New Roman" panose="02020603050405020304" pitchFamily="18" charset="0"/>
              <a:cs typeface="Times New Roman" panose="02020603050405020304" pitchFamily="18" charset="0"/>
            </a:endParaRPr>
          </a:p>
          <a:p>
            <a:pPr algn="ct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chemeClr val="accent6">
                    <a:lumMod val="50000"/>
                  </a:schemeClr>
                </a:solidFill>
                <a:latin typeface="Times New Roman" panose="02020603050405020304" pitchFamily="18" charset="0"/>
                <a:cs typeface="Times New Roman" panose="02020603050405020304" pitchFamily="18" charset="0"/>
              </a:rPr>
              <a:t>6</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.5 </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Performance </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analysis</a:t>
            </a:r>
            <a:br>
              <a:rPr lang="en-IN" sz="3600" dirty="0" smtClean="0">
                <a:solidFill>
                  <a:schemeClr val="accent6">
                    <a:lumMod val="50000"/>
                  </a:schemeClr>
                </a:solidFill>
              </a:rPr>
            </a:br>
            <a:endParaRPr lang="en-IN" sz="3600" dirty="0">
              <a:solidFill>
                <a:schemeClr val="accent6">
                  <a:lumMod val="50000"/>
                </a:schemeClr>
              </a:solidFill>
            </a:endParaRPr>
          </a:p>
        </p:txBody>
      </p:sp>
      <p:sp>
        <p:nvSpPr>
          <p:cNvPr id="3" name="Content Placeholder 2"/>
          <p:cNvSpPr>
            <a:spLocks noGrp="1"/>
          </p:cNvSpPr>
          <p:nvPr>
            <p:ph idx="1"/>
          </p:nvPr>
        </p:nvSpPr>
        <p:spPr>
          <a:xfrm>
            <a:off x="457200" y="1124744"/>
            <a:ext cx="8229600" cy="5040560"/>
          </a:xfrm>
        </p:spPr>
        <p:txBody>
          <a:bodyPr>
            <a:normAutofit lnSpcReduction="10000"/>
          </a:bodyPr>
          <a:lstStyle/>
          <a:p>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Confusion matrix </a:t>
            </a:r>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Accuracy</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Accuracy = (TP+TN)/N, where N </a:t>
            </a:r>
            <a:r>
              <a:rPr lang="en-IN" sz="2000" dirty="0" smtClean="0">
                <a:latin typeface="Times New Roman" panose="02020603050405020304" pitchFamily="18" charset="0"/>
                <a:cs typeface="Times New Roman" panose="02020603050405020304" pitchFamily="18" charset="0"/>
              </a:rPr>
              <a:t>=TP+TN+FP+FN .</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Recall</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Precision = TP/ (TP+FP</a:t>
            </a:r>
            <a:r>
              <a:rPr lang="en-IN" sz="2000" dirty="0" smtClean="0">
                <a:latin typeface="Times New Roman" panose="02020603050405020304" pitchFamily="18" charset="0"/>
                <a:cs typeface="Times New Roman" panose="02020603050405020304" pitchFamily="18" charset="0"/>
              </a:rPr>
              <a:t>)</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Precision </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Recall = TP/ (TP+FN)</a:t>
            </a:r>
            <a:endParaRPr lang="en-IN" sz="2000" dirty="0">
              <a:latin typeface="Times New Roman" panose="02020603050405020304" pitchFamily="18" charset="0"/>
              <a:cs typeface="Times New Roman" panose="02020603050405020304" pitchFamily="18" charset="0"/>
            </a:endParaRPr>
          </a:p>
          <a:p>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endParaRPr lang="en-IN" dirty="0" smtClean="0"/>
          </a:p>
          <a:p>
            <a:endParaRPr lang="en-IN"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32040" y="1101849"/>
            <a:ext cx="3390900" cy="2543175"/>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81" y="-176435"/>
            <a:ext cx="8229600" cy="1143000"/>
          </a:xfrm>
        </p:spPr>
        <p:txBody>
          <a:bodyPr>
            <a:normAutofit/>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7</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.Implementation </a:t>
            </a:r>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Proposed system </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9" name="Content Placeholder 8"/>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836712"/>
            <a:ext cx="9144000" cy="5226343"/>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Box 4"/>
          <p:cNvSpPr txBox="1"/>
          <p:nvPr/>
        </p:nvSpPr>
        <p:spPr>
          <a:xfrm>
            <a:off x="323528" y="1332054"/>
            <a:ext cx="7416824" cy="4554220"/>
          </a:xfrm>
          <a:prstGeom prst="rect">
            <a:avLst/>
          </a:prstGeom>
          <a:noFill/>
        </p:spPr>
        <p:txBody>
          <a:bodyPr wrap="square" rtlCol="0">
            <a:spAutoFit/>
          </a:bodyPr>
          <a:lstStyle/>
          <a:p>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Proposed system is divided into 3 main parts:</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b="1" dirty="0" smtClean="0">
                <a:latin typeface="Times New Roman" panose="02020603050405020304" pitchFamily="18" charset="0"/>
                <a:cs typeface="Times New Roman" panose="02020603050405020304" pitchFamily="18" charset="0"/>
              </a:rPr>
              <a:t>Server</a:t>
            </a:r>
            <a:endParaRPr lang="en-US" sz="2400" b="1" dirty="0" smtClean="0">
              <a:latin typeface="Times New Roman" panose="02020603050405020304" pitchFamily="18" charset="0"/>
              <a:cs typeface="Times New Roman" panose="02020603050405020304" pitchFamily="18" charset="0"/>
            </a:endParaRPr>
          </a:p>
          <a:p>
            <a:pPr marL="342900" indent="-342900">
              <a:buAutoNum type="arabicPeriod"/>
            </a:pPr>
            <a:r>
              <a:rPr lang="en-IN" sz="2400" b="1" dirty="0" smtClean="0">
                <a:latin typeface="Times New Roman" panose="02020603050405020304" pitchFamily="18" charset="0"/>
                <a:cs typeface="Times New Roman" panose="02020603050405020304" pitchFamily="18" charset="0"/>
              </a:rPr>
              <a:t>Android(client)</a:t>
            </a:r>
            <a:endParaRPr lang="en-IN" sz="2400" b="1" dirty="0" smtClean="0">
              <a:latin typeface="Times New Roman" panose="02020603050405020304" pitchFamily="18" charset="0"/>
              <a:cs typeface="Times New Roman" panose="02020603050405020304" pitchFamily="18" charset="0"/>
            </a:endParaRPr>
          </a:p>
          <a:p>
            <a:pPr marL="342900" indent="-342900">
              <a:buAutoNum type="arabicPeriod"/>
            </a:pPr>
            <a:r>
              <a:rPr lang="en-IN" sz="2400" b="1" dirty="0" smtClean="0">
                <a:latin typeface="Times New Roman" panose="02020603050405020304" pitchFamily="18" charset="0"/>
                <a:cs typeface="Times New Roman" panose="02020603050405020304" pitchFamily="18" charset="0"/>
              </a:rPr>
              <a:t>Sensors </a:t>
            </a:r>
            <a:endParaRPr lang="en-IN" sz="2400" b="1" dirty="0" smtClean="0">
              <a:latin typeface="Times New Roman" panose="02020603050405020304" pitchFamily="18" charset="0"/>
              <a:cs typeface="Times New Roman" panose="02020603050405020304" pitchFamily="18" charset="0"/>
            </a:endParaRPr>
          </a:p>
          <a:p>
            <a:pPr marL="342900" indent="-342900"/>
            <a:endParaRPr lang="en-IN" sz="2400" b="1" dirty="0" smtClean="0">
              <a:latin typeface="Times New Roman" panose="02020603050405020304" pitchFamily="18" charset="0"/>
              <a:cs typeface="Times New Roman" panose="02020603050405020304" pitchFamily="18" charset="0"/>
            </a:endParaRPr>
          </a:p>
          <a:p>
            <a:pPr marL="342900" indent="-342900"/>
            <a:r>
              <a:rPr lang="en-IN" sz="2800" b="1" dirty="0" smtClean="0">
                <a:solidFill>
                  <a:schemeClr val="accent6">
                    <a:lumMod val="75000"/>
                  </a:schemeClr>
                </a:solidFill>
                <a:latin typeface="Times New Roman" panose="02020603050405020304" pitchFamily="18" charset="0"/>
                <a:cs typeface="Times New Roman" panose="02020603050405020304" pitchFamily="18" charset="0"/>
              </a:rPr>
              <a:t>NGROK server</a:t>
            </a:r>
            <a:endParaRPr lang="en-IN"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IN" sz="2400" dirty="0" smtClean="0">
                <a:latin typeface="Times New Roman" panose="02020603050405020304" pitchFamily="18" charset="0"/>
                <a:cs typeface="Times New Roman" panose="02020603050405020304" pitchFamily="18" charset="0"/>
              </a:rPr>
              <a:t>Server includes </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Flask </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Micro web framework </a:t>
            </a:r>
            <a:endParaRPr lang="en-IN" sz="2400" dirty="0"/>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JSON</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Machine learning algorithms </a:t>
            </a:r>
            <a:endParaRPr lang="en-IN" sz="2400" dirty="0" smtClean="0">
              <a:latin typeface="Times New Roman" panose="02020603050405020304" pitchFamily="18" charset="0"/>
              <a:cs typeface="Times New Roman" panose="02020603050405020304" pitchFamily="18" charset="0"/>
            </a:endParaRPr>
          </a:p>
          <a:p>
            <a:pPr marL="342900" indent="-342900">
              <a:buAutoNum type="arabicPeriod"/>
            </a:pPr>
            <a:endParaRPr lang="en-IN" dirty="0" smtClean="0">
              <a:latin typeface="Times New Roman" panose="02020603050405020304" pitchFamily="18" charset="0"/>
              <a:cs typeface="Times New Roman" panose="02020603050405020304" pitchFamily="18" charset="0"/>
            </a:endParaRPr>
          </a:p>
        </p:txBody>
      </p:sp>
      <p:pic>
        <p:nvPicPr>
          <p:cNvPr id="6" name="Picture 5" descr="ngrok serer image 2.jpg"/>
          <p:cNvPicPr>
            <a:picLocks noChangeAspect="1"/>
          </p:cNvPicPr>
          <p:nvPr/>
        </p:nvPicPr>
        <p:blipFill>
          <a:blip r:embed="rId1" cstate="print"/>
          <a:stretch>
            <a:fillRect/>
          </a:stretch>
        </p:blipFill>
        <p:spPr>
          <a:xfrm>
            <a:off x="4533794" y="2060848"/>
            <a:ext cx="4176464" cy="3528392"/>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89632"/>
            <a:ext cx="8229600" cy="5649491"/>
          </a:xfrm>
        </p:spPr>
        <p:txBody>
          <a:bodyPr>
            <a:normAutofit fontScale="85000" lnSpcReduction="20000"/>
          </a:bodyPr>
          <a:lstStyle/>
          <a:p>
            <a:pPr>
              <a:buNone/>
            </a:pPr>
            <a:r>
              <a:rPr lang="en-IN" sz="3000" b="1" dirty="0" smtClean="0">
                <a:solidFill>
                  <a:schemeClr val="accent6">
                    <a:lumMod val="75000"/>
                  </a:schemeClr>
                </a:solidFill>
              </a:rPr>
              <a:t>Android:</a:t>
            </a:r>
            <a:endParaRPr lang="en-IN" sz="3000" b="1" dirty="0" smtClean="0">
              <a:solidFill>
                <a:schemeClr val="accent6">
                  <a:lumMod val="75000"/>
                </a:schemeClr>
              </a:solidFill>
            </a:endParaRPr>
          </a:p>
          <a:p>
            <a:r>
              <a:rPr lang="en-IN" sz="2600" dirty="0" smtClean="0">
                <a:latin typeface="Times New Roman" panose="02020603050405020304" pitchFamily="18" charset="0"/>
                <a:cs typeface="Times New Roman" panose="02020603050405020304" pitchFamily="18" charset="0"/>
              </a:rPr>
              <a:t>Client side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Language used java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Register activity</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Login activity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Input activity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Final activity </a:t>
            </a:r>
            <a:endParaRPr lang="en-IN" sz="2600" dirty="0" smtClean="0">
              <a:latin typeface="Times New Roman" panose="02020603050405020304" pitchFamily="18" charset="0"/>
              <a:cs typeface="Times New Roman" panose="02020603050405020304" pitchFamily="18" charset="0"/>
            </a:endParaRPr>
          </a:p>
          <a:p>
            <a:r>
              <a:rPr lang="en-IN" sz="2600" dirty="0" smtClean="0">
                <a:latin typeface="Times New Roman" panose="02020603050405020304" pitchFamily="18" charset="0"/>
                <a:cs typeface="Times New Roman" panose="02020603050405020304" pitchFamily="18" charset="0"/>
              </a:rPr>
              <a:t>Result activity </a:t>
            </a:r>
            <a:endParaRPr lang="en-IN" sz="2600" dirty="0" smtClean="0">
              <a:latin typeface="Times New Roman" panose="02020603050405020304" pitchFamily="18" charset="0"/>
              <a:cs typeface="Times New Roman" panose="02020603050405020304" pitchFamily="18" charset="0"/>
            </a:endParaRPr>
          </a:p>
          <a:p>
            <a:pPr marL="0" indent="0">
              <a:buNone/>
            </a:pPr>
            <a:endParaRPr lang="en-IN" sz="3300" dirty="0" smtClean="0">
              <a:latin typeface="Times New Roman" panose="02020603050405020304" pitchFamily="18" charset="0"/>
              <a:cs typeface="Times New Roman" panose="02020603050405020304" pitchFamily="18" charset="0"/>
            </a:endParaRPr>
          </a:p>
          <a:p>
            <a:pPr marL="0" indent="0">
              <a:buNone/>
            </a:pPr>
            <a:r>
              <a:rPr lang="en-IN" sz="3300" b="1" dirty="0" smtClean="0">
                <a:solidFill>
                  <a:schemeClr val="accent6">
                    <a:lumMod val="75000"/>
                  </a:schemeClr>
                </a:solidFill>
                <a:latin typeface="Times New Roman" panose="02020603050405020304" pitchFamily="18" charset="0"/>
                <a:cs typeface="Times New Roman" panose="02020603050405020304" pitchFamily="18" charset="0"/>
              </a:rPr>
              <a:t>Result show in two types </a:t>
            </a:r>
            <a:endParaRPr lang="en-IN" sz="33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buAutoNum type="arabicPeriod"/>
            </a:pPr>
            <a:r>
              <a:rPr lang="en-IN" sz="2400" b="1" dirty="0" smtClean="0">
                <a:latin typeface="Times New Roman" panose="02020603050405020304" pitchFamily="18" charset="0"/>
                <a:cs typeface="Times New Roman" panose="02020603050405020304" pitchFamily="18" charset="0"/>
              </a:rPr>
              <a:t>0 and 1 </a:t>
            </a:r>
            <a:endParaRPr lang="en-IN" sz="2400" b="1"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0 indicates patient does not have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heart disease</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1 indicates patient have heart disease </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P</a:t>
            </a:r>
            <a:r>
              <a:rPr lang="en-IN" sz="2400" b="1" dirty="0" smtClean="0">
                <a:latin typeface="Times New Roman" panose="02020603050405020304" pitchFamily="18" charset="0"/>
                <a:cs typeface="Times New Roman" panose="02020603050405020304" pitchFamily="18" charset="0"/>
              </a:rPr>
              <a:t>robability in percentage </a:t>
            </a:r>
            <a:endParaRPr lang="en-IN" sz="2400" b="1" dirty="0" smtClean="0">
              <a:latin typeface="Times New Roman" panose="02020603050405020304" pitchFamily="18" charset="0"/>
              <a:cs typeface="Times New Roman" panose="02020603050405020304" pitchFamily="18" charset="0"/>
            </a:endParaRPr>
          </a:p>
          <a:p>
            <a:endParaRPr lang="en-IN" sz="2400" dirty="0" smtClean="0"/>
          </a:p>
          <a:p>
            <a:endParaRPr lang="en-IN" sz="2400" dirty="0" smtClean="0"/>
          </a:p>
          <a:p>
            <a:pPr marL="0" indent="0">
              <a:buNone/>
            </a:pPr>
            <a:endParaRPr lang="en-US" sz="2400"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364088" y="1052736"/>
            <a:ext cx="2857275" cy="486916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7" name="TextBox 6"/>
          <p:cNvSpPr txBox="1"/>
          <p:nvPr/>
        </p:nvSpPr>
        <p:spPr>
          <a:xfrm>
            <a:off x="755576" y="620688"/>
            <a:ext cx="4968552" cy="2430145"/>
          </a:xfrm>
          <a:prstGeom prst="rect">
            <a:avLst/>
          </a:prstGeom>
          <a:noFill/>
        </p:spPr>
        <p:txBody>
          <a:bodyPr wrap="square" rtlCol="0">
            <a:spAutoFit/>
          </a:bodyPr>
          <a:lstStyle/>
          <a:p>
            <a:r>
              <a:rPr lang="en-IN" b="1" dirty="0">
                <a:solidFill>
                  <a:schemeClr val="accent6">
                    <a:lumMod val="75000"/>
                  </a:schemeClr>
                </a:solidFill>
                <a:latin typeface="Times New Roman" panose="02020603050405020304" pitchFamily="18" charset="0"/>
                <a:cs typeface="Times New Roman" panose="02020603050405020304" pitchFamily="18" charset="0"/>
              </a:rPr>
              <a:t> </a:t>
            </a:r>
            <a:r>
              <a:rPr lang="en-IN" sz="2800" b="1" dirty="0">
                <a:solidFill>
                  <a:schemeClr val="accent6">
                    <a:lumMod val="75000"/>
                  </a:schemeClr>
                </a:solidFill>
                <a:latin typeface="Times New Roman" panose="02020603050405020304" pitchFamily="18" charset="0"/>
                <a:cs typeface="Times New Roman" panose="02020603050405020304" pitchFamily="18" charset="0"/>
              </a:rPr>
              <a:t>Real time heart rate system for </a:t>
            </a:r>
            <a:endParaRPr lang="en-IN" sz="2800" b="1" dirty="0">
              <a:solidFill>
                <a:schemeClr val="accent6">
                  <a:lumMod val="75000"/>
                </a:schemeClr>
              </a:solidFill>
              <a:latin typeface="Times New Roman" panose="02020603050405020304" pitchFamily="18" charset="0"/>
              <a:cs typeface="Times New Roman" panose="02020603050405020304" pitchFamily="18" charset="0"/>
            </a:endParaRPr>
          </a:p>
          <a:p>
            <a:r>
              <a:rPr lang="en-IN" sz="2800" b="1" dirty="0">
                <a:solidFill>
                  <a:schemeClr val="accent6">
                    <a:lumMod val="75000"/>
                  </a:schemeClr>
                </a:solidFill>
                <a:latin typeface="Times New Roman" panose="02020603050405020304" pitchFamily="18" charset="0"/>
                <a:cs typeface="Times New Roman" panose="02020603050405020304" pitchFamily="18" charset="0"/>
              </a:rPr>
              <a:t>   prediction </a:t>
            </a:r>
            <a:endParaRPr lang="en-IN"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Arduino(UNO)</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Heart rate sensor </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Wi-Fi </a:t>
            </a:r>
            <a:r>
              <a:rPr lang="en-IN" sz="2400" dirty="0">
                <a:latin typeface="Times New Roman" panose="02020603050405020304" pitchFamily="18" charset="0"/>
                <a:cs typeface="Times New Roman" panose="02020603050405020304" pitchFamily="18" charset="0"/>
              </a:rPr>
              <a:t>esp8266 module</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t>ThinkSpeak Server</a:t>
            </a:r>
            <a:endParaRPr lang="en-IN" sz="2400" dirty="0"/>
          </a:p>
        </p:txBody>
      </p:sp>
      <p:pic>
        <p:nvPicPr>
          <p:cNvPr id="8" name="Picture 7" descr="blutooth.jfif"/>
          <p:cNvPicPr>
            <a:picLocks noChangeAspect="1"/>
          </p:cNvPicPr>
          <p:nvPr/>
        </p:nvPicPr>
        <p:blipFill>
          <a:blip r:embed="rId1" cstate="print"/>
          <a:stretch>
            <a:fillRect/>
          </a:stretch>
        </p:blipFill>
        <p:spPr>
          <a:xfrm>
            <a:off x="6019800" y="3501008"/>
            <a:ext cx="2293972" cy="2127880"/>
          </a:xfrm>
          <a:prstGeom prst="rect">
            <a:avLst/>
          </a:prstGeom>
        </p:spPr>
      </p:pic>
      <p:pic>
        <p:nvPicPr>
          <p:cNvPr id="9" name="Picture 8" descr="heart rate sensor.jpg"/>
          <p:cNvPicPr>
            <a:picLocks noChangeAspect="1"/>
          </p:cNvPicPr>
          <p:nvPr/>
        </p:nvPicPr>
        <p:blipFill>
          <a:blip r:embed="rId2" cstate="print"/>
          <a:stretch>
            <a:fillRect/>
          </a:stretch>
        </p:blipFill>
        <p:spPr>
          <a:xfrm>
            <a:off x="5955764" y="982558"/>
            <a:ext cx="2358008" cy="2358008"/>
          </a:xfrm>
          <a:prstGeom prst="rect">
            <a:avLst/>
          </a:prstGeom>
        </p:spPr>
      </p:pic>
      <p:pic>
        <p:nvPicPr>
          <p:cNvPr id="10" name="Picture 9" descr="arduino.jpg"/>
          <p:cNvPicPr>
            <a:picLocks noChangeAspect="1"/>
          </p:cNvPicPr>
          <p:nvPr/>
        </p:nvPicPr>
        <p:blipFill>
          <a:blip r:embed="rId3" cstate="print"/>
          <a:stretch>
            <a:fillRect/>
          </a:stretch>
        </p:blipFill>
        <p:spPr>
          <a:xfrm>
            <a:off x="1187624" y="3410253"/>
            <a:ext cx="3600400" cy="221863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smtClean="0"/>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Box 4"/>
          <p:cNvSpPr txBox="1"/>
          <p:nvPr/>
        </p:nvSpPr>
        <p:spPr>
          <a:xfrm>
            <a:off x="0" y="2348880"/>
            <a:ext cx="9144000" cy="769441"/>
          </a:xfrm>
          <a:prstGeom prst="rect">
            <a:avLst/>
          </a:prstGeom>
          <a:noFill/>
        </p:spPr>
        <p:txBody>
          <a:bodyPr wrap="square" rtlCol="0">
            <a:spAutoFit/>
          </a:bodyPr>
          <a:lstStyle/>
          <a:p>
            <a:pPr algn="ctr"/>
            <a:r>
              <a:rPr lang="en-IN" sz="4400" b="1" dirty="0">
                <a:solidFill>
                  <a:schemeClr val="accent6">
                    <a:lumMod val="50000"/>
                  </a:schemeClr>
                </a:solidFill>
                <a:latin typeface="Times New Roman" panose="02020603050405020304" pitchFamily="18" charset="0"/>
                <a:cs typeface="Times New Roman" panose="02020603050405020304" pitchFamily="18" charset="0"/>
              </a:rPr>
              <a:t>8</a:t>
            </a:r>
            <a:r>
              <a:rPr lang="en-IN" sz="44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IN" sz="4400" b="1" dirty="0" smtClean="0">
                <a:solidFill>
                  <a:schemeClr val="accent6">
                    <a:lumMod val="50000"/>
                  </a:schemeClr>
                </a:solidFill>
                <a:latin typeface="Times New Roman" panose="02020603050405020304" pitchFamily="18" charset="0"/>
                <a:cs typeface="Times New Roman" panose="02020603050405020304" pitchFamily="18" charset="0"/>
              </a:rPr>
              <a:t>System design</a:t>
            </a:r>
            <a:endParaRPr lang="en-IN" sz="44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81498"/>
            <a:ext cx="8229600" cy="1143000"/>
          </a:xfrm>
        </p:spPr>
        <p:txBody>
          <a:bodyPr>
            <a:norm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8</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.1 </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Data </a:t>
            </a:r>
            <a:r>
              <a:rPr lang="en-IN" sz="3600" b="1" dirty="0">
                <a:solidFill>
                  <a:schemeClr val="accent6">
                    <a:lumMod val="50000"/>
                  </a:schemeClr>
                </a:solidFill>
                <a:latin typeface="Times New Roman" panose="02020603050405020304" pitchFamily="18" charset="0"/>
                <a:cs typeface="Times New Roman" panose="02020603050405020304" pitchFamily="18" charset="0"/>
              </a:rPr>
              <a:t>flow diagram level 0 </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14" name="Content Placeholder 1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 y="1658932"/>
            <a:ext cx="9144001" cy="4373563"/>
          </a:xfrm>
        </p:spPr>
      </p:pic>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35496" y="5805264"/>
            <a:ext cx="91440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DFD LEVEL 0</a:t>
            </a:r>
            <a:endParaRPr lang="en-IN"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.2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Data </a:t>
            </a:r>
            <a:r>
              <a:rPr lang="en-US" sz="3600" b="1" dirty="0">
                <a:solidFill>
                  <a:schemeClr val="accent6">
                    <a:lumMod val="50000"/>
                  </a:schemeClr>
                </a:solidFill>
                <a:latin typeface="Times New Roman" panose="02020603050405020304" pitchFamily="18" charset="0"/>
                <a:cs typeface="Times New Roman" panose="02020603050405020304" pitchFamily="18" charset="0"/>
              </a:rPr>
              <a:t>flow diagram level 1</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8" name="Content Placeholder 7"/>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914400" y="1287465"/>
            <a:ext cx="7315199" cy="4808536"/>
          </a:xfrm>
        </p:spPr>
      </p:pic>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3" name="TextBox 2"/>
          <p:cNvSpPr txBox="1"/>
          <p:nvPr/>
        </p:nvSpPr>
        <p:spPr>
          <a:xfrm>
            <a:off x="3505199" y="5726669"/>
            <a:ext cx="2133600" cy="461665"/>
          </a:xfrm>
          <a:prstGeom prst="rect">
            <a:avLst/>
          </a:prstGeom>
          <a:noFill/>
        </p:spPr>
        <p:txBody>
          <a:bodyPr wrap="square" rtlCol="0">
            <a:spAutoFit/>
          </a:bodyPr>
          <a:lstStyle/>
          <a:p>
            <a:pPr algn="ctr"/>
            <a:r>
              <a:rPr lang="en-US" sz="2400" b="1" dirty="0"/>
              <a:t>DFD LEVEL 1</a:t>
            </a:r>
            <a:endParaRPr lang="en-IN"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sz="4000" b="1" dirty="0">
                <a:solidFill>
                  <a:schemeClr val="accent6">
                    <a:lumMod val="50000"/>
                  </a:schemeClr>
                </a:solidFill>
                <a:latin typeface="Times New Roman" panose="02020603050405020304" pitchFamily="18" charset="0"/>
                <a:cs typeface="Times New Roman" panose="02020603050405020304" pitchFamily="18" charset="0"/>
              </a:rPr>
              <a:t>Contents</a:t>
            </a:r>
            <a:endParaRPr lang="en-US" sz="40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4704"/>
            <a:ext cx="8229600" cy="5400600"/>
          </a:xfrm>
        </p:spPr>
        <p:txBody>
          <a:bodyPr>
            <a:normAutofit fontScale="62500" lnSpcReduction="20000"/>
          </a:bodyPr>
          <a:lstStyle/>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Introduction</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Aim &amp; Objective</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Problem </a:t>
            </a:r>
            <a:r>
              <a:rPr lang="en-US" sz="2800" b="1" dirty="0">
                <a:solidFill>
                  <a:schemeClr val="accent6">
                    <a:lumMod val="75000"/>
                  </a:schemeClr>
                </a:solidFill>
                <a:latin typeface="Times New Roman" panose="02020603050405020304" pitchFamily="18" charset="0"/>
                <a:cs typeface="Times New Roman" panose="02020603050405020304" pitchFamily="18" charset="0"/>
              </a:rPr>
              <a:t>statement</a:t>
            </a:r>
            <a:endParaRPr lang="en-US" sz="2800" b="1" dirty="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Literature </a:t>
            </a: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Survey</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Scope</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Architecture</a:t>
            </a:r>
            <a:endParaRPr lang="en-US" sz="2800" b="1" dirty="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Implementation of Proposed </a:t>
            </a: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system</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System Design</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Results</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Other specification </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Conclusion</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mj-lt"/>
              <a:buAutoNum type="arabicPeriod"/>
            </a:pPr>
            <a:r>
              <a:rPr lang="en-US" sz="2800" b="1" dirty="0" smtClean="0">
                <a:solidFill>
                  <a:schemeClr val="accent6">
                    <a:lumMod val="75000"/>
                  </a:schemeClr>
                </a:solidFill>
                <a:latin typeface="Times New Roman" panose="02020603050405020304" pitchFamily="18" charset="0"/>
                <a:cs typeface="Times New Roman" panose="02020603050405020304" pitchFamily="18" charset="0"/>
              </a:rPr>
              <a:t>References</a:t>
            </a:r>
            <a:endParaRPr lang="en-US" sz="2800" b="1" dirty="0" smtClean="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p>
          <a:p>
            <a:endParaRPr lang="en-US" dirty="0"/>
          </a:p>
        </p:txBody>
      </p:sp>
      <p:sp>
        <p:nvSpPr>
          <p:cNvPr id="6" name="Date Placeholder 5"/>
          <p:cNvSpPr>
            <a:spLocks noGrp="1"/>
          </p:cNvSpPr>
          <p:nvPr>
            <p:ph type="dt" sz="half" idx="10"/>
          </p:nvPr>
        </p:nvSpPr>
        <p:spPr/>
        <p:txBody>
          <a:bodyPr/>
          <a:lstStyle/>
          <a:p>
            <a:fld id="{8BDE7B54-CAFB-4706-BE0E-42124C508DBA}"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513"/>
          </a:xfrm>
        </p:spPr>
        <p:txBody>
          <a:bodyPr>
            <a:normAutofit/>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.3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Data </a:t>
            </a:r>
            <a:r>
              <a:rPr lang="en-US" sz="3600" b="1" dirty="0">
                <a:solidFill>
                  <a:schemeClr val="accent6">
                    <a:lumMod val="50000"/>
                  </a:schemeClr>
                </a:solidFill>
                <a:latin typeface="Times New Roman" panose="02020603050405020304" pitchFamily="18" charset="0"/>
                <a:cs typeface="Times New Roman" panose="02020603050405020304" pitchFamily="18" charset="0"/>
              </a:rPr>
              <a:t>flow diagram level 2 </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402331" y="1524000"/>
            <a:ext cx="1361270" cy="369332"/>
          </a:xfrm>
          <a:prstGeom prst="rect">
            <a:avLst/>
          </a:prstGeom>
          <a:noFill/>
        </p:spPr>
        <p:txBody>
          <a:bodyPr wrap="none" rtlCol="0">
            <a:spAutoFit/>
          </a:bodyPr>
          <a:lstStyle/>
          <a:p>
            <a:pPr algn="ctr"/>
            <a:r>
              <a:rPr lang="en-US" b="1"/>
              <a:t>DFD LEVEL 2</a:t>
            </a:r>
            <a:endParaRPr lang="en-IN" b="1" dirty="0"/>
          </a:p>
        </p:txBody>
      </p:sp>
      <p:pic>
        <p:nvPicPr>
          <p:cNvPr id="9" name="Content Placeholder 8" descr="dataflow digram .jpeg"/>
          <p:cNvPicPr>
            <a:picLocks noGrp="1" noChangeAspect="1"/>
          </p:cNvPicPr>
          <p:nvPr>
            <p:ph idx="1"/>
          </p:nvPr>
        </p:nvPicPr>
        <p:blipFill>
          <a:blip r:embed="rId1" cstate="print"/>
          <a:stretch>
            <a:fillRect/>
          </a:stretch>
        </p:blipFill>
        <p:spPr>
          <a:xfrm>
            <a:off x="1714480" y="1003674"/>
            <a:ext cx="5929354" cy="5122489"/>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6" name="TextBox 5"/>
          <p:cNvSpPr txBox="1"/>
          <p:nvPr/>
        </p:nvSpPr>
        <p:spPr>
          <a:xfrm>
            <a:off x="2438400" y="2590800"/>
            <a:ext cx="4572000" cy="646331"/>
          </a:xfrm>
          <a:prstGeom prst="rect">
            <a:avLst/>
          </a:prstGeom>
          <a:noFill/>
        </p:spPr>
        <p:txBody>
          <a:bodyPr wrap="square" rtlCol="0">
            <a:spAutoFit/>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.4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Use </a:t>
            </a:r>
            <a:r>
              <a:rPr lang="en-US" sz="3600" b="1" dirty="0">
                <a:solidFill>
                  <a:schemeClr val="accent6">
                    <a:lumMod val="50000"/>
                  </a:schemeClr>
                </a:solidFill>
                <a:latin typeface="Times New Roman" panose="02020603050405020304" pitchFamily="18" charset="0"/>
                <a:cs typeface="Times New Roman" panose="02020603050405020304" pitchFamily="18" charset="0"/>
              </a:rPr>
              <a:t>case diagram </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1000" y="0"/>
            <a:ext cx="8305800"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Box 4"/>
          <p:cNvSpPr txBox="1"/>
          <p:nvPr/>
        </p:nvSpPr>
        <p:spPr>
          <a:xfrm>
            <a:off x="-19628" y="2967335"/>
            <a:ext cx="9183255" cy="646331"/>
          </a:xfrm>
          <a:prstGeom prst="rect">
            <a:avLst/>
          </a:prstGeom>
          <a:noFill/>
        </p:spPr>
        <p:txBody>
          <a:bodyPr wrap="square" rtlCol="0">
            <a:spAutoFit/>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.5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Sequence </a:t>
            </a:r>
            <a:r>
              <a:rPr lang="en-US" sz="3600" b="1" dirty="0">
                <a:solidFill>
                  <a:schemeClr val="accent6">
                    <a:lumMod val="50000"/>
                  </a:schemeClr>
                </a:solidFill>
                <a:latin typeface="Times New Roman" panose="02020603050405020304" pitchFamily="18" charset="0"/>
                <a:cs typeface="Times New Roman" panose="02020603050405020304" pitchFamily="18" charset="0"/>
              </a:rPr>
              <a:t>Diagram</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10" name="Picture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27384"/>
            <a:ext cx="9144000" cy="68580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Rectangle 4"/>
          <p:cNvSpPr/>
          <p:nvPr/>
        </p:nvSpPr>
        <p:spPr>
          <a:xfrm>
            <a:off x="2438401" y="2667000"/>
            <a:ext cx="4267200" cy="646331"/>
          </a:xfrm>
          <a:prstGeom prst="rect">
            <a:avLst/>
          </a:prstGeom>
        </p:spPr>
        <p:txBody>
          <a:bodyPr wrap="square">
            <a:spAutoFit/>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.6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Activity </a:t>
            </a:r>
            <a:r>
              <a:rPr lang="en-US" sz="3600" b="1" dirty="0">
                <a:solidFill>
                  <a:schemeClr val="accent6">
                    <a:lumMod val="50000"/>
                  </a:schemeClr>
                </a:solidFill>
                <a:latin typeface="Times New Roman" panose="02020603050405020304" pitchFamily="18" charset="0"/>
                <a:cs typeface="Times New Roman" panose="02020603050405020304" pitchFamily="18" charset="0"/>
              </a:rPr>
              <a:t>Diagram</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05000" y="0"/>
            <a:ext cx="5334000" cy="6858000"/>
          </a:xfrm>
          <a:prstGeom prst="rect">
            <a:avLst/>
          </a:prstGeom>
        </p:spPr>
      </p:pic>
      <p:sp>
        <p:nvSpPr>
          <p:cNvPr id="5" name="TextBox 4"/>
          <p:cNvSpPr txBox="1"/>
          <p:nvPr/>
        </p:nvSpPr>
        <p:spPr>
          <a:xfrm>
            <a:off x="-11421" y="762000"/>
            <a:ext cx="1535421" cy="830997"/>
          </a:xfrm>
          <a:prstGeom prst="rect">
            <a:avLst/>
          </a:prstGeom>
          <a:noFill/>
        </p:spPr>
        <p:txBody>
          <a:bodyPr wrap="none" rtlCol="0">
            <a:spAutoFit/>
          </a:bodyPr>
          <a:lstStyle/>
          <a:p>
            <a:pPr algn="ctr"/>
            <a:r>
              <a:rPr lang="en-US" sz="2400" b="1" dirty="0"/>
              <a:t>ACTIVITY</a:t>
            </a:r>
            <a:endParaRPr lang="en-US" sz="2400" b="1" dirty="0"/>
          </a:p>
          <a:p>
            <a:pPr algn="ctr"/>
            <a:r>
              <a:rPr lang="en-US" sz="2400" b="1" dirty="0"/>
              <a:t> DIAGRAM</a:t>
            </a:r>
            <a:endParaRPr lang="en-IN" sz="24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TextBox 4"/>
          <p:cNvSpPr txBox="1"/>
          <p:nvPr/>
        </p:nvSpPr>
        <p:spPr>
          <a:xfrm>
            <a:off x="2677895" y="3244334"/>
            <a:ext cx="3788218" cy="646331"/>
          </a:xfrm>
          <a:prstGeom prst="rect">
            <a:avLst/>
          </a:prstGeom>
          <a:noFill/>
        </p:spPr>
        <p:txBody>
          <a:bodyPr wrap="none" rtlCol="0">
            <a:spAutoFit/>
          </a:bodyPr>
          <a:lstStyle/>
          <a:p>
            <a:pPr algn="ctr"/>
            <a:r>
              <a:rPr lang="en-US" sz="3600" b="1" dirty="0">
                <a:solidFill>
                  <a:schemeClr val="accent6">
                    <a:lumMod val="50000"/>
                  </a:schemeClr>
                </a:solidFill>
                <a:latin typeface="Times New Roman" panose="02020603050405020304" pitchFamily="18" charset="0"/>
                <a:cs typeface="Times New Roman" panose="02020603050405020304" pitchFamily="18" charset="0"/>
              </a:rPr>
              <a:t>8</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.7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Class </a:t>
            </a:r>
            <a:r>
              <a:rPr lang="en-US" sz="3600" b="1" dirty="0">
                <a:solidFill>
                  <a:schemeClr val="accent6">
                    <a:lumMod val="50000"/>
                  </a:schemeClr>
                </a:solidFill>
                <a:latin typeface="Times New Roman" panose="02020603050405020304" pitchFamily="18" charset="0"/>
                <a:cs typeface="Times New Roman" panose="02020603050405020304" pitchFamily="18" charset="0"/>
              </a:rPr>
              <a:t>Diagram</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7271" y="304800"/>
            <a:ext cx="8609458" cy="5410200"/>
          </a:xfrm>
          <a:prstGeom prst="rect">
            <a:avLst/>
          </a:prstGeom>
        </p:spPr>
      </p:pic>
      <p:sp>
        <p:nvSpPr>
          <p:cNvPr id="9" name="TextBox 8"/>
          <p:cNvSpPr txBox="1"/>
          <p:nvPr/>
        </p:nvSpPr>
        <p:spPr>
          <a:xfrm>
            <a:off x="3348758" y="5815190"/>
            <a:ext cx="2446483" cy="461665"/>
          </a:xfrm>
          <a:prstGeom prst="rect">
            <a:avLst/>
          </a:prstGeom>
          <a:noFill/>
        </p:spPr>
        <p:txBody>
          <a:bodyPr wrap="square" rtlCol="0">
            <a:spAutoFit/>
          </a:bodyPr>
          <a:lstStyle/>
          <a:p>
            <a:pPr algn="ctr"/>
            <a:r>
              <a:rPr lang="en-US" sz="2400" b="1" dirty="0"/>
              <a:t>CLASS DIAGRAM</a:t>
            </a:r>
            <a:endParaRPr lang="en-IN" sz="24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1478"/>
            <a:ext cx="8229600" cy="1143000"/>
          </a:xfrm>
        </p:spPr>
        <p:txBody>
          <a:bodyPr>
            <a:normAutofit/>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9. Results</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822" y="575345"/>
            <a:ext cx="8229600" cy="532656"/>
          </a:xfrm>
        </p:spPr>
        <p:txBody>
          <a:bodyPr>
            <a:normAutofit lnSpcReduction="10000"/>
          </a:bodyPr>
          <a:lstStyle/>
          <a:p>
            <a:pPr marL="0" indent="0" algn="ctr">
              <a:buNone/>
            </a:pPr>
            <a:r>
              <a:rPr lang="en-IN" dirty="0" smtClean="0">
                <a:solidFill>
                  <a:schemeClr val="accent6">
                    <a:lumMod val="75000"/>
                  </a:schemeClr>
                </a:solidFill>
                <a:latin typeface="Times New Roman" panose="02020603050405020304" pitchFamily="18" charset="0"/>
                <a:cs typeface="Times New Roman" panose="02020603050405020304" pitchFamily="18" charset="0"/>
              </a:rPr>
              <a:t>Chi square method </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42908" y="1412775"/>
            <a:ext cx="5256584" cy="4536504"/>
          </a:xfrm>
          <a:prstGeom prst="rect">
            <a:avLst/>
          </a:prstGeom>
        </p:spPr>
      </p:pic>
      <p:graphicFrame>
        <p:nvGraphicFramePr>
          <p:cNvPr id="10" name="Table 9"/>
          <p:cNvGraphicFramePr>
            <a:graphicFrameLocks noGrp="1"/>
          </p:cNvGraphicFramePr>
          <p:nvPr/>
        </p:nvGraphicFramePr>
        <p:xfrm>
          <a:off x="179512" y="1412775"/>
          <a:ext cx="3528392" cy="4536504"/>
        </p:xfrm>
        <a:graphic>
          <a:graphicData uri="http://schemas.openxmlformats.org/drawingml/2006/table">
            <a:tbl>
              <a:tblPr firstRow="1" firstCol="1" bandRow="1">
                <a:tableStyleId>{5C22544A-7EE6-4342-B048-85BDC9FD1C3A}</a:tableStyleId>
              </a:tblPr>
              <a:tblGrid>
                <a:gridCol w="1385887"/>
                <a:gridCol w="2142505"/>
              </a:tblGrid>
              <a:tr h="325484">
                <a:tc>
                  <a:txBody>
                    <a:bodyPr/>
                    <a:lstStyle/>
                    <a:p>
                      <a:pPr algn="ctr">
                        <a:lnSpc>
                          <a:spcPct val="150000"/>
                        </a:lnSpc>
                        <a:spcAft>
                          <a:spcPts val="0"/>
                        </a:spcAft>
                      </a:pPr>
                      <a:r>
                        <a:rPr lang="en-US" sz="1200">
                          <a:effectLst/>
                        </a:rPr>
                        <a:t>Features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a:effectLst/>
                        </a:rPr>
                        <a:t>Chi square test score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Age</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23.29</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Gender</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7.58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Chest pain</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62.60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5212">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Blood pressure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14.82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Cholesterol</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23.94</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Blood sugar</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0.20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ECG</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2.98</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Heart rate</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188.32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Angina excel</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38.91</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Old peak</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72.64</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Slope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9.80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Fluoroscopy</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66.44</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25484">
                <a:tc>
                  <a:txBody>
                    <a:bodyPr/>
                    <a:lstStyle/>
                    <a:p>
                      <a:pPr algn="ctr">
                        <a:lnSpc>
                          <a:spcPct val="150000"/>
                        </a:lnSpc>
                        <a:spcAft>
                          <a:spcPts val="0"/>
                        </a:spcAft>
                      </a:pPr>
                      <a:r>
                        <a:rPr lang="en-US" sz="1200" b="1">
                          <a:effectLst/>
                          <a:latin typeface="Times New Roman" panose="02020603050405020304" pitchFamily="18" charset="0"/>
                          <a:cs typeface="Times New Roman" panose="02020603050405020304" pitchFamily="18" charset="0"/>
                        </a:rPr>
                        <a:t>Thal</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cs typeface="Times New Roman" panose="02020603050405020304" pitchFamily="18" charset="0"/>
                        </a:rPr>
                        <a:t>5.79</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solidFill>
                  <a:schemeClr val="accent6">
                    <a:lumMod val="50000"/>
                  </a:schemeClr>
                </a:solidFill>
                <a:latin typeface="Times New Roman" panose="02020603050405020304" pitchFamily="18" charset="0"/>
                <a:cs typeface="Times New Roman" panose="02020603050405020304" pitchFamily="18" charset="0"/>
              </a:rPr>
              <a:t>1. Introduction</a:t>
            </a:r>
            <a:r>
              <a:rPr lang="en-US" dirty="0" smtClean="0">
                <a:solidFill>
                  <a:schemeClr val="accent6">
                    <a:lumMod val="50000"/>
                  </a:schemeClr>
                </a:solidFill>
              </a:rPr>
              <a:t> </a:t>
            </a:r>
            <a:br>
              <a:rPr lang="en-US" dirty="0">
                <a:solidFill>
                  <a:schemeClr val="accent6">
                    <a:lumMod val="50000"/>
                  </a:schemeClr>
                </a:solidFill>
              </a:rPr>
            </a:br>
            <a:endParaRPr lang="en-US" dirty="0">
              <a:solidFill>
                <a:schemeClr val="accent6">
                  <a:lumMod val="50000"/>
                </a:schemeClr>
              </a:solidFill>
            </a:endParaRPr>
          </a:p>
        </p:txBody>
      </p:sp>
      <p:sp>
        <p:nvSpPr>
          <p:cNvPr id="3" name="Content Placeholder 2"/>
          <p:cNvSpPr>
            <a:spLocks noGrp="1"/>
          </p:cNvSpPr>
          <p:nvPr>
            <p:ph idx="1"/>
          </p:nvPr>
        </p:nvSpPr>
        <p:spPr>
          <a:xfrm>
            <a:off x="76200" y="1143000"/>
            <a:ext cx="8839200" cy="5334000"/>
          </a:xfrm>
        </p:spPr>
        <p:txBody>
          <a:bodyPr>
            <a:normAutofit fontScale="92500"/>
          </a:bodyPr>
          <a:lstStyle/>
          <a:p>
            <a:pPr algn="just"/>
            <a:r>
              <a:rPr lang="en-US" sz="2800" dirty="0">
                <a:latin typeface="Times New Roman" panose="02020603050405020304" pitchFamily="18" charset="0"/>
                <a:cs typeface="Times New Roman" panose="02020603050405020304" pitchFamily="18" charset="0"/>
              </a:rPr>
              <a:t>Heart disease is responsible for a third of all global deaths.</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Most of them are in the developing world.</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Nearly 18 million died of heart disease.</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More than three-quarters of those deaths occurred in the developing world.</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15% of deaths in India were due to heart diseases in 1990;</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now up to 28%.</a:t>
            </a: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Diagnosis of heart </a:t>
            </a:r>
            <a:r>
              <a:rPr lang="en-US" sz="2800" dirty="0">
                <a:latin typeface="Times New Roman" panose="02020603050405020304" pitchFamily="18" charset="0"/>
                <a:cs typeface="Times New Roman" panose="02020603050405020304" pitchFamily="18" charset="0"/>
              </a:rPr>
              <a:t>disease </a:t>
            </a:r>
            <a:r>
              <a:rPr lang="en-US" sz="2800" dirty="0" smtClean="0">
                <a:latin typeface="Times New Roman" panose="02020603050405020304" pitchFamily="18" charset="0"/>
                <a:cs typeface="Times New Roman" panose="02020603050405020304" pitchFamily="18" charset="0"/>
              </a:rPr>
              <a:t>has </a:t>
            </a:r>
            <a:r>
              <a:rPr lang="en-US" sz="2800" dirty="0">
                <a:latin typeface="Times New Roman" panose="02020603050405020304" pitchFamily="18" charset="0"/>
                <a:cs typeface="Times New Roman" panose="02020603050405020304" pitchFamily="18" charset="0"/>
              </a:rPr>
              <a:t>become a difficult task in the</a:t>
            </a: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field of medicine .</a:t>
            </a:r>
            <a:endParaRPr lang="en-US" sz="2800" dirty="0">
              <a:latin typeface="Times New Roman" panose="02020603050405020304" pitchFamily="18" charset="0"/>
              <a:cs typeface="Times New Roman" panose="02020603050405020304" pitchFamily="18" charset="0"/>
            </a:endParaRPr>
          </a:p>
          <a:p>
            <a:pPr marL="0" indent="0" algn="just">
              <a:buNone/>
            </a:pPr>
            <a:br>
              <a:rPr lang="en-US" sz="2400" dirty="0"/>
            </a:br>
            <a:endParaRPr lang="en-US" sz="2400" dirty="0"/>
          </a:p>
        </p:txBody>
      </p:sp>
      <p:sp>
        <p:nvSpPr>
          <p:cNvPr id="6" name="Date Placeholder 5"/>
          <p:cNvSpPr>
            <a:spLocks noGrp="1"/>
          </p:cNvSpPr>
          <p:nvPr>
            <p:ph type="dt" sz="half" idx="10"/>
          </p:nvPr>
        </p:nvSpPr>
        <p:spPr/>
        <p:txBody>
          <a:bodyPr/>
          <a:lstStyle/>
          <a:p>
            <a:fld id="{D3720A1F-1C08-4F9A-952A-A33E6D91E96F}"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91478"/>
            <a:ext cx="8229600" cy="1143000"/>
          </a:xfrm>
        </p:spPr>
        <p:txBody>
          <a:bodyPr>
            <a:normAutofit/>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Results</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822" y="575345"/>
            <a:ext cx="8229600" cy="532656"/>
          </a:xfrm>
        </p:spPr>
        <p:txBody>
          <a:bodyPr>
            <a:normAutofit lnSpcReduction="10000"/>
          </a:bodyPr>
          <a:lstStyle/>
          <a:p>
            <a:pPr marL="0" indent="0" algn="ctr">
              <a:buNone/>
            </a:pPr>
            <a:r>
              <a:rPr lang="en-IN" dirty="0" smtClean="0">
                <a:solidFill>
                  <a:schemeClr val="accent6">
                    <a:lumMod val="75000"/>
                  </a:schemeClr>
                </a:solidFill>
                <a:latin typeface="Times New Roman" panose="02020603050405020304" pitchFamily="18" charset="0"/>
                <a:cs typeface="Times New Roman" panose="02020603050405020304" pitchFamily="18" charset="0"/>
              </a:rPr>
              <a:t>F-measure score</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aphicFrame>
        <p:nvGraphicFramePr>
          <p:cNvPr id="10" name="Table 9"/>
          <p:cNvGraphicFramePr>
            <a:graphicFrameLocks noGrp="1"/>
          </p:cNvGraphicFramePr>
          <p:nvPr/>
        </p:nvGraphicFramePr>
        <p:xfrm>
          <a:off x="179512" y="1340769"/>
          <a:ext cx="3528392" cy="4645964"/>
        </p:xfrm>
        <a:graphic>
          <a:graphicData uri="http://schemas.openxmlformats.org/drawingml/2006/table">
            <a:tbl>
              <a:tblPr firstRow="1" firstCol="1" bandRow="1">
                <a:tableStyleId>{5C22544A-7EE6-4342-B048-85BDC9FD1C3A}</a:tableStyleId>
              </a:tblPr>
              <a:tblGrid>
                <a:gridCol w="1385887"/>
                <a:gridCol w="2142505"/>
              </a:tblGrid>
              <a:tr h="330608">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F-measure  test score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16.12</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Gender</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25.79</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Chest pain</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69.77</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10017">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Blood pressure</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6.46</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Cholesterol</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2.20</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Blood sugar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0.24</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ECG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5.78</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Heart rate</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65.12</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Angina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excer</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70.95</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Oldpeak</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68.55</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Slope</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40.90</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68651">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Fluoroscopy</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54.56</a:t>
                      </a:r>
                      <a:endParaRPr lang="en-IN" sz="11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0608">
                <a:tc>
                  <a:txBody>
                    <a:bodyPr/>
                    <a:lstStyle/>
                    <a:p>
                      <a:pPr algn="ctr">
                        <a:lnSpc>
                          <a:spcPct val="150000"/>
                        </a:lnSpc>
                        <a:spcAft>
                          <a:spcPts val="0"/>
                        </a:spcAf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Thal</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40.41</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51920" y="1258593"/>
            <a:ext cx="5076056" cy="497871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69849"/>
            <a:ext cx="8229600" cy="1143000"/>
          </a:xfrm>
        </p:spPr>
        <p:txBody>
          <a:bodyPr>
            <a:normAutofit/>
          </a:bodyPr>
          <a:lstStyle/>
          <a:p>
            <a:r>
              <a:rPr lang="en-IN" sz="3600" dirty="0" smtClean="0">
                <a:solidFill>
                  <a:schemeClr val="accent6">
                    <a:lumMod val="50000"/>
                  </a:schemeClr>
                </a:solidFill>
                <a:latin typeface="Times New Roman" panose="02020603050405020304" pitchFamily="18" charset="0"/>
                <a:cs typeface="Times New Roman" panose="02020603050405020304" pitchFamily="18" charset="0"/>
              </a:rPr>
              <a:t>Results</a:t>
            </a:r>
            <a:endParaRPr lang="en-IN" sz="3600" dirty="0">
              <a:solidFill>
                <a:schemeClr val="accent6">
                  <a:lumMod val="50000"/>
                </a:schemeClr>
              </a:solidFill>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nvPr>
        </p:nvGraphicFramePr>
        <p:xfrm>
          <a:off x="1547664" y="1098434"/>
          <a:ext cx="6120679" cy="1944215"/>
        </p:xfrm>
        <a:graphic>
          <a:graphicData uri="http://schemas.openxmlformats.org/drawingml/2006/table">
            <a:tbl>
              <a:tblPr firstRow="1" firstCol="1" bandRow="1">
                <a:tableStyleId>{5C22544A-7EE6-4342-B048-85BDC9FD1C3A}</a:tableStyleId>
              </a:tblPr>
              <a:tblGrid>
                <a:gridCol w="1930585"/>
                <a:gridCol w="596555"/>
                <a:gridCol w="703084"/>
                <a:gridCol w="781204"/>
                <a:gridCol w="703084"/>
                <a:gridCol w="1406167"/>
              </a:tblGrid>
              <a:tr h="388843">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Algorithm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TP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FP</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FN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TN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Total sample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8843">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Random forest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32</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2</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36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76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8843">
                <a:tc>
                  <a:txBody>
                    <a:bodyPr/>
                    <a:lstStyle/>
                    <a:p>
                      <a:pPr algn="ctr">
                        <a:lnSpc>
                          <a:spcPct val="150000"/>
                        </a:lnSpc>
                        <a:spcAft>
                          <a:spcPts val="0"/>
                        </a:spcAft>
                      </a:pPr>
                      <a:r>
                        <a:rPr lang="en-US" sz="1600" dirty="0">
                          <a:effectLst/>
                          <a:latin typeface="Times New Roman" panose="02020603050405020304" pitchFamily="18" charset="0"/>
                          <a:cs typeface="Times New Roman" panose="02020603050405020304" pitchFamily="18" charset="0"/>
                        </a:rPr>
                        <a:t>Naïve Bayes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34</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4</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4</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34</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76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8843">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Logistic regression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33</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5</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2</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36</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76</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8843">
                <a:tc>
                  <a:txBody>
                    <a:bodyPr/>
                    <a:lstStyle/>
                    <a:p>
                      <a:pPr algn="ctr">
                        <a:lnSpc>
                          <a:spcPct val="150000"/>
                        </a:lnSpc>
                        <a:spcAft>
                          <a:spcPts val="0"/>
                        </a:spcAft>
                      </a:pPr>
                      <a:r>
                        <a:rPr lang="en-US" sz="1600">
                          <a:effectLst/>
                          <a:latin typeface="Times New Roman" panose="02020603050405020304" pitchFamily="18" charset="0"/>
                          <a:cs typeface="Times New Roman" panose="02020603050405020304" pitchFamily="18" charset="0"/>
                        </a:rPr>
                        <a:t>Voting classifier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a:effectLst/>
                          <a:latin typeface="Times New Roman" panose="02020603050405020304" pitchFamily="18" charset="0"/>
                          <a:cs typeface="Times New Roman" panose="02020603050405020304" pitchFamily="18" charset="0"/>
                        </a:rPr>
                        <a:t>36</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2</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2</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36</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dirty="0">
                          <a:effectLst/>
                          <a:latin typeface="Times New Roman" panose="02020603050405020304" pitchFamily="18" charset="0"/>
                          <a:cs typeface="Times New Roman" panose="02020603050405020304" pitchFamily="18" charset="0"/>
                        </a:rPr>
                        <a:t>76</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graphicFrame>
        <p:nvGraphicFramePr>
          <p:cNvPr id="8" name="Table 7"/>
          <p:cNvGraphicFramePr>
            <a:graphicFrameLocks noGrp="1"/>
          </p:cNvGraphicFramePr>
          <p:nvPr/>
        </p:nvGraphicFramePr>
        <p:xfrm>
          <a:off x="873932" y="3784322"/>
          <a:ext cx="7704856" cy="2560320"/>
        </p:xfrm>
        <a:graphic>
          <a:graphicData uri="http://schemas.openxmlformats.org/drawingml/2006/table">
            <a:tbl>
              <a:tblPr firstRow="1" firstCol="1" bandRow="1">
                <a:tableStyleId>{5C22544A-7EE6-4342-B048-85BDC9FD1C3A}</a:tableStyleId>
              </a:tblPr>
              <a:tblGrid>
                <a:gridCol w="1743850"/>
                <a:gridCol w="1573645"/>
                <a:gridCol w="1567566"/>
                <a:gridCol w="1487782"/>
                <a:gridCol w="1332013"/>
              </a:tblGrid>
              <a:tr h="33939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Algorithm</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Precision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Recall</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Error rate</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939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Random Forest</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90.78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88.39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88.39</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10.52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939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Naïve Bayes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89.47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dirty="0">
                          <a:effectLst/>
                          <a:latin typeface="Times New Roman" panose="02020603050405020304" pitchFamily="18" charset="0"/>
                          <a:cs typeface="Times New Roman" panose="02020603050405020304" pitchFamily="18" charset="0"/>
                        </a:rPr>
                        <a:t>89.47</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89.47</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10.52</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39390">
                <a:tc>
                  <a:txBody>
                    <a:bodyPr/>
                    <a:lstStyle/>
                    <a:p>
                      <a:pPr algn="just">
                        <a:lnSpc>
                          <a:spcPct val="150000"/>
                        </a:lnSpc>
                        <a:spcAft>
                          <a:spcPts val="0"/>
                        </a:spcAft>
                      </a:pPr>
                      <a:r>
                        <a:rPr lang="en-US" sz="1600">
                          <a:effectLst/>
                          <a:latin typeface="Times New Roman" panose="02020603050405020304" pitchFamily="18" charset="0"/>
                          <a:cs typeface="Times New Roman" panose="02020603050405020304" pitchFamily="18" charset="0"/>
                        </a:rPr>
                        <a:t>Logistic Regression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90.78</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87.80</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94.73</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a:effectLst/>
                          <a:latin typeface="Times New Roman" panose="02020603050405020304" pitchFamily="18" charset="0"/>
                          <a:cs typeface="Times New Roman" panose="02020603050405020304" pitchFamily="18" charset="0"/>
                        </a:rPr>
                        <a:t>9.21</a:t>
                      </a:r>
                      <a:endParaRPr lang="en-IN" sz="16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84860">
                <a:tc>
                  <a:txBody>
                    <a:bodyPr/>
                    <a:lstStyle/>
                    <a:p>
                      <a:pPr algn="just">
                        <a:lnSpc>
                          <a:spcPct val="150000"/>
                        </a:lnSpc>
                        <a:spcAft>
                          <a:spcPts val="0"/>
                        </a:spcAft>
                      </a:pPr>
                      <a:r>
                        <a:rPr lang="en-US" sz="1600" dirty="0">
                          <a:solidFill>
                            <a:srgbClr val="C00000"/>
                          </a:solidFill>
                          <a:effectLst/>
                          <a:highlight>
                            <a:srgbClr val="FFFF00"/>
                          </a:highlight>
                          <a:latin typeface="Times New Roman" panose="02020603050405020304" pitchFamily="18" charset="0"/>
                          <a:cs typeface="Times New Roman" panose="02020603050405020304" pitchFamily="18" charset="0"/>
                        </a:rPr>
                        <a:t>Voting Classifier</a:t>
                      </a:r>
                      <a:endParaRPr lang="en-IN" sz="1600" dirty="0">
                        <a:solidFill>
                          <a:srgbClr val="C00000"/>
                        </a:solidFill>
                        <a:effectLst/>
                        <a:latin typeface="Times New Roman" panose="02020603050405020304" pitchFamily="18" charset="0"/>
                        <a:cs typeface="Times New Roman" panose="02020603050405020304" pitchFamily="18" charset="0"/>
                      </a:endParaRPr>
                    </a:p>
                    <a:p>
                      <a:pPr algn="just">
                        <a:lnSpc>
                          <a:spcPct val="150000"/>
                        </a:lnSpc>
                        <a:spcAft>
                          <a:spcPts val="0"/>
                        </a:spcAft>
                      </a:pPr>
                      <a:r>
                        <a:rPr lang="en-US" sz="1600" dirty="0">
                          <a:solidFill>
                            <a:srgbClr val="C00000"/>
                          </a:solidFill>
                          <a:effectLst/>
                          <a:highlight>
                            <a:srgbClr val="FFFF00"/>
                          </a:highlight>
                          <a:latin typeface="Times New Roman" panose="02020603050405020304" pitchFamily="18" charset="0"/>
                          <a:cs typeface="Times New Roman" panose="02020603050405020304" pitchFamily="18" charset="0"/>
                        </a:rPr>
                        <a:t> </a:t>
                      </a:r>
                      <a:endParaRPr lang="en-IN" sz="16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dirty="0">
                          <a:solidFill>
                            <a:srgbClr val="C00000"/>
                          </a:solidFill>
                          <a:effectLst/>
                          <a:highlight>
                            <a:srgbClr val="FFFF00"/>
                          </a:highlight>
                          <a:latin typeface="Times New Roman" panose="02020603050405020304" pitchFamily="18" charset="0"/>
                          <a:cs typeface="Times New Roman" panose="02020603050405020304" pitchFamily="18" charset="0"/>
                        </a:rPr>
                        <a:t>94.73</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dirty="0">
                          <a:solidFill>
                            <a:srgbClr val="C00000"/>
                          </a:solidFill>
                          <a:effectLst/>
                          <a:highlight>
                            <a:srgbClr val="FFFF00"/>
                          </a:highlight>
                          <a:latin typeface="Times New Roman" panose="02020603050405020304" pitchFamily="18" charset="0"/>
                          <a:cs typeface="Times New Roman" panose="02020603050405020304" pitchFamily="18" charset="0"/>
                        </a:rPr>
                        <a:t>94.73</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dirty="0">
                          <a:solidFill>
                            <a:srgbClr val="C00000"/>
                          </a:solidFill>
                          <a:effectLst/>
                          <a:highlight>
                            <a:srgbClr val="FFFF00"/>
                          </a:highlight>
                          <a:latin typeface="Times New Roman" panose="02020603050405020304" pitchFamily="18" charset="0"/>
                          <a:cs typeface="Times New Roman" panose="02020603050405020304" pitchFamily="18" charset="0"/>
                        </a:rPr>
                        <a:t>94.73</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600" b="1" dirty="0">
                          <a:solidFill>
                            <a:srgbClr val="C00000"/>
                          </a:solidFill>
                          <a:effectLst/>
                          <a:highlight>
                            <a:srgbClr val="FFFF00"/>
                          </a:highlight>
                          <a:latin typeface="Times New Roman" panose="02020603050405020304" pitchFamily="18" charset="0"/>
                          <a:cs typeface="Times New Roman" panose="02020603050405020304" pitchFamily="18" charset="0"/>
                        </a:rPr>
                        <a:t>5.26</a:t>
                      </a:r>
                      <a:endParaRPr lang="en-IN" sz="16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9" name="Rectangle 1"/>
          <p:cNvSpPr>
            <a:spLocks noChangeArrowheads="1"/>
          </p:cNvSpPr>
          <p:nvPr/>
        </p:nvSpPr>
        <p:spPr bwMode="auto">
          <a:xfrm>
            <a:off x="513561" y="4311030"/>
            <a:ext cx="109418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 name="TextBox 11"/>
          <p:cNvSpPr txBox="1"/>
          <p:nvPr/>
        </p:nvSpPr>
        <p:spPr>
          <a:xfrm>
            <a:off x="53752" y="394053"/>
            <a:ext cx="9036496" cy="584775"/>
          </a:xfrm>
          <a:prstGeom prst="rect">
            <a:avLst/>
          </a:prstGeom>
          <a:noFill/>
        </p:spPr>
        <p:txBody>
          <a:bodyPr wrap="square" rtlCol="0">
            <a:spAutoFit/>
          </a:bodyPr>
          <a:lstStyle/>
          <a:p>
            <a:pPr algn="ctr"/>
            <a:r>
              <a:rPr lang="en-IN" sz="3200" dirty="0">
                <a:solidFill>
                  <a:schemeClr val="accent6">
                    <a:lumMod val="75000"/>
                  </a:schemeClr>
                </a:solidFill>
                <a:latin typeface="Times New Roman" panose="02020603050405020304" pitchFamily="18" charset="0"/>
                <a:cs typeface="Times New Roman" panose="02020603050405020304" pitchFamily="18" charset="0"/>
              </a:rPr>
              <a:t>Confusion matrix </a:t>
            </a:r>
            <a:r>
              <a:rPr lang="en-IN" sz="3200" dirty="0" smtClean="0">
                <a:solidFill>
                  <a:schemeClr val="accent6">
                    <a:lumMod val="75000"/>
                  </a:schemeClr>
                </a:solidFill>
                <a:latin typeface="Times New Roman" panose="02020603050405020304" pitchFamily="18" charset="0"/>
                <a:cs typeface="Times New Roman" panose="02020603050405020304" pitchFamily="18" charset="0"/>
              </a:rPr>
              <a:t>table  </a:t>
            </a:r>
            <a:endParaRPr lang="en-IN"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154360" y="3082813"/>
            <a:ext cx="9144000" cy="584775"/>
          </a:xfrm>
          <a:prstGeom prst="rect">
            <a:avLst/>
          </a:prstGeom>
          <a:noFill/>
        </p:spPr>
        <p:txBody>
          <a:bodyPr wrap="square" rtlCol="0">
            <a:spAutoFit/>
          </a:bodyPr>
          <a:lstStyle/>
          <a:p>
            <a:pPr algn="ctr"/>
            <a:r>
              <a:rPr lang="en-IN" sz="3200" dirty="0" smtClean="0">
                <a:solidFill>
                  <a:schemeClr val="accent6">
                    <a:lumMod val="75000"/>
                  </a:schemeClr>
                </a:solidFill>
                <a:latin typeface="Times New Roman" panose="02020603050405020304" pitchFamily="18" charset="0"/>
                <a:cs typeface="Times New Roman" panose="02020603050405020304" pitchFamily="18" charset="0"/>
              </a:rPr>
              <a:t>Accuracy ,precision and recall table </a:t>
            </a:r>
            <a:endParaRPr lang="en-IN" sz="3200" dirty="0">
              <a:solidFill>
                <a:schemeClr val="accent6">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10</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 Other specification </a:t>
            </a:r>
            <a:endParaRPr lang="en-IN" sz="3600" dirty="0">
              <a:solidFill>
                <a:schemeClr val="accent6">
                  <a:lumMod val="50000"/>
                </a:schemeClr>
              </a:solidFill>
            </a:endParaRPr>
          </a:p>
        </p:txBody>
      </p:sp>
      <p:sp>
        <p:nvSpPr>
          <p:cNvPr id="3" name="Subtitle 2"/>
          <p:cNvSpPr>
            <a:spLocks noGrp="1"/>
          </p:cNvSpPr>
          <p:nvPr>
            <p:ph type="subTitle" idx="1"/>
          </p:nvPr>
        </p:nvSpPr>
        <p:spPr>
          <a:xfrm>
            <a:off x="591480" y="1052736"/>
            <a:ext cx="7467600" cy="2125216"/>
          </a:xfrm>
        </p:spPr>
        <p:txBody>
          <a:bodyPr>
            <a:normAutofit fontScale="92500" lnSpcReduction="20000"/>
          </a:bodyPr>
          <a:lstStyle/>
          <a:p>
            <a:pPr algn="just"/>
            <a:r>
              <a:rPr lang="en-US" sz="3500" b="1" dirty="0" smtClean="0">
                <a:solidFill>
                  <a:schemeClr val="accent6">
                    <a:lumMod val="75000"/>
                  </a:schemeClr>
                </a:solidFill>
                <a:latin typeface="Times New Roman" panose="02020603050405020304" pitchFamily="18" charset="0"/>
                <a:cs typeface="Times New Roman" panose="02020603050405020304" pitchFamily="18" charset="0"/>
              </a:rPr>
              <a:t>Advantage</a:t>
            </a:r>
            <a:endParaRPr lang="en-US" sz="24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Proposed </a:t>
            </a:r>
            <a:r>
              <a:rPr lang="en-US" sz="2400" dirty="0" smtClean="0">
                <a:solidFill>
                  <a:schemeClr val="tx1"/>
                </a:solidFill>
                <a:latin typeface="Times New Roman" panose="02020603050405020304" pitchFamily="18" charset="0"/>
                <a:cs typeface="Times New Roman" panose="02020603050405020304" pitchFamily="18" charset="0"/>
              </a:rPr>
              <a:t>system maintain its accuracy in case of missing input values.</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Proposed system accuracy is 94.4%</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Easy user interface</a:t>
            </a: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400" dirty="0" smtClean="0">
                <a:solidFill>
                  <a:schemeClr val="tx1"/>
                </a:solidFill>
                <a:latin typeface="Times New Roman" panose="02020603050405020304" pitchFamily="18" charset="0"/>
                <a:cs typeface="Times New Roman" panose="02020603050405020304" pitchFamily="18" charset="0"/>
              </a:rPr>
              <a:t>Portable</a:t>
            </a: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4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4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dirty="0">
              <a:solidFill>
                <a:schemeClr val="tx1"/>
              </a:solidFill>
            </a:endParaRPr>
          </a:p>
        </p:txBody>
      </p:sp>
      <p:sp>
        <p:nvSpPr>
          <p:cNvPr id="6" name="Date Placeholder 5"/>
          <p:cNvSpPr>
            <a:spLocks noGrp="1"/>
          </p:cNvSpPr>
          <p:nvPr>
            <p:ph type="dt" sz="half" idx="10"/>
          </p:nvPr>
        </p:nvSpPr>
        <p:spPr/>
        <p:txBody>
          <a:bodyPr/>
          <a:lstStyle/>
          <a:p>
            <a:fld id="{C175A953-5EC5-42C7-A962-106233A834A5}"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z="1400" b="1" smtClean="0"/>
            </a:fld>
            <a:endParaRPr lang="en-US" b="1" dirty="0"/>
          </a:p>
        </p:txBody>
      </p:sp>
      <p:sp>
        <p:nvSpPr>
          <p:cNvPr id="9" name="TextBox 8"/>
          <p:cNvSpPr txBox="1"/>
          <p:nvPr/>
        </p:nvSpPr>
        <p:spPr>
          <a:xfrm>
            <a:off x="591480" y="3133502"/>
            <a:ext cx="7414592" cy="2893100"/>
          </a:xfrm>
          <a:prstGeom prst="rect">
            <a:avLst/>
          </a:prstGeom>
          <a:noFill/>
        </p:spPr>
        <p:txBody>
          <a:bodyPr wrap="square" rtlCol="0">
            <a:spAutoFit/>
          </a:bodyPr>
          <a:lstStyle/>
          <a:p>
            <a:r>
              <a:rPr lang="en-US" sz="3200" b="1" dirty="0" smtClean="0">
                <a:solidFill>
                  <a:schemeClr val="accent6">
                    <a:lumMod val="75000"/>
                  </a:schemeClr>
                </a:solidFill>
                <a:latin typeface="Times New Roman" panose="02020603050405020304" pitchFamily="18" charset="0"/>
                <a:cs typeface="Times New Roman" panose="02020603050405020304" pitchFamily="18" charset="0"/>
              </a:rPr>
              <a:t>Limitations</a:t>
            </a:r>
            <a:endParaRPr lang="en-US" sz="3200" b="1" dirty="0" smtClean="0">
              <a:solidFill>
                <a:schemeClr val="accent6">
                  <a:lumMod val="7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System </a:t>
            </a:r>
            <a:r>
              <a:rPr lang="en-US" sz="2200" dirty="0">
                <a:latin typeface="Times New Roman" panose="02020603050405020304" pitchFamily="18" charset="0"/>
                <a:cs typeface="Times New Roman" panose="02020603050405020304" pitchFamily="18" charset="0"/>
              </a:rPr>
              <a:t>accuracy is depend on patient’s  clinical report. </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Patient have to rely on doctor for diagnosis of heart disease as it required necessary medical report like fluoroscopy , ECG, blood pressure.</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Proposed system does not detect type of heart disease. It predicts patient have heart disease or not. </a:t>
            </a:r>
            <a:endParaRPr lang="en-US" sz="22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408" y="-229393"/>
            <a:ext cx="8229600" cy="1143000"/>
          </a:xfrm>
        </p:spPr>
        <p:txBody>
          <a:bodyPr>
            <a:normAutofit/>
          </a:bodyPr>
          <a:lstStyle/>
          <a:p>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11</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Conclusion</a:t>
            </a:r>
            <a:endParaRPr lang="en-US" sz="3600" b="1" dirty="0">
              <a:solidFill>
                <a:schemeClr val="accent6">
                  <a:lumMod val="50000"/>
                </a:schemeClr>
              </a:solidFill>
            </a:endParaRPr>
          </a:p>
        </p:txBody>
      </p:sp>
      <p:sp>
        <p:nvSpPr>
          <p:cNvPr id="3" name="Content Placeholder 2"/>
          <p:cNvSpPr>
            <a:spLocks noGrp="1"/>
          </p:cNvSpPr>
          <p:nvPr>
            <p:ph idx="1"/>
          </p:nvPr>
        </p:nvSpPr>
        <p:spPr>
          <a:xfrm>
            <a:off x="457200" y="692696"/>
            <a:ext cx="8229600" cy="5433467"/>
          </a:xfrm>
        </p:spPr>
        <p:txBody>
          <a:bodyPr>
            <a:noAutofit/>
          </a:bodyPr>
          <a:lstStyle/>
          <a:p>
            <a:r>
              <a:rPr lang="en-US" sz="1800" dirty="0">
                <a:latin typeface="Times New Roman" panose="02020603050405020304" pitchFamily="18" charset="0"/>
                <a:cs typeface="Times New Roman" panose="02020603050405020304" pitchFamily="18" charset="0"/>
              </a:rPr>
              <a:t>Finding the processing of raw healthcare data of heart information will help in the long term saving of human lives and early detection of abnormalities in heart conditions</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Proposed system used machine learning techniques to process raw data and provide a new health care system to predict heart disease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Diagnosis of heart disease is challenging and very important in the medical ﬁeld. The premature deaths can be reduced if the heart disease is detected at the early stages and preventative measures are taken.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proposed system used Cleveland dataset to predict heart disease. The proposed system approach is used combining the characteristics of Random Forest (RF), Naïve Bayes (NB) and Logistic Regression (LG) with the help of Voting Classifier (VC). </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Proposed </a:t>
            </a:r>
            <a:r>
              <a:rPr lang="en-US" sz="1800" dirty="0">
                <a:latin typeface="Times New Roman" panose="02020603050405020304" pitchFamily="18" charset="0"/>
                <a:cs typeface="Times New Roman" panose="02020603050405020304" pitchFamily="18" charset="0"/>
              </a:rPr>
              <a:t>system proved to be quite accurate in the prediction of heart disease</a:t>
            </a:r>
            <a:r>
              <a:rPr lang="en-US" sz="1800"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future course of this research can be performed with diverse mixtures of machine learning techniques to better prediction techniques. Furthermore, new feature selection methods can be developed to get a broader perception of the signiﬁcant features    to increase the performance of heart disease prediction</a:t>
            </a:r>
            <a:endParaRPr lang="en-US" sz="1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609600"/>
          </a:xfrm>
        </p:spPr>
        <p:txBody>
          <a:bodyPr>
            <a:noAutofit/>
          </a:bodyPr>
          <a:lstStyle/>
          <a:p>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12.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References</a:t>
            </a:r>
            <a:endParaRPr lang="en-IN" sz="3600" dirty="0">
              <a:solidFill>
                <a:schemeClr val="accent6">
                  <a:lumMod val="50000"/>
                </a:schemeClr>
              </a:solidFill>
            </a:endParaRPr>
          </a:p>
        </p:txBody>
      </p:sp>
      <p:sp>
        <p:nvSpPr>
          <p:cNvPr id="3" name="Subtitle 2"/>
          <p:cNvSpPr>
            <a:spLocks noGrp="1"/>
          </p:cNvSpPr>
          <p:nvPr>
            <p:ph type="subTitle" idx="1"/>
          </p:nvPr>
        </p:nvSpPr>
        <p:spPr>
          <a:xfrm>
            <a:off x="381000" y="908720"/>
            <a:ext cx="8382000" cy="5415880"/>
          </a:xfrm>
        </p:spPr>
        <p:txBody>
          <a:bodyPr>
            <a:normAutofit fontScale="55000" lnSpcReduction="20000"/>
          </a:bodyPr>
          <a:lstStyle/>
          <a:p>
            <a:pPr algn="l"/>
            <a:r>
              <a:rPr lang="en-US" b="1" dirty="0" smtClean="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1]  “</a:t>
            </a:r>
            <a:r>
              <a:rPr lang="en-US" dirty="0">
                <a:solidFill>
                  <a:schemeClr val="tx1"/>
                </a:solidFill>
                <a:latin typeface="Times New Roman" panose="02020603050405020304" pitchFamily="18" charset="0"/>
                <a:cs typeface="Times New Roman" panose="02020603050405020304" pitchFamily="18" charset="0"/>
              </a:rPr>
              <a:t>EFFECTIVE HEART DISEASE PREDICTION USING HYBRID MACHINE LEARNING </a:t>
            </a:r>
            <a:r>
              <a:rPr lang="en-US" dirty="0" smtClean="0">
                <a:solidFill>
                  <a:schemeClr val="tx1"/>
                </a:solidFill>
                <a:latin typeface="Times New Roman" panose="02020603050405020304" pitchFamily="18" charset="0"/>
                <a:cs typeface="Times New Roman" panose="02020603050405020304" pitchFamily="18" charset="0"/>
              </a:rPr>
              <a:t>TECHNIQUES </a:t>
            </a:r>
            <a:r>
              <a:rPr lang="en-US" dirty="0">
                <a:solidFill>
                  <a:schemeClr val="tx1"/>
                </a:solidFill>
                <a:latin typeface="Times New Roman" panose="02020603050405020304" pitchFamily="18" charset="0"/>
                <a:cs typeface="Times New Roman" panose="02020603050405020304" pitchFamily="18" charset="0"/>
              </a:rPr>
              <a:t>SENTHILKUMAR MOHAN 1, CHANDRASEGAR THIRUMALAI1 AND GAUTAM SRIVASTAVA 2,3, (Member, IEEE)”</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 </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 </a:t>
            </a:r>
            <a:r>
              <a:rPr lang="en-US" dirty="0">
                <a:solidFill>
                  <a:schemeClr val="tx1"/>
                </a:solidFill>
                <a:latin typeface="Times New Roman" panose="02020603050405020304" pitchFamily="18" charset="0"/>
                <a:cs typeface="Times New Roman" panose="02020603050405020304" pitchFamily="18" charset="0"/>
              </a:rPr>
              <a:t>REAL TIME PATIENT MONITORING SYSTEM FOR HEART DISEASE PREDICTION SYSTEM USING RANDOM FOREST S. SREEJITH, S. RAHUL AND R.C. JISHA</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[3</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“INTELLIGENT HEART DISEASE PREDICTION DISEASE PREDICTION SYSTEM USING RANDOM FOREST AND EVOLUTIONARY APPROACH M. A. JABBAR1, B. L. DEEK- SHATULU2 AND PRITI CHANDRA3”</a:t>
            </a:r>
            <a:r>
              <a:rPr lang="en-US" b="1" dirty="0">
                <a:solidFill>
                  <a:schemeClr val="tx1"/>
                </a:solidFill>
                <a:latin typeface="Times New Roman" panose="02020603050405020304" pitchFamily="18" charset="0"/>
                <a:cs typeface="Times New Roman" panose="02020603050405020304" pitchFamily="18" charset="0"/>
              </a:rPr>
              <a:t> </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[4]</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HEART </a:t>
            </a:r>
            <a:r>
              <a:rPr lang="en-US" dirty="0">
                <a:solidFill>
                  <a:schemeClr val="tx1"/>
                </a:solidFill>
                <a:latin typeface="Times New Roman" panose="02020603050405020304" pitchFamily="18" charset="0"/>
                <a:cs typeface="Times New Roman" panose="02020603050405020304" pitchFamily="18" charset="0"/>
              </a:rPr>
              <a:t>DISEASE PREDICTION SYSTEM USING NAÏVE BAYES   DHANASHREE S. MEDHEKARL, MAYUR P. BOTE AND SHRUTI D. DESHMUKH</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dirty="0">
                <a:solidFill>
                  <a:schemeClr val="tx1"/>
                </a:solidFill>
                <a:latin typeface="Times New Roman" panose="02020603050405020304" pitchFamily="18" charset="0"/>
                <a:cs typeface="Times New Roman" panose="02020603050405020304" pitchFamily="18" charset="0"/>
              </a:rPr>
              <a:t> </a:t>
            </a:r>
            <a:endParaRPr lang="en-IN" b="1" dirty="0">
              <a:solidFill>
                <a:schemeClr val="tx1"/>
              </a:solidFill>
              <a:latin typeface="Times New Roman" panose="02020603050405020304" pitchFamily="18" charset="0"/>
              <a:cs typeface="Times New Roman" panose="02020603050405020304" pitchFamily="18" charset="0"/>
            </a:endParaRPr>
          </a:p>
          <a:p>
            <a:pPr algn="l"/>
            <a:r>
              <a:rPr lang="en-US" b="1" dirty="0">
                <a:solidFill>
                  <a:schemeClr val="tx1"/>
                </a:solidFill>
                <a:latin typeface="Times New Roman" panose="02020603050405020304" pitchFamily="18" charset="0"/>
                <a:cs typeface="Times New Roman" panose="02020603050405020304" pitchFamily="18" charset="0"/>
              </a:rPr>
              <a:t>[5] </a:t>
            </a:r>
            <a:r>
              <a:rPr lang="en-US" b="1" dirty="0" smtClean="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HEART </a:t>
            </a:r>
            <a:r>
              <a:rPr lang="en-US" dirty="0">
                <a:solidFill>
                  <a:schemeClr val="tx1"/>
                </a:solidFill>
                <a:latin typeface="Times New Roman" panose="02020603050405020304" pitchFamily="18" charset="0"/>
                <a:cs typeface="Times New Roman" panose="02020603050405020304" pitchFamily="18" charset="0"/>
              </a:rPr>
              <a:t>DISEASE PREDICTION USING LOGISTIC REGRESSION ALGORITHM USING MACHINE LEARNING REDDY PRASAD, PIDAPARTHI ANJALI, S.ADIL AND N.DEEPA</a:t>
            </a:r>
            <a:endParaRPr lang="en-IN"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rPr>
              <a:t> </a:t>
            </a:r>
            <a:endParaRPr lang="en-IN" b="1" dirty="0">
              <a:solidFill>
                <a:schemeClr val="tx1"/>
              </a:solidFill>
            </a:endParaRPr>
          </a:p>
        </p:txBody>
      </p:sp>
      <p:sp>
        <p:nvSpPr>
          <p:cNvPr id="6" name="Date Placeholder 5"/>
          <p:cNvSpPr>
            <a:spLocks noGrp="1"/>
          </p:cNvSpPr>
          <p:nvPr>
            <p:ph type="dt" sz="half" idx="10"/>
          </p:nvPr>
        </p:nvSpPr>
        <p:spPr/>
        <p:txBody>
          <a:bodyPr/>
          <a:lstStyle/>
          <a:p>
            <a:fld id="{48CED4B2-8D05-484B-87D7-39EC5DDB3498}" type="datetime1">
              <a:rPr lang="en-US" smtClean="0"/>
            </a:fld>
            <a:endParaRPr lang="en-US" dirty="0"/>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z="1400" b="1" smtClean="0"/>
            </a:fld>
            <a:endParaRPr lang="en-US" sz="14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391CE-11A3-4796-AF6C-7B8915A1C6A4}" type="datetime1">
              <a:rPr lang="en-US" smtClean="0"/>
            </a:fld>
            <a:endParaRPr lang="en-US"/>
          </a:p>
        </p:txBody>
      </p:sp>
      <p:sp>
        <p:nvSpPr>
          <p:cNvPr id="3" name="Footer Placeholder 2"/>
          <p:cNvSpPr>
            <a:spLocks noGrp="1"/>
          </p:cNvSpPr>
          <p:nvPr>
            <p:ph type="ftr" sz="quarter" idx="11"/>
          </p:nvPr>
        </p:nvSpPr>
        <p:spPr/>
        <p:txBody>
          <a:bodyPr/>
          <a:lstStyle/>
          <a:p>
            <a:r>
              <a:rPr lang="en-US"/>
              <a:t>Prediction Of Heart Disease Using Machine Learning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7" name="Rectangle 6"/>
          <p:cNvSpPr/>
          <p:nvPr/>
        </p:nvSpPr>
        <p:spPr>
          <a:xfrm>
            <a:off x="2974463" y="3105834"/>
            <a:ext cx="3117072" cy="646331"/>
          </a:xfrm>
          <a:prstGeom prst="rect">
            <a:avLst/>
          </a:prstGeom>
        </p:spPr>
        <p:txBody>
          <a:bodyPr wrap="none">
            <a:spAutoFit/>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THANK YOU </a:t>
            </a:r>
            <a:endParaRPr lang="en-IN"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795" y="-14383"/>
            <a:ext cx="8193596" cy="634082"/>
          </a:xfrm>
        </p:spPr>
        <p:txBody>
          <a:bodyPr>
            <a:noAutofit/>
          </a:bodyPr>
          <a:lstStyle/>
          <a:p>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2. Aim</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6147" y="842879"/>
            <a:ext cx="8229600" cy="1180728"/>
          </a:xfrm>
        </p:spPr>
        <p:txBody>
          <a:bodyPr>
            <a:normAutofit lnSpcReduction="10000"/>
          </a:bodyPr>
          <a:lstStyle/>
          <a:p>
            <a:pPr algn="just"/>
            <a:r>
              <a:rPr lang="en-US" sz="2400" dirty="0" smtClean="0">
                <a:latin typeface="Times New Roman" panose="02020603050405020304" pitchFamily="18" charset="0"/>
                <a:cs typeface="Times New Roman" panose="02020603050405020304" pitchFamily="18" charset="0"/>
              </a:rPr>
              <a:t>To determine prediction of heart disease using 4 different machine learning algorithms Random Forest, Naïve Bayes, Logistic Regression and Voting Classifier.</a:t>
            </a:r>
            <a:endParaRPr lang="en-US" sz="2400" dirty="0" smtClean="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extBox 6"/>
          <p:cNvSpPr txBox="1"/>
          <p:nvPr/>
        </p:nvSpPr>
        <p:spPr>
          <a:xfrm>
            <a:off x="554503" y="2246788"/>
            <a:ext cx="7992888" cy="646331"/>
          </a:xfrm>
          <a:prstGeom prst="rect">
            <a:avLst/>
          </a:prstGeom>
          <a:noFill/>
        </p:spPr>
        <p:txBody>
          <a:bodyPr wrap="square" rtlCol="0">
            <a:spAutoFit/>
          </a:bodyPr>
          <a:lstStyle/>
          <a:p>
            <a:pPr algn="ct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 Objective</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54503" y="3062018"/>
            <a:ext cx="8280920" cy="3693319"/>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preprocessing of Cleveland dataset to able to use for training and testing of machine learning algorithms.</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learn algorithm such </a:t>
            </a:r>
            <a:r>
              <a:rPr lang="en-US" sz="2400" dirty="0" smtClean="0">
                <a:latin typeface="Times New Roman" panose="02020603050405020304" pitchFamily="18" charset="0"/>
                <a:cs typeface="Times New Roman" panose="02020603050405020304" pitchFamily="18" charset="0"/>
              </a:rPr>
              <a:t>as Random Forest, Naïve Bayes, </a:t>
            </a:r>
            <a:r>
              <a:rPr lang="en-US" sz="2400" dirty="0">
                <a:latin typeface="Times New Roman" panose="02020603050405020304" pitchFamily="18" charset="0"/>
                <a:cs typeface="Times New Roman" panose="02020603050405020304" pitchFamily="18" charset="0"/>
              </a:rPr>
              <a:t>Logistic </a:t>
            </a:r>
            <a:r>
              <a:rPr lang="en-US" sz="2400" dirty="0" smtClean="0">
                <a:latin typeface="Times New Roman" panose="02020603050405020304" pitchFamily="18" charset="0"/>
                <a:cs typeface="Times New Roman" panose="02020603050405020304" pitchFamily="18" charset="0"/>
              </a:rPr>
              <a:t>Regression and Voting Classifier.</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predict probability of heart disease  in percentage.</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To provide real time heart rate as input for trained machine learning model.</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chemeClr val="accent6">
                    <a:lumMod val="50000"/>
                  </a:schemeClr>
                </a:solidFill>
                <a:latin typeface="Times New Roman" panose="02020603050405020304" pitchFamily="18" charset="0"/>
                <a:cs typeface="Times New Roman" panose="02020603050405020304" pitchFamily="18" charset="0"/>
              </a:rPr>
              <a:t>3</a:t>
            </a:r>
            <a:r>
              <a:rPr lang="en-IN" sz="3600" b="1" dirty="0" smtClean="0">
                <a:solidFill>
                  <a:schemeClr val="accent6">
                    <a:lumMod val="50000"/>
                  </a:schemeClr>
                </a:solidFill>
                <a:latin typeface="Times New Roman" panose="02020603050405020304" pitchFamily="18" charset="0"/>
                <a:cs typeface="Times New Roman" panose="02020603050405020304" pitchFamily="18" charset="0"/>
              </a:rPr>
              <a:t>. Problem Statement</a:t>
            </a:r>
            <a:endParaRPr lang="en-IN"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design and implement a prediction system, that predict and analysis of the heart disease using machine learning algorithm like random forest, Naive Bayes and logistic regression.</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smtClean="0"/>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a:solidFill>
                  <a:schemeClr val="accent6">
                    <a:lumMod val="50000"/>
                  </a:schemeClr>
                </a:solidFill>
                <a:latin typeface="Times New Roman" panose="02020603050405020304" pitchFamily="18" charset="0"/>
                <a:cs typeface="Times New Roman" panose="02020603050405020304" pitchFamily="18" charset="0"/>
              </a:rPr>
              <a:t>4</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3600" b="1" dirty="0" smtClean="0">
                <a:solidFill>
                  <a:schemeClr val="accent6">
                    <a:lumMod val="50000"/>
                  </a:schemeClr>
                </a:solidFill>
                <a:latin typeface="Times New Roman" panose="02020603050405020304" pitchFamily="18" charset="0"/>
                <a:cs typeface="Times New Roman" panose="02020603050405020304" pitchFamily="18" charset="0"/>
              </a:rPr>
              <a:t>Literature </a:t>
            </a:r>
            <a:r>
              <a:rPr lang="en-US" sz="3600" b="1" dirty="0">
                <a:solidFill>
                  <a:schemeClr val="accent6">
                    <a:lumMod val="50000"/>
                  </a:schemeClr>
                </a:solidFill>
                <a:latin typeface="Times New Roman" panose="02020603050405020304" pitchFamily="18" charset="0"/>
                <a:cs typeface="Times New Roman" panose="02020603050405020304" pitchFamily="18" charset="0"/>
              </a:rPr>
              <a:t>Survey</a:t>
            </a:r>
            <a:endParaRPr lang="en-US" sz="36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2736"/>
            <a:ext cx="8229600" cy="5303615"/>
          </a:xfrm>
        </p:spPr>
        <p:txBody>
          <a:bodyPr>
            <a:normAutofit/>
          </a:bodyPr>
          <a:lstStyle/>
          <a:p>
            <a:pPr marL="0" indent="0" algn="just">
              <a:buNone/>
            </a:pPr>
            <a:r>
              <a:rPr lang="en-US" sz="2400" b="1" dirty="0">
                <a:solidFill>
                  <a:schemeClr val="accent6">
                    <a:lumMod val="75000"/>
                  </a:schemeClr>
                </a:solidFill>
                <a:latin typeface="Times New Roman" panose="02020603050405020304" pitchFamily="18" charset="0"/>
                <a:cs typeface="Times New Roman" panose="02020603050405020304" pitchFamily="18" charset="0"/>
              </a:rPr>
              <a:t>1.“Effective Heart Disease Prediction Using Hybrid Machine Learning </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rPr>
              <a:t>Techniques, 2019”</a:t>
            </a:r>
            <a:endParaRPr lang="en-US" sz="24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Author proposes  </a:t>
            </a:r>
            <a:r>
              <a:rPr lang="en-US" sz="2400" dirty="0">
                <a:latin typeface="Times New Roman" panose="02020603050405020304" pitchFamily="18" charset="0"/>
                <a:cs typeface="Times New Roman" panose="02020603050405020304" pitchFamily="18" charset="0"/>
              </a:rPr>
              <a:t>HRFLM </a:t>
            </a:r>
            <a:r>
              <a:rPr lang="en-US" sz="2400" dirty="0" smtClean="0">
                <a:latin typeface="Times New Roman" panose="02020603050405020304" pitchFamily="18" charset="0"/>
                <a:cs typeface="Times New Roman" panose="02020603050405020304" pitchFamily="18" charset="0"/>
              </a:rPr>
              <a:t> (Hybrid random forest and linear model)Technique </a:t>
            </a:r>
            <a:r>
              <a:rPr lang="en-US" sz="2400" dirty="0">
                <a:latin typeface="Times New Roman" panose="02020603050405020304" pitchFamily="18" charset="0"/>
                <a:cs typeface="Times New Roman" panose="02020603050405020304" pitchFamily="18" charset="0"/>
              </a:rPr>
              <a:t>to predict heart disease</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HRFLM system used random forest and linear model algorithm for prediction of heart disease.</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HRFLM model achieved 88.7 % accuracy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Compare  results of different algorithms with  HRFLM model</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Performance of HRFLM system  is calculated using </a:t>
            </a:r>
            <a:r>
              <a:rPr lang="en-US" sz="2400" dirty="0" err="1" smtClean="0">
                <a:latin typeface="Times New Roman" panose="02020603050405020304" pitchFamily="18" charset="0"/>
                <a:cs typeface="Times New Roman" panose="02020603050405020304" pitchFamily="18" charset="0"/>
              </a:rPr>
              <a:t>Rstudio</a:t>
            </a:r>
            <a:r>
              <a:rPr lang="en-US" sz="2400" dirty="0" smtClean="0">
                <a:latin typeface="Times New Roman" panose="02020603050405020304" pitchFamily="18" charset="0"/>
                <a:cs typeface="Times New Roman" panose="02020603050405020304" pitchFamily="18" charset="0"/>
              </a:rPr>
              <a:t> rattle software.</a:t>
            </a: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endParaRPr lang="en-US" sz="2200" dirty="0"/>
          </a:p>
          <a:p>
            <a:endParaRPr lang="en-US" dirty="0"/>
          </a:p>
        </p:txBody>
      </p:sp>
      <p:sp>
        <p:nvSpPr>
          <p:cNvPr id="6" name="Date Placeholder 5"/>
          <p:cNvSpPr>
            <a:spLocks noGrp="1"/>
          </p:cNvSpPr>
          <p:nvPr>
            <p:ph type="dt" sz="half" idx="10"/>
          </p:nvPr>
        </p:nvSpPr>
        <p:spPr/>
        <p:txBody>
          <a:bodyPr/>
          <a:lstStyle/>
          <a:p>
            <a:fld id="{D515EB76-9498-455B-BCA3-7491965542AB}" type="datetime1">
              <a:rPr lang="en-US" smtClean="0"/>
            </a:fld>
            <a:endParaRPr lang="en-US"/>
          </a:p>
        </p:txBody>
      </p:sp>
      <p:sp>
        <p:nvSpPr>
          <p:cNvPr id="4" name="Footer Placeholder 3"/>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373616" cy="6433654"/>
          </a:xfrm>
        </p:spPr>
        <p:txBody>
          <a:bodyPr>
            <a:normAutofit fontScale="25000" lnSpcReduction="20000"/>
          </a:bodyPr>
          <a:lstStyle/>
          <a:p>
            <a:pPr marL="0" indent="0" algn="just">
              <a:buNone/>
            </a:pPr>
            <a:r>
              <a:rPr lang="en-US" sz="9600" b="1" dirty="0">
                <a:solidFill>
                  <a:schemeClr val="accent6">
                    <a:lumMod val="75000"/>
                  </a:schemeClr>
                </a:solidFill>
                <a:latin typeface="Times New Roman" panose="02020603050405020304" pitchFamily="18" charset="0"/>
                <a:cs typeface="Times New Roman" panose="02020603050405020304" pitchFamily="18" charset="0"/>
              </a:rPr>
              <a:t>2. ” A Real Time Patient Monitoring System  for Heart Disease Prediction Using Random Forest Algorithm”</a:t>
            </a:r>
            <a:endParaRPr lang="en-US" sz="96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sz="9600" b="1" i="1" dirty="0">
              <a:latin typeface="Times New Roman" panose="02020603050405020304" pitchFamily="18" charset="0"/>
              <a:cs typeface="Times New Roman" panose="02020603050405020304" pitchFamily="18" charset="0"/>
            </a:endParaRPr>
          </a:p>
          <a:p>
            <a:pPr marL="285750" indent="-285750" algn="just"/>
            <a:r>
              <a:rPr lang="en-US" sz="9600" dirty="0">
                <a:latin typeface="Times New Roman" panose="02020603050405020304" pitchFamily="18" charset="0"/>
                <a:cs typeface="Times New Roman" panose="02020603050405020304" pitchFamily="18" charset="0"/>
              </a:rPr>
              <a:t>The proposed work suggests portable Patient monitoring system with various sensitive parameters, wireless devices and smart phones. </a:t>
            </a:r>
            <a:endParaRPr lang="en-US" sz="9600" dirty="0" smtClean="0">
              <a:latin typeface="Times New Roman" panose="02020603050405020304" pitchFamily="18" charset="0"/>
              <a:cs typeface="Times New Roman" panose="02020603050405020304" pitchFamily="18" charset="0"/>
            </a:endParaRPr>
          </a:p>
          <a:p>
            <a:pPr marL="285750" indent="-285750" algn="just"/>
            <a:endParaRPr lang="en-US" sz="9600" dirty="0">
              <a:latin typeface="Times New Roman" panose="02020603050405020304" pitchFamily="18" charset="0"/>
              <a:cs typeface="Times New Roman" panose="02020603050405020304" pitchFamily="18" charset="0"/>
            </a:endParaRPr>
          </a:p>
          <a:p>
            <a:pPr marL="285750" indent="-285750" algn="just"/>
            <a:r>
              <a:rPr lang="en-IN" altLang="en-US" sz="9600" dirty="0">
                <a:latin typeface="Times New Roman" panose="02020603050405020304" pitchFamily="18" charset="0"/>
                <a:cs typeface="Times New Roman" panose="02020603050405020304" pitchFamily="18" charset="0"/>
              </a:rPr>
              <a:t>S</a:t>
            </a:r>
            <a:r>
              <a:rPr lang="en-US" sz="9600" dirty="0">
                <a:latin typeface="Times New Roman" panose="02020603050405020304" pitchFamily="18" charset="0"/>
                <a:cs typeface="Times New Roman" panose="02020603050405020304" pitchFamily="18" charset="0"/>
              </a:rPr>
              <a:t>ystem uses random forest algorithm to predict heart </a:t>
            </a:r>
            <a:r>
              <a:rPr lang="en-US" sz="9600" dirty="0" smtClean="0">
                <a:latin typeface="Times New Roman" panose="02020603050405020304" pitchFamily="18" charset="0"/>
                <a:cs typeface="Times New Roman" panose="02020603050405020304" pitchFamily="18" charset="0"/>
              </a:rPr>
              <a:t>disease.</a:t>
            </a:r>
            <a:endParaRPr lang="en-US" sz="9600" dirty="0" smtClean="0">
              <a:latin typeface="Times New Roman" panose="02020603050405020304" pitchFamily="18" charset="0"/>
              <a:cs typeface="Times New Roman" panose="02020603050405020304" pitchFamily="18" charset="0"/>
            </a:endParaRPr>
          </a:p>
          <a:p>
            <a:pPr marL="285750" indent="-285750" algn="just"/>
            <a:endParaRPr lang="en-US" sz="9600" dirty="0" smtClean="0">
              <a:latin typeface="Times New Roman" panose="02020603050405020304" pitchFamily="18" charset="0"/>
              <a:cs typeface="Times New Roman" panose="02020603050405020304" pitchFamily="18" charset="0"/>
            </a:endParaRPr>
          </a:p>
          <a:p>
            <a:pPr marL="285750" indent="-285750" algn="just"/>
            <a:r>
              <a:rPr lang="en-US" sz="9600" dirty="0" smtClean="0">
                <a:latin typeface="Times New Roman" panose="02020603050405020304" pitchFamily="18" charset="0"/>
                <a:cs typeface="Times New Roman" panose="02020603050405020304" pitchFamily="18" charset="0"/>
              </a:rPr>
              <a:t>System achieved 84.48 % accuracy</a:t>
            </a:r>
            <a:endParaRPr lang="en-US" sz="9600" dirty="0" smtClean="0">
              <a:latin typeface="Times New Roman" panose="02020603050405020304" pitchFamily="18" charset="0"/>
              <a:cs typeface="Times New Roman" panose="02020603050405020304" pitchFamily="18" charset="0"/>
            </a:endParaRPr>
          </a:p>
          <a:p>
            <a:pPr marL="285750" indent="-285750" algn="just"/>
            <a:endParaRPr lang="en-US" sz="9600" dirty="0" smtClean="0">
              <a:latin typeface="Times New Roman" panose="02020603050405020304" pitchFamily="18" charset="0"/>
              <a:cs typeface="Times New Roman" panose="02020603050405020304" pitchFamily="18" charset="0"/>
            </a:endParaRPr>
          </a:p>
          <a:p>
            <a:pPr marL="285750" indent="-285750" algn="just"/>
            <a:r>
              <a:rPr lang="en-US" sz="9600" dirty="0" smtClean="0">
                <a:latin typeface="Times New Roman" panose="02020603050405020304" pitchFamily="18" charset="0"/>
                <a:cs typeface="Times New Roman" panose="02020603050405020304" pitchFamily="18" charset="0"/>
              </a:rPr>
              <a:t>System </a:t>
            </a:r>
            <a:r>
              <a:rPr lang="en-US" sz="9600" dirty="0">
                <a:latin typeface="Times New Roman" panose="02020603050405020304" pitchFamily="18" charset="0"/>
                <a:cs typeface="Times New Roman" panose="02020603050405020304" pitchFamily="18" charset="0"/>
              </a:rPr>
              <a:t>provides patient and doctor messaging </a:t>
            </a:r>
            <a:r>
              <a:rPr lang="en-US" sz="9600" dirty="0" smtClean="0">
                <a:latin typeface="Times New Roman" panose="02020603050405020304" pitchFamily="18" charset="0"/>
                <a:cs typeface="Times New Roman" panose="02020603050405020304" pitchFamily="18" charset="0"/>
              </a:rPr>
              <a:t>facility, generate </a:t>
            </a:r>
            <a:r>
              <a:rPr lang="en-US" sz="9600" dirty="0">
                <a:latin typeface="Times New Roman" panose="02020603050405020304" pitchFamily="18" charset="0"/>
                <a:cs typeface="Times New Roman" panose="02020603050405020304" pitchFamily="18" charset="0"/>
              </a:rPr>
              <a:t>and forwards alarm messages to the related doctor and relatives of </a:t>
            </a:r>
            <a:r>
              <a:rPr lang="en-US" sz="9600" dirty="0" smtClean="0">
                <a:latin typeface="Times New Roman" panose="02020603050405020304" pitchFamily="18" charset="0"/>
                <a:cs typeface="Times New Roman" panose="02020603050405020304" pitchFamily="18" charset="0"/>
              </a:rPr>
              <a:t>patient</a:t>
            </a:r>
            <a:endParaRPr lang="en-US" sz="9600" dirty="0" smtClean="0">
              <a:latin typeface="Times New Roman" panose="02020603050405020304" pitchFamily="18" charset="0"/>
              <a:cs typeface="Times New Roman" panose="02020603050405020304" pitchFamily="18" charset="0"/>
            </a:endParaRPr>
          </a:p>
          <a:p>
            <a:pPr marL="285750" indent="-285750" algn="just"/>
            <a:endParaRPr lang="en-US" sz="9600" dirty="0">
              <a:latin typeface="Times New Roman" panose="02020603050405020304" pitchFamily="18" charset="0"/>
              <a:cs typeface="Times New Roman" panose="02020603050405020304" pitchFamily="18" charset="0"/>
            </a:endParaRPr>
          </a:p>
          <a:p>
            <a:pPr marL="285750" indent="-285750" algn="just"/>
            <a:r>
              <a:rPr lang="en-US" sz="9600" dirty="0" smtClean="0">
                <a:latin typeface="Times New Roman" panose="02020603050405020304" pitchFamily="18" charset="0"/>
                <a:cs typeface="Times New Roman" panose="02020603050405020304" pitchFamily="18" charset="0"/>
              </a:rPr>
              <a:t>System uses Cleveland dataset from </a:t>
            </a:r>
            <a:r>
              <a:rPr lang="en-US" sz="9600" dirty="0" err="1" smtClean="0">
                <a:latin typeface="Times New Roman" panose="02020603050405020304" pitchFamily="18" charset="0"/>
                <a:cs typeface="Times New Roman" panose="02020603050405020304" pitchFamily="18" charset="0"/>
              </a:rPr>
              <a:t>uci</a:t>
            </a:r>
            <a:r>
              <a:rPr lang="en-US" sz="9600" dirty="0" smtClean="0">
                <a:latin typeface="Times New Roman" panose="02020603050405020304" pitchFamily="18" charset="0"/>
                <a:cs typeface="Times New Roman" panose="02020603050405020304" pitchFamily="18" charset="0"/>
              </a:rPr>
              <a:t> repository for training and testing model </a:t>
            </a:r>
            <a:endParaRPr lang="en-US" sz="9600" dirty="0" smtClean="0">
              <a:latin typeface="Times New Roman" panose="02020603050405020304" pitchFamily="18" charset="0"/>
              <a:cs typeface="Times New Roman" panose="02020603050405020304" pitchFamily="18" charset="0"/>
            </a:endParaRPr>
          </a:p>
          <a:p>
            <a:pPr marL="285750" indent="-285750" algn="just"/>
            <a:endParaRPr lang="en-US" sz="6400" dirty="0">
              <a:latin typeface="Times New Roman" panose="02020603050405020304" pitchFamily="18" charset="0"/>
              <a:cs typeface="Times New Roman" panose="02020603050405020304" pitchFamily="18" charset="0"/>
            </a:endParaRPr>
          </a:p>
          <a:p>
            <a:pPr marL="0" indent="0" algn="just">
              <a:buNone/>
            </a:pPr>
            <a:r>
              <a:rPr lang="en-US" sz="8000" dirty="0" smtClean="0">
                <a:latin typeface="Times New Roman" panose="02020603050405020304" pitchFamily="18" charset="0"/>
                <a:cs typeface="Times New Roman" panose="02020603050405020304" pitchFamily="18" charset="0"/>
              </a:rPr>
              <a:t>.</a:t>
            </a:r>
            <a:endParaRPr lang="en-US" sz="8000" dirty="0">
              <a:latin typeface="Times New Roman" panose="02020603050405020304" pitchFamily="18" charset="0"/>
              <a:cs typeface="Times New Roman" panose="02020603050405020304" pitchFamily="18" charset="0"/>
            </a:endParaRPr>
          </a:p>
          <a:p>
            <a:pPr marL="285750" indent="-285750" algn="just"/>
            <a:endParaRPr lang="en-US" sz="8800" dirty="0"/>
          </a:p>
          <a:p>
            <a:endParaRPr lang="en-US" dirty="0"/>
          </a:p>
        </p:txBody>
      </p:sp>
      <p:sp>
        <p:nvSpPr>
          <p:cNvPr id="4" name="Date Placeholder 3"/>
          <p:cNvSpPr>
            <a:spLocks noGrp="1"/>
          </p:cNvSpPr>
          <p:nvPr>
            <p:ph type="dt" sz="half" idx="10"/>
          </p:nvPr>
        </p:nvSpPr>
        <p:spPr/>
        <p:txBody>
          <a:bodyPr/>
          <a:lstStyle/>
          <a:p>
            <a:fld id="{7185D7FC-B62B-461F-85AF-C35B7E936641}" type="datetime1">
              <a:rPr lang="en-US" smtClean="0"/>
            </a:fld>
            <a:endParaRPr lang="en-US"/>
          </a:p>
        </p:txBody>
      </p:sp>
      <p:sp>
        <p:nvSpPr>
          <p:cNvPr id="2" name="Footer Placeholder 1"/>
          <p:cNvSpPr>
            <a:spLocks noGrp="1"/>
          </p:cNvSpPr>
          <p:nvPr>
            <p:ph type="ftr" sz="quarter" idx="11"/>
          </p:nvPr>
        </p:nvSpPr>
        <p:spPr/>
        <p:txBody>
          <a:bodyPr/>
          <a:lstStyle/>
          <a:p>
            <a:r>
              <a:rPr lang="en-US"/>
              <a:t>Prediction Of Heart Disease Using Machine Learning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364" y="-183016"/>
            <a:ext cx="8363272" cy="1517030"/>
          </a:xfrm>
        </p:spPr>
        <p:txBody>
          <a:bodyPr>
            <a:normAutofit/>
          </a:bodyPr>
          <a:lstStyle/>
          <a:p>
            <a:pPr algn="just"/>
            <a:r>
              <a:rPr lang="en-IN" altLang="en-US" sz="2400" b="1" dirty="0">
                <a:solidFill>
                  <a:schemeClr val="accent6">
                    <a:lumMod val="75000"/>
                  </a:schemeClr>
                </a:solidFill>
                <a:latin typeface="Times New Roman" panose="02020603050405020304" pitchFamily="18" charset="0"/>
                <a:cs typeface="Times New Roman" panose="02020603050405020304" pitchFamily="18" charset="0"/>
                <a:sym typeface="+mn-ea"/>
              </a:rPr>
              <a:t>3</a:t>
            </a:r>
            <a:r>
              <a:rPr lang="en-US" sz="2400" b="1" dirty="0" smtClean="0">
                <a:solidFill>
                  <a:schemeClr val="accent6">
                    <a:lumMod val="75000"/>
                  </a:schemeClr>
                </a:solidFill>
                <a:latin typeface="Times New Roman" panose="02020603050405020304" pitchFamily="18" charset="0"/>
                <a:cs typeface="Times New Roman" panose="02020603050405020304" pitchFamily="18" charset="0"/>
                <a:sym typeface="+mn-ea"/>
              </a:rPr>
              <a:t>.</a:t>
            </a: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a:t>
            </a:r>
            <a:r>
              <a:rPr lang="en-US" sz="2400" b="1" dirty="0">
                <a:solidFill>
                  <a:schemeClr val="accent6">
                    <a:lumMod val="75000"/>
                  </a:schemeClr>
                </a:solidFill>
                <a:latin typeface="Times New Roman" panose="02020603050405020304" pitchFamily="18" charset="0"/>
                <a:cs typeface="Times New Roman" panose="02020603050405020304" pitchFamily="18" charset="0"/>
              </a:rPr>
              <a:t> Heart Disease Prediction System using Naive Bayes </a:t>
            </a: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a:t>
            </a:r>
            <a:endParaRPr lang="en-US"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34014"/>
            <a:ext cx="8229600" cy="4792150"/>
          </a:xfrm>
        </p:spPr>
        <p:txBody>
          <a:bodyPr>
            <a:normAutofit fontScale="92500" lnSpcReduction="10000"/>
          </a:bodyPr>
          <a:lstStyle/>
          <a:p>
            <a:r>
              <a:rPr lang="en-IN" altLang="en-US" sz="2600" dirty="0" smtClean="0">
                <a:latin typeface="Times New Roman" panose="02020603050405020304" pitchFamily="18" charset="0"/>
                <a:cs typeface="Times New Roman" panose="02020603050405020304" pitchFamily="18" charset="0"/>
              </a:rPr>
              <a:t>Author </a:t>
            </a:r>
            <a:r>
              <a:rPr lang="en-IN" altLang="en-US" sz="2600" smtClean="0">
                <a:latin typeface="Times New Roman" panose="02020603050405020304" pitchFamily="18" charset="0"/>
                <a:cs typeface="Times New Roman" panose="02020603050405020304" pitchFamily="18" charset="0"/>
              </a:rPr>
              <a:t>proposes a prediction </a:t>
            </a:r>
            <a:r>
              <a:rPr lang="en-IN" altLang="en-US" sz="2600" dirty="0" smtClean="0">
                <a:latin typeface="Times New Roman" panose="02020603050405020304" pitchFamily="18" charset="0"/>
                <a:cs typeface="Times New Roman" panose="02020603050405020304" pitchFamily="18" charset="0"/>
              </a:rPr>
              <a:t>system using Naïve Bayes algorithm.</a:t>
            </a:r>
            <a:endParaRPr lang="en-IN" altLang="en-US" sz="2600" dirty="0">
              <a:latin typeface="Times New Roman" panose="02020603050405020304" pitchFamily="18" charset="0"/>
              <a:cs typeface="Times New Roman" panose="02020603050405020304" pitchFamily="18" charset="0"/>
            </a:endParaRPr>
          </a:p>
          <a:p>
            <a:endParaRPr lang="en-IN" alt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System categories output result into five categories namely no, low, average, high and very high</a:t>
            </a:r>
            <a:r>
              <a:rPr lang="en-IN" altLang="en-US" sz="2600" dirty="0" smtClean="0">
                <a:latin typeface="Times New Roman" panose="02020603050405020304" pitchFamily="18" charset="0"/>
                <a:cs typeface="Times New Roman" panose="02020603050405020304" pitchFamily="18" charset="0"/>
              </a:rPr>
              <a:t>.</a:t>
            </a:r>
            <a:endParaRPr lang="en-IN" altLang="en-US" sz="2600" dirty="0">
              <a:latin typeface="Times New Roman" panose="02020603050405020304" pitchFamily="18" charset="0"/>
              <a:cs typeface="Times New Roman" panose="02020603050405020304" pitchFamily="18" charset="0"/>
            </a:endParaRPr>
          </a:p>
          <a:p>
            <a:endParaRPr lang="en-IN" altLang="en-US" sz="2600" dirty="0">
              <a:latin typeface="Times New Roman" panose="02020603050405020304" pitchFamily="18" charset="0"/>
              <a:cs typeface="Times New Roman" panose="02020603050405020304" pitchFamily="18" charset="0"/>
            </a:endParaRPr>
          </a:p>
          <a:p>
            <a:r>
              <a:rPr lang="en-IN" altLang="en-US" sz="2600" dirty="0" smtClean="0">
                <a:latin typeface="Times New Roman" panose="02020603050405020304" pitchFamily="18" charset="0"/>
                <a:cs typeface="Times New Roman" panose="02020603050405020304" pitchFamily="18" charset="0"/>
              </a:rPr>
              <a:t>System used python sklearn libraries to implement Naïve Bayes algorithm.</a:t>
            </a:r>
            <a:endParaRPr lang="en-IN" altLang="en-US" sz="2600" dirty="0" smtClean="0">
              <a:latin typeface="Times New Roman" panose="02020603050405020304" pitchFamily="18" charset="0"/>
              <a:cs typeface="Times New Roman" panose="02020603050405020304" pitchFamily="18" charset="0"/>
            </a:endParaRPr>
          </a:p>
          <a:p>
            <a:r>
              <a:rPr lang="en-IN" altLang="en-US" sz="2600" dirty="0" smtClean="0">
                <a:latin typeface="Times New Roman" panose="02020603050405020304" pitchFamily="18" charset="0"/>
                <a:cs typeface="Times New Roman" panose="02020603050405020304" pitchFamily="18" charset="0"/>
              </a:rPr>
              <a:t>System used confusion matrix for performance analysis</a:t>
            </a:r>
            <a:endParaRPr lang="en-IN" altLang="en-US" sz="2600" dirty="0" smtClean="0">
              <a:latin typeface="Times New Roman" panose="02020603050405020304" pitchFamily="18" charset="0"/>
              <a:cs typeface="Times New Roman" panose="02020603050405020304" pitchFamily="18" charset="0"/>
            </a:endParaRPr>
          </a:p>
          <a:p>
            <a:r>
              <a:rPr lang="en-IN" altLang="en-US" sz="2600" dirty="0" smtClean="0">
                <a:latin typeface="Times New Roman" panose="02020603050405020304" pitchFamily="18" charset="0"/>
                <a:cs typeface="Times New Roman" panose="02020603050405020304" pitchFamily="18" charset="0"/>
              </a:rPr>
              <a:t>System achieved 88.76 % accuracy </a:t>
            </a:r>
            <a:endParaRPr lang="en-IN" altLang="en-US" sz="2600" dirty="0" smtClean="0">
              <a:latin typeface="Times New Roman" panose="02020603050405020304" pitchFamily="18" charset="0"/>
              <a:cs typeface="Times New Roman" panose="02020603050405020304" pitchFamily="18" charset="0"/>
            </a:endParaRPr>
          </a:p>
          <a:p>
            <a:r>
              <a:rPr lang="en-IN" altLang="en-US" sz="2600" dirty="0" smtClean="0">
                <a:latin typeface="Times New Roman" panose="02020603050405020304" pitchFamily="18" charset="0"/>
                <a:cs typeface="Times New Roman" panose="02020603050405020304" pitchFamily="18" charset="0"/>
              </a:rPr>
              <a:t>System uses 10 fold cross validation technique to train   and test Naïve Bayes algorithm.</a:t>
            </a:r>
            <a:endParaRPr lang="en-IN" altLang="en-US" sz="2600" dirty="0">
              <a:latin typeface="Times New Roman" panose="02020603050405020304" pitchFamily="18" charset="0"/>
              <a:cs typeface="Times New Roman" panose="02020603050405020304" pitchFamily="18" charset="0"/>
            </a:endParaRPr>
          </a:p>
          <a:p>
            <a:endParaRPr lang="en-IN" altLang="en-US" sz="2600" dirty="0">
              <a:latin typeface="Times New Roman" panose="02020603050405020304" pitchFamily="18" charset="0"/>
              <a:cs typeface="Times New Roman" panose="02020603050405020304" pitchFamily="18" charset="0"/>
            </a:endParaRPr>
          </a:p>
          <a:p>
            <a:endParaRPr lang="en-IN" altLang="en-US" sz="2600" dirty="0">
              <a:latin typeface="Times New Roman" panose="02020603050405020304" pitchFamily="18" charset="0"/>
              <a:cs typeface="Times New Roman" panose="02020603050405020304" pitchFamily="18" charset="0"/>
            </a:endParaRPr>
          </a:p>
          <a:p>
            <a:endParaRPr lang="en-IN" altLang="en-US" sz="2600" dirty="0">
              <a:latin typeface="Times New Roman" panose="02020603050405020304" pitchFamily="18" charset="0"/>
              <a:cs typeface="Times New Roman" panose="02020603050405020304" pitchFamily="18" charset="0"/>
            </a:endParaRPr>
          </a:p>
          <a:p>
            <a:endParaRPr lang="en-IN" altLang="en-US" sz="2400" dirty="0"/>
          </a:p>
        </p:txBody>
      </p:sp>
      <p:sp>
        <p:nvSpPr>
          <p:cNvPr id="4" name="Date Placeholder 3"/>
          <p:cNvSpPr>
            <a:spLocks noGrp="1"/>
          </p:cNvSpPr>
          <p:nvPr>
            <p:ph type="dt" sz="half" idx="10"/>
          </p:nvPr>
        </p:nvSpPr>
        <p:spPr/>
        <p:txBody>
          <a:bodyPr/>
          <a:lstStyle/>
          <a:p>
            <a:fld id="{C9FB296D-02F2-4A81-B3C1-8C832E0FABB7}" type="datetime1">
              <a:rPr lang="en-US" smtClean="0"/>
            </a:fld>
            <a:endParaRPr lang="en-US"/>
          </a:p>
        </p:txBody>
      </p:sp>
      <p:sp>
        <p:nvSpPr>
          <p:cNvPr id="5" name="Footer Placeholder 4"/>
          <p:cNvSpPr>
            <a:spLocks noGrp="1"/>
          </p:cNvSpPr>
          <p:nvPr>
            <p:ph type="ftr" sz="quarter" idx="11"/>
          </p:nvPr>
        </p:nvSpPr>
        <p:spPr/>
        <p:txBody>
          <a:bodyPr/>
          <a:lstStyle/>
          <a:p>
            <a:r>
              <a:rPr lang="en-US"/>
              <a:t>Prediction Of Heart Disease Using Machine Learning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14326</Words>
  <Application>WPS Presentation</Application>
  <PresentationFormat>On-screen Show (4:3)</PresentationFormat>
  <Paragraphs>905</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SimSun</vt:lpstr>
      <vt:lpstr>Wingdings</vt:lpstr>
      <vt:lpstr>Times New Roman</vt:lpstr>
      <vt:lpstr>Calibri</vt:lpstr>
      <vt:lpstr>Microsoft YaHei</vt:lpstr>
      <vt:lpstr>Arial Unicode MS</vt:lpstr>
      <vt:lpstr>Office Theme</vt:lpstr>
      <vt:lpstr>Sinhgad College of Engineering Department of Information Technology</vt:lpstr>
      <vt:lpstr>Project Title </vt:lpstr>
      <vt:lpstr>Contents</vt:lpstr>
      <vt:lpstr>1. Introduction  </vt:lpstr>
      <vt:lpstr>2. Aim</vt:lpstr>
      <vt:lpstr>3. Problem Statement</vt:lpstr>
      <vt:lpstr>4. Literature Survey</vt:lpstr>
      <vt:lpstr>PowerPoint 演示文稿</vt:lpstr>
      <vt:lpstr>3.” Heart Disease Prediction System using Naive Bayes ”</vt:lpstr>
      <vt:lpstr>4.Heart Disease Prediction using Logistic Regression       Algorithm using Machine Learning  </vt:lpstr>
      <vt:lpstr>5. Scope</vt:lpstr>
      <vt:lpstr>PowerPoint 演示文稿</vt:lpstr>
      <vt:lpstr>6.1 Dataset</vt:lpstr>
      <vt:lpstr>PowerPoint 演示文稿</vt:lpstr>
      <vt:lpstr>PowerPoint 演示文稿</vt:lpstr>
      <vt:lpstr>Chi square method</vt:lpstr>
      <vt:lpstr>6.4 Classification/prediction </vt:lpstr>
      <vt:lpstr>PowerPoint 演示文稿</vt:lpstr>
      <vt:lpstr>6.4.2 Naïve Bayes algorithm </vt:lpstr>
      <vt:lpstr>6.4.3 Logistic regression </vt:lpstr>
      <vt:lpstr>6.4.4 Voting classifier</vt:lpstr>
      <vt:lpstr>6.5 Performance analysis </vt:lpstr>
      <vt:lpstr>7.Implementation Proposed system </vt:lpstr>
      <vt:lpstr>PowerPoint 演示文稿</vt:lpstr>
      <vt:lpstr>PowerPoint 演示文稿</vt:lpstr>
      <vt:lpstr>PowerPoint 演示文稿</vt:lpstr>
      <vt:lpstr>PowerPoint 演示文稿</vt:lpstr>
      <vt:lpstr>8.1 Data flow diagram level 0 </vt:lpstr>
      <vt:lpstr>8.2 Data flow diagram level 1</vt:lpstr>
      <vt:lpstr>8.3 Data flow diagram level 2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 Results</vt:lpstr>
      <vt:lpstr>Results</vt:lpstr>
      <vt:lpstr>Results</vt:lpstr>
      <vt:lpstr>10. Other specification </vt:lpstr>
      <vt:lpstr>11. Conclusion</vt:lpstr>
      <vt:lpstr>12. 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Sinhgad College of Engineering Department of Information Technology</dc:title>
  <dc:creator>user</dc:creator>
  <cp:lastModifiedBy>apurv</cp:lastModifiedBy>
  <cp:revision>464</cp:revision>
  <dcterms:created xsi:type="dcterms:W3CDTF">2006-08-16T00:00:00Z</dcterms:created>
  <dcterms:modified xsi:type="dcterms:W3CDTF">2020-09-23T07:15:39Z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