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954" r:id="rId4"/>
  </p:sldMasterIdLst>
  <p:notesMasterIdLst>
    <p:notesMasterId r:id="rId20"/>
  </p:notesMasterIdLst>
  <p:handoutMasterIdLst>
    <p:handoutMasterId r:id="rId21"/>
  </p:handoutMasterIdLst>
  <p:sldIdLst>
    <p:sldId id="261" r:id="rId5"/>
    <p:sldId id="284" r:id="rId6"/>
    <p:sldId id="262" r:id="rId7"/>
    <p:sldId id="269" r:id="rId8"/>
    <p:sldId id="264" r:id="rId9"/>
    <p:sldId id="270" r:id="rId10"/>
    <p:sldId id="266" r:id="rId11"/>
    <p:sldId id="273" r:id="rId12"/>
    <p:sldId id="276" r:id="rId13"/>
    <p:sldId id="285" r:id="rId14"/>
    <p:sldId id="278" r:id="rId15"/>
    <p:sldId id="281" r:id="rId16"/>
    <p:sldId id="279" r:id="rId17"/>
    <p:sldId id="286" r:id="rId18"/>
    <p:sldId id="280" r:id="rId19"/>
  </p:sldIdLst>
  <p:sldSz cx="12192000" cy="6858000"/>
  <p:notesSz cx="6858000" cy="9144000"/>
  <p:embeddedFontLst>
    <p:embeddedFont>
      <p:font typeface="Tw Cen MT" panose="020B0602020104020603" pitchFamily="34" charset="0"/>
      <p:regular r:id="rId22"/>
      <p:bold r:id="rId23"/>
      <p:italic r:id="rId24"/>
      <p:boldItalic r:id="rId25"/>
    </p:embeddedFont>
    <p:embeddedFont>
      <p:font typeface="Tw Cen MT Condensed" panose="020B0606020104020203" pitchFamily="34" charset="0"/>
      <p:regular r:id="rId26"/>
      <p:bold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90B0"/>
    <a:srgbClr val="E41651"/>
    <a:srgbClr val="3E4870"/>
    <a:srgbClr val="0080FF"/>
    <a:srgbClr val="EEEEEE"/>
    <a:srgbClr val="87175F"/>
    <a:srgbClr val="EEC621"/>
    <a:srgbClr val="E58C09"/>
    <a:srgbClr val="43467B"/>
    <a:srgbClr val="AEA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6" d="100"/>
          <a:sy n="86" d="100"/>
        </p:scale>
        <p:origin x="562" y="5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12/8/2021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0" y="609600"/>
            <a:ext cx="12192000" cy="5638800"/>
          </a:xfrm>
          <a:solidFill>
            <a:schemeClr val="tx1">
              <a:lumMod val="20000"/>
              <a:lumOff val="80000"/>
            </a:schemeClr>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tx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31390" y="-11812"/>
            <a:ext cx="102010" cy="6858000"/>
          </a:xfrm>
          <a:solidFill>
            <a:schemeClr val="accent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tx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40025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2303371"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40025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7536160" y="3124200"/>
            <a:ext cx="2626054" cy="3270696"/>
          </a:xfrm>
          <a:prstGeom prst="triangle">
            <a:avLst>
              <a:gd name="adj" fmla="val 100000"/>
            </a:avLst>
          </a:prstGeom>
          <a:solidFill>
            <a:schemeClr val="accent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0" y="609600"/>
            <a:ext cx="1000125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rgbClr val="3E4870"/>
          </a:solidFill>
          <a:ln>
            <a:noFill/>
          </a:ln>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tx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tx1"/>
          </a:solidFill>
          <a:ln>
            <a:no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ln>
            <a:noFill/>
          </a:ln>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11658600" cy="632460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0" y="3645024"/>
            <a:ext cx="1457325" cy="3212976"/>
          </a:xfrm>
          <a:prstGeom prst="triangle">
            <a:avLst>
              <a:gd name="adj" fmla="val 100000"/>
            </a:avLst>
          </a:prstGeo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tx2">
              <a:lumMod val="20000"/>
              <a:lumOff val="80000"/>
            </a:schemeClr>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1"/>
          </a:solidFill>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dirty="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3" name="Rectangle 2">
            <a:extLst>
              <a:ext uri="{FF2B5EF4-FFF2-40B4-BE49-F238E27FC236}">
                <a16:creationId xmlns:a16="http://schemas.microsoft.com/office/drawing/2014/main" id="{CFB10B7F-14F0-493E-A533-F904A74A53A2}"/>
              </a:ext>
            </a:extLst>
          </p:cNvPr>
          <p:cNvSpPr/>
          <p:nvPr userDrawn="1"/>
        </p:nvSpPr>
        <p:spPr>
          <a:xfrm>
            <a:off x="0" y="1698486"/>
            <a:ext cx="9552384"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3287256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4" r:id="rId3"/>
    <p:sldLayoutId id="2147483958" r:id="rId4"/>
    <p:sldLayoutId id="2147483963" r:id="rId5"/>
    <p:sldLayoutId id="2147483957" r:id="rId6"/>
    <p:sldLayoutId id="2147483965" r:id="rId7"/>
    <p:sldLayoutId id="2147483996" r:id="rId8"/>
    <p:sldLayoutId id="2147484010" r:id="rId9"/>
    <p:sldLayoutId id="2147484007" r:id="rId10"/>
    <p:sldLayoutId id="2147483973" r:id="rId11"/>
    <p:sldLayoutId id="2147483978" r:id="rId12"/>
    <p:sldLayoutId id="2147483977" r:id="rId13"/>
    <p:sldLayoutId id="2147483992" r:id="rId14"/>
    <p:sldLayoutId id="2147483979" r:id="rId15"/>
    <p:sldLayoutId id="2147483982" r:id="rId16"/>
    <p:sldLayoutId id="2147484009" r:id="rId17"/>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effectLst/>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effectLst/>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1086257" y="1986581"/>
            <a:ext cx="7828735" cy="2275238"/>
          </a:xfrm>
        </p:spPr>
        <p:txBody>
          <a:bodyPr>
            <a:noAutofit/>
          </a:bodyPr>
          <a:lstStyle/>
          <a:p>
            <a:r>
              <a:rPr lang="en-US" sz="5400" dirty="0">
                <a:solidFill>
                  <a:schemeClr val="bg1">
                    <a:lumMod val="85000"/>
                  </a:schemeClr>
                </a:solidFill>
              </a:rPr>
              <a:t>Introduction To Data Analytics</a:t>
            </a:r>
            <a:br>
              <a:rPr lang="en-US" sz="5400" dirty="0">
                <a:solidFill>
                  <a:schemeClr val="bg1">
                    <a:lumMod val="85000"/>
                  </a:schemeClr>
                </a:solidFill>
              </a:rPr>
            </a:br>
            <a:r>
              <a:rPr lang="en-US" sz="5400" dirty="0">
                <a:solidFill>
                  <a:schemeClr val="bg1">
                    <a:lumMod val="85000"/>
                  </a:schemeClr>
                </a:solidFill>
              </a:rPr>
              <a:t>Final Project – Group 02</a:t>
            </a:r>
          </a:p>
        </p:txBody>
      </p:sp>
      <p:sp>
        <p:nvSpPr>
          <p:cNvPr id="2" name="TextBox 1">
            <a:extLst>
              <a:ext uri="{FF2B5EF4-FFF2-40B4-BE49-F238E27FC236}">
                <a16:creationId xmlns:a16="http://schemas.microsoft.com/office/drawing/2014/main" id="{96A4A1E4-15C3-48A3-8BA8-3D93DADCA3C3}"/>
              </a:ext>
            </a:extLst>
          </p:cNvPr>
          <p:cNvSpPr txBox="1"/>
          <p:nvPr/>
        </p:nvSpPr>
        <p:spPr>
          <a:xfrm>
            <a:off x="5113823" y="5844455"/>
            <a:ext cx="2880320" cy="307777"/>
          </a:xfrm>
          <a:prstGeom prst="rect">
            <a:avLst/>
          </a:prstGeom>
          <a:noFill/>
        </p:spPr>
        <p:txBody>
          <a:bodyPr wrap="square" rtlCol="0">
            <a:spAutoFit/>
          </a:bodyPr>
          <a:lstStyle/>
          <a:p>
            <a:pPr algn="r"/>
            <a:r>
              <a:rPr lang="en-CA" sz="1400" dirty="0">
                <a:solidFill>
                  <a:schemeClr val="bg1">
                    <a:lumMod val="85000"/>
                  </a:schemeClr>
                </a:solidFill>
              </a:rPr>
              <a:t>FALL 2021 – SECTION 004</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6C42-C3FC-4185-86D8-E9A4AB02F460}"/>
              </a:ext>
            </a:extLst>
          </p:cNvPr>
          <p:cNvSpPr>
            <a:spLocks noGrp="1"/>
          </p:cNvSpPr>
          <p:nvPr>
            <p:ph type="title"/>
          </p:nvPr>
        </p:nvSpPr>
        <p:spPr>
          <a:xfrm>
            <a:off x="191344" y="-8359"/>
            <a:ext cx="10805160" cy="485031"/>
          </a:xfrm>
        </p:spPr>
        <p:txBody>
          <a:bodyPr>
            <a:normAutofit fontScale="90000"/>
          </a:bodyPr>
          <a:lstStyle/>
          <a:p>
            <a:r>
              <a:rPr lang="en-US" sz="2800" dirty="0">
                <a:solidFill>
                  <a:schemeClr val="bg1">
                    <a:lumMod val="85000"/>
                  </a:schemeClr>
                </a:solidFill>
              </a:rPr>
              <a:t>Churned Customers</a:t>
            </a:r>
            <a:endParaRPr lang="en-CA" sz="2800" dirty="0">
              <a:solidFill>
                <a:schemeClr val="bg1">
                  <a:lumMod val="85000"/>
                </a:schemeClr>
              </a:solidFill>
            </a:endParaRPr>
          </a:p>
        </p:txBody>
      </p:sp>
      <p:sp>
        <p:nvSpPr>
          <p:cNvPr id="3" name="Slide Number Placeholder 2">
            <a:extLst>
              <a:ext uri="{FF2B5EF4-FFF2-40B4-BE49-F238E27FC236}">
                <a16:creationId xmlns:a16="http://schemas.microsoft.com/office/drawing/2014/main" id="{BB36DE3E-529F-4B14-B217-571AA06CF6CF}"/>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6" name="Picture 5">
            <a:extLst>
              <a:ext uri="{FF2B5EF4-FFF2-40B4-BE49-F238E27FC236}">
                <a16:creationId xmlns:a16="http://schemas.microsoft.com/office/drawing/2014/main" id="{7D0D31AE-12E3-473D-B37A-4D80C695EE3C}"/>
              </a:ext>
            </a:extLst>
          </p:cNvPr>
          <p:cNvPicPr>
            <a:picLocks noChangeAspect="1"/>
          </p:cNvPicPr>
          <p:nvPr/>
        </p:nvPicPr>
        <p:blipFill rotWithShape="1">
          <a:blip r:embed="rId2"/>
          <a:srcRect l="1408" t="3239" r="1408" b="4329"/>
          <a:stretch/>
        </p:blipFill>
        <p:spPr>
          <a:xfrm>
            <a:off x="191344" y="476672"/>
            <a:ext cx="11317553" cy="6381328"/>
          </a:xfrm>
          <a:prstGeom prst="rect">
            <a:avLst/>
          </a:prstGeom>
        </p:spPr>
      </p:pic>
    </p:spTree>
    <p:extLst>
      <p:ext uri="{BB962C8B-B14F-4D97-AF65-F5344CB8AC3E}">
        <p14:creationId xmlns:p14="http://schemas.microsoft.com/office/powerpoint/2010/main" val="399882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6C42-C3FC-4185-86D8-E9A4AB02F460}"/>
              </a:ext>
            </a:extLst>
          </p:cNvPr>
          <p:cNvSpPr>
            <a:spLocks noGrp="1"/>
          </p:cNvSpPr>
          <p:nvPr>
            <p:ph type="title"/>
          </p:nvPr>
        </p:nvSpPr>
        <p:spPr>
          <a:xfrm>
            <a:off x="191344" y="-8359"/>
            <a:ext cx="10805160" cy="485031"/>
          </a:xfrm>
        </p:spPr>
        <p:txBody>
          <a:bodyPr>
            <a:normAutofit fontScale="90000"/>
          </a:bodyPr>
          <a:lstStyle/>
          <a:p>
            <a:r>
              <a:rPr lang="en-US" sz="2800" dirty="0">
                <a:solidFill>
                  <a:schemeClr val="bg1">
                    <a:lumMod val="85000"/>
                  </a:schemeClr>
                </a:solidFill>
              </a:rPr>
              <a:t>Not Churned Customers</a:t>
            </a:r>
            <a:endParaRPr lang="en-CA" sz="2800" dirty="0">
              <a:solidFill>
                <a:schemeClr val="bg1">
                  <a:lumMod val="85000"/>
                </a:schemeClr>
              </a:solidFill>
            </a:endParaRPr>
          </a:p>
        </p:txBody>
      </p:sp>
      <p:sp>
        <p:nvSpPr>
          <p:cNvPr id="3" name="Slide Number Placeholder 2">
            <a:extLst>
              <a:ext uri="{FF2B5EF4-FFF2-40B4-BE49-F238E27FC236}">
                <a16:creationId xmlns:a16="http://schemas.microsoft.com/office/drawing/2014/main" id="{BB36DE3E-529F-4B14-B217-571AA06CF6CF}"/>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5" name="Picture 4">
            <a:extLst>
              <a:ext uri="{FF2B5EF4-FFF2-40B4-BE49-F238E27FC236}">
                <a16:creationId xmlns:a16="http://schemas.microsoft.com/office/drawing/2014/main" id="{1B11579C-85BC-46B4-87D6-9434B4D9AE1E}"/>
              </a:ext>
            </a:extLst>
          </p:cNvPr>
          <p:cNvPicPr>
            <a:picLocks noChangeAspect="1"/>
          </p:cNvPicPr>
          <p:nvPr/>
        </p:nvPicPr>
        <p:blipFill rotWithShape="1">
          <a:blip r:embed="rId2"/>
          <a:srcRect l="685" t="3441" r="1351" b="4380"/>
          <a:stretch/>
        </p:blipFill>
        <p:spPr>
          <a:xfrm>
            <a:off x="301335" y="455928"/>
            <a:ext cx="11476885" cy="6402072"/>
          </a:xfrm>
          <a:prstGeom prst="rect">
            <a:avLst/>
          </a:prstGeom>
          <a:solidFill>
            <a:srgbClr val="0790B0"/>
          </a:solidFill>
        </p:spPr>
      </p:pic>
    </p:spTree>
    <p:extLst>
      <p:ext uri="{BB962C8B-B14F-4D97-AF65-F5344CB8AC3E}">
        <p14:creationId xmlns:p14="http://schemas.microsoft.com/office/powerpoint/2010/main" val="37532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D6C0-720E-4C87-BEE9-D5816DDB37E0}"/>
              </a:ext>
            </a:extLst>
          </p:cNvPr>
          <p:cNvSpPr>
            <a:spLocks noGrp="1"/>
          </p:cNvSpPr>
          <p:nvPr>
            <p:ph type="title"/>
          </p:nvPr>
        </p:nvSpPr>
        <p:spPr/>
        <p:txBody>
          <a:bodyPr/>
          <a:lstStyle/>
          <a:p>
            <a:r>
              <a:rPr lang="en-US" dirty="0"/>
              <a:t>Modeling With Azure Machine Learning Tool</a:t>
            </a:r>
            <a:endParaRPr lang="en-CA" dirty="0"/>
          </a:p>
        </p:txBody>
      </p:sp>
      <p:sp>
        <p:nvSpPr>
          <p:cNvPr id="3" name="Slide Number Placeholder 2">
            <a:extLst>
              <a:ext uri="{FF2B5EF4-FFF2-40B4-BE49-F238E27FC236}">
                <a16:creationId xmlns:a16="http://schemas.microsoft.com/office/drawing/2014/main" id="{AFA2A201-03AF-4897-AB5B-31481C4A1A22}"/>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sp>
        <p:nvSpPr>
          <p:cNvPr id="7" name="TextBox 6">
            <a:extLst>
              <a:ext uri="{FF2B5EF4-FFF2-40B4-BE49-F238E27FC236}">
                <a16:creationId xmlns:a16="http://schemas.microsoft.com/office/drawing/2014/main" id="{B45985C2-2990-454E-A9CB-B5BA03B1FECC}"/>
              </a:ext>
            </a:extLst>
          </p:cNvPr>
          <p:cNvSpPr txBox="1"/>
          <p:nvPr/>
        </p:nvSpPr>
        <p:spPr>
          <a:xfrm>
            <a:off x="1487488" y="3077627"/>
            <a:ext cx="10010312" cy="400110"/>
          </a:xfrm>
          <a:prstGeom prst="rect">
            <a:avLst/>
          </a:prstGeom>
          <a:noFill/>
        </p:spPr>
        <p:txBody>
          <a:bodyPr wrap="square">
            <a:spAutoFit/>
          </a:bodyPr>
          <a:lstStyle/>
          <a:p>
            <a:r>
              <a:rPr lang="en-CA" sz="2000" dirty="0"/>
              <a:t>In this model we utilized all the remaining columns</a:t>
            </a:r>
          </a:p>
        </p:txBody>
      </p:sp>
      <p:sp>
        <p:nvSpPr>
          <p:cNvPr id="9" name="TextBox 8">
            <a:extLst>
              <a:ext uri="{FF2B5EF4-FFF2-40B4-BE49-F238E27FC236}">
                <a16:creationId xmlns:a16="http://schemas.microsoft.com/office/drawing/2014/main" id="{B1FD154A-1F0A-45FE-BCC4-6ED905A094BB}"/>
              </a:ext>
            </a:extLst>
          </p:cNvPr>
          <p:cNvSpPr txBox="1"/>
          <p:nvPr/>
        </p:nvSpPr>
        <p:spPr>
          <a:xfrm>
            <a:off x="1487488" y="3747200"/>
            <a:ext cx="10010312" cy="400110"/>
          </a:xfrm>
          <a:prstGeom prst="rect">
            <a:avLst/>
          </a:prstGeom>
          <a:noFill/>
        </p:spPr>
        <p:txBody>
          <a:bodyPr wrap="square">
            <a:spAutoFit/>
          </a:bodyPr>
          <a:lstStyle/>
          <a:p>
            <a:r>
              <a:rPr lang="en-CA" sz="2000" dirty="0"/>
              <a:t>Two-Class Boosted Decision Tree &amp; Logistics Regression classification models are utilized</a:t>
            </a:r>
          </a:p>
        </p:txBody>
      </p:sp>
      <p:sp>
        <p:nvSpPr>
          <p:cNvPr id="11" name="TextBox 10">
            <a:extLst>
              <a:ext uri="{FF2B5EF4-FFF2-40B4-BE49-F238E27FC236}">
                <a16:creationId xmlns:a16="http://schemas.microsoft.com/office/drawing/2014/main" id="{A873AD81-83AA-4DFC-8558-883D4D36003C}"/>
              </a:ext>
            </a:extLst>
          </p:cNvPr>
          <p:cNvSpPr txBox="1"/>
          <p:nvPr/>
        </p:nvSpPr>
        <p:spPr>
          <a:xfrm>
            <a:off x="1487488" y="4411236"/>
            <a:ext cx="10010312" cy="400110"/>
          </a:xfrm>
          <a:prstGeom prst="rect">
            <a:avLst/>
          </a:prstGeom>
          <a:noFill/>
        </p:spPr>
        <p:txBody>
          <a:bodyPr wrap="square">
            <a:spAutoFit/>
          </a:bodyPr>
          <a:lstStyle/>
          <a:p>
            <a:r>
              <a:rPr lang="en-CA" sz="2000" dirty="0"/>
              <a:t>The fraction of rows in the first output dataset is set to 0.7</a:t>
            </a:r>
          </a:p>
        </p:txBody>
      </p:sp>
      <p:sp>
        <p:nvSpPr>
          <p:cNvPr id="13" name="TextBox 12">
            <a:extLst>
              <a:ext uri="{FF2B5EF4-FFF2-40B4-BE49-F238E27FC236}">
                <a16:creationId xmlns:a16="http://schemas.microsoft.com/office/drawing/2014/main" id="{A59C4368-7660-4536-B617-163D2002EF15}"/>
              </a:ext>
            </a:extLst>
          </p:cNvPr>
          <p:cNvSpPr txBox="1"/>
          <p:nvPr/>
        </p:nvSpPr>
        <p:spPr>
          <a:xfrm>
            <a:off x="1487488" y="5085184"/>
            <a:ext cx="10010312" cy="400110"/>
          </a:xfrm>
          <a:prstGeom prst="rect">
            <a:avLst/>
          </a:prstGeom>
          <a:noFill/>
        </p:spPr>
        <p:txBody>
          <a:bodyPr wrap="square">
            <a:spAutoFit/>
          </a:bodyPr>
          <a:lstStyle/>
          <a:p>
            <a:r>
              <a:rPr lang="en-CA" sz="2000" dirty="0"/>
              <a:t>The selected column in Train section is set to “Churned” column</a:t>
            </a:r>
          </a:p>
        </p:txBody>
      </p:sp>
      <p:sp>
        <p:nvSpPr>
          <p:cNvPr id="16" name="Rectangle 15">
            <a:extLst>
              <a:ext uri="{FF2B5EF4-FFF2-40B4-BE49-F238E27FC236}">
                <a16:creationId xmlns:a16="http://schemas.microsoft.com/office/drawing/2014/main" id="{FDEA386A-F386-46E0-B5A3-B6904B81977A}"/>
              </a:ext>
            </a:extLst>
          </p:cNvPr>
          <p:cNvSpPr/>
          <p:nvPr/>
        </p:nvSpPr>
        <p:spPr>
          <a:xfrm>
            <a:off x="1035333" y="3087192"/>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D7F3DD68-BC16-4E92-9B19-CE4AB2FB4C37}"/>
              </a:ext>
            </a:extLst>
          </p:cNvPr>
          <p:cNvSpPr/>
          <p:nvPr/>
        </p:nvSpPr>
        <p:spPr>
          <a:xfrm>
            <a:off x="1046069" y="3756765"/>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532E743-67D6-48DE-BA67-6F97F3C387BD}"/>
              </a:ext>
            </a:extLst>
          </p:cNvPr>
          <p:cNvSpPr/>
          <p:nvPr/>
        </p:nvSpPr>
        <p:spPr>
          <a:xfrm>
            <a:off x="1035333" y="4426338"/>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74F41F98-028F-47C9-8C0D-D681211145D3}"/>
              </a:ext>
            </a:extLst>
          </p:cNvPr>
          <p:cNvSpPr/>
          <p:nvPr/>
        </p:nvSpPr>
        <p:spPr>
          <a:xfrm>
            <a:off x="1034816" y="5095911"/>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7DF0E1EE-32BE-41D1-9D56-CE9F3EE496E8}"/>
              </a:ext>
            </a:extLst>
          </p:cNvPr>
          <p:cNvSpPr txBox="1"/>
          <p:nvPr/>
        </p:nvSpPr>
        <p:spPr>
          <a:xfrm>
            <a:off x="1487488" y="2400562"/>
            <a:ext cx="10010312" cy="400110"/>
          </a:xfrm>
          <a:prstGeom prst="rect">
            <a:avLst/>
          </a:prstGeom>
          <a:noFill/>
        </p:spPr>
        <p:txBody>
          <a:bodyPr wrap="square">
            <a:spAutoFit/>
          </a:bodyPr>
          <a:lstStyle/>
          <a:p>
            <a:r>
              <a:rPr lang="en-CA" sz="2000" dirty="0"/>
              <a:t>The objective of this model is to predict RETAINED clients (</a:t>
            </a:r>
            <a:r>
              <a:rPr lang="en-CA" sz="2000" dirty="0" err="1"/>
              <a:t>NotChurned</a:t>
            </a:r>
            <a:r>
              <a:rPr lang="en-CA" sz="2000" dirty="0"/>
              <a:t>).</a:t>
            </a:r>
          </a:p>
        </p:txBody>
      </p:sp>
      <p:sp>
        <p:nvSpPr>
          <p:cNvPr id="23" name="Rectangle 22">
            <a:extLst>
              <a:ext uri="{FF2B5EF4-FFF2-40B4-BE49-F238E27FC236}">
                <a16:creationId xmlns:a16="http://schemas.microsoft.com/office/drawing/2014/main" id="{B9AF4EE9-E43E-427E-AE49-3EA0E625C340}"/>
              </a:ext>
            </a:extLst>
          </p:cNvPr>
          <p:cNvSpPr/>
          <p:nvPr/>
        </p:nvSpPr>
        <p:spPr>
          <a:xfrm>
            <a:off x="1035333" y="2410127"/>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9751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448EA7-FA43-408E-9B42-E7055CFEABAA}"/>
              </a:ext>
            </a:extLst>
          </p:cNvPr>
          <p:cNvPicPr>
            <a:picLocks noChangeAspect="1"/>
          </p:cNvPicPr>
          <p:nvPr/>
        </p:nvPicPr>
        <p:blipFill rotWithShape="1">
          <a:blip r:embed="rId2"/>
          <a:srcRect l="9010" r="28895" b="-132"/>
          <a:stretch/>
        </p:blipFill>
        <p:spPr>
          <a:xfrm>
            <a:off x="119336" y="476672"/>
            <a:ext cx="7272808" cy="6287843"/>
          </a:xfrm>
          <a:prstGeom prst="rect">
            <a:avLst/>
          </a:prstGeom>
          <a:ln>
            <a:solidFill>
              <a:schemeClr val="bg2">
                <a:lumMod val="75000"/>
              </a:schemeClr>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9181FE-FA46-4431-A261-5C701B37875A}"/>
              </a:ext>
            </a:extLst>
          </p:cNvPr>
          <p:cNvSpPr>
            <a:spLocks noGrp="1"/>
          </p:cNvSpPr>
          <p:nvPr>
            <p:ph type="title"/>
          </p:nvPr>
        </p:nvSpPr>
        <p:spPr>
          <a:xfrm>
            <a:off x="191344" y="-13692"/>
            <a:ext cx="10805160" cy="490364"/>
          </a:xfrm>
        </p:spPr>
        <p:txBody>
          <a:bodyPr vert="horz" lIns="91440" tIns="45720" rIns="91440" bIns="45720" rtlCol="0" anchor="t">
            <a:normAutofit fontScale="90000"/>
          </a:bodyPr>
          <a:lstStyle/>
          <a:p>
            <a:r>
              <a:rPr lang="en-US" sz="2800" dirty="0">
                <a:solidFill>
                  <a:schemeClr val="bg1">
                    <a:lumMod val="85000"/>
                  </a:schemeClr>
                </a:solidFill>
              </a:rPr>
              <a:t>Decision Tree Model</a:t>
            </a:r>
            <a:endParaRPr lang="en-CA" sz="2800" dirty="0">
              <a:solidFill>
                <a:schemeClr val="bg1">
                  <a:lumMod val="85000"/>
                </a:schemeClr>
              </a:solidFill>
            </a:endParaRPr>
          </a:p>
        </p:txBody>
      </p:sp>
      <p:sp>
        <p:nvSpPr>
          <p:cNvPr id="3" name="Slide Number Placeholder 2">
            <a:extLst>
              <a:ext uri="{FF2B5EF4-FFF2-40B4-BE49-F238E27FC236}">
                <a16:creationId xmlns:a16="http://schemas.microsoft.com/office/drawing/2014/main" id="{910A5B7C-7FDE-4DFD-843E-F92BE4940EC4}"/>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5" name="Picture 4">
            <a:extLst>
              <a:ext uri="{FF2B5EF4-FFF2-40B4-BE49-F238E27FC236}">
                <a16:creationId xmlns:a16="http://schemas.microsoft.com/office/drawing/2014/main" id="{7B3D8635-A18C-4BDA-A752-F471F4A3BBC0}"/>
              </a:ext>
            </a:extLst>
          </p:cNvPr>
          <p:cNvPicPr>
            <a:picLocks noChangeAspect="1"/>
          </p:cNvPicPr>
          <p:nvPr/>
        </p:nvPicPr>
        <p:blipFill rotWithShape="1">
          <a:blip r:embed="rId3"/>
          <a:srcRect l="7637" t="593" r="64604" b="16417"/>
          <a:stretch/>
        </p:blipFill>
        <p:spPr>
          <a:xfrm>
            <a:off x="8112224" y="476672"/>
            <a:ext cx="3752756" cy="6307824"/>
          </a:xfrm>
          <a:prstGeom prst="rect">
            <a:avLst/>
          </a:prstGeom>
          <a:ln>
            <a:solidFill>
              <a:schemeClr val="bg2">
                <a:lumMod val="75000"/>
              </a:schemeClr>
            </a:solidFill>
          </a:ln>
          <a:effectLst>
            <a:outerShdw blurRad="50800" dist="38100" dir="10800000" algn="r" rotWithShape="0">
              <a:prstClr val="black">
                <a:alpha val="40000"/>
              </a:prstClr>
            </a:outerShdw>
          </a:effectLst>
        </p:spPr>
      </p:pic>
      <p:sp>
        <p:nvSpPr>
          <p:cNvPr id="4" name="Right Brace 3">
            <a:extLst>
              <a:ext uri="{FF2B5EF4-FFF2-40B4-BE49-F238E27FC236}">
                <a16:creationId xmlns:a16="http://schemas.microsoft.com/office/drawing/2014/main" id="{E9FFEDD9-798E-40D7-B0E0-EC0735CE1520}"/>
              </a:ext>
            </a:extLst>
          </p:cNvPr>
          <p:cNvSpPr/>
          <p:nvPr/>
        </p:nvSpPr>
        <p:spPr>
          <a:xfrm>
            <a:off x="7536160" y="548680"/>
            <a:ext cx="365436" cy="6156920"/>
          </a:xfrm>
          <a:prstGeom prst="rightBrace">
            <a:avLst>
              <a:gd name="adj1" fmla="val 78784"/>
              <a:gd name="adj2"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42360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81FE-FA46-4431-A261-5C701B37875A}"/>
              </a:ext>
            </a:extLst>
          </p:cNvPr>
          <p:cNvSpPr>
            <a:spLocks noGrp="1"/>
          </p:cNvSpPr>
          <p:nvPr>
            <p:ph type="title"/>
          </p:nvPr>
        </p:nvSpPr>
        <p:spPr>
          <a:xfrm>
            <a:off x="191344" y="-13692"/>
            <a:ext cx="10805160" cy="490364"/>
          </a:xfrm>
        </p:spPr>
        <p:txBody>
          <a:bodyPr vert="horz" lIns="91440" tIns="45720" rIns="91440" bIns="45720" rtlCol="0" anchor="t">
            <a:normAutofit fontScale="90000"/>
          </a:bodyPr>
          <a:lstStyle/>
          <a:p>
            <a:r>
              <a:rPr lang="en-US" sz="2800" dirty="0">
                <a:solidFill>
                  <a:schemeClr val="bg1">
                    <a:lumMod val="85000"/>
                  </a:schemeClr>
                </a:solidFill>
              </a:rPr>
              <a:t>Logistic Regression Model</a:t>
            </a:r>
            <a:endParaRPr lang="en-CA" sz="2800" dirty="0">
              <a:solidFill>
                <a:schemeClr val="bg1">
                  <a:lumMod val="85000"/>
                </a:schemeClr>
              </a:solidFill>
            </a:endParaRPr>
          </a:p>
        </p:txBody>
      </p:sp>
      <p:sp>
        <p:nvSpPr>
          <p:cNvPr id="3" name="Slide Number Placeholder 2">
            <a:extLst>
              <a:ext uri="{FF2B5EF4-FFF2-40B4-BE49-F238E27FC236}">
                <a16:creationId xmlns:a16="http://schemas.microsoft.com/office/drawing/2014/main" id="{910A5B7C-7FDE-4DFD-843E-F92BE4940EC4}"/>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
        <p:nvSpPr>
          <p:cNvPr id="4" name="Right Brace 3">
            <a:extLst>
              <a:ext uri="{FF2B5EF4-FFF2-40B4-BE49-F238E27FC236}">
                <a16:creationId xmlns:a16="http://schemas.microsoft.com/office/drawing/2014/main" id="{E9FFEDD9-798E-40D7-B0E0-EC0735CE1520}"/>
              </a:ext>
            </a:extLst>
          </p:cNvPr>
          <p:cNvSpPr/>
          <p:nvPr/>
        </p:nvSpPr>
        <p:spPr>
          <a:xfrm>
            <a:off x="7536160" y="548680"/>
            <a:ext cx="365436" cy="6156920"/>
          </a:xfrm>
          <a:prstGeom prst="rightBrace">
            <a:avLst>
              <a:gd name="adj1" fmla="val 78784"/>
              <a:gd name="adj2"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7" name="Picture 6" descr="Graphical user interface&#10;&#10;Description automatically generated">
            <a:extLst>
              <a:ext uri="{FF2B5EF4-FFF2-40B4-BE49-F238E27FC236}">
                <a16:creationId xmlns:a16="http://schemas.microsoft.com/office/drawing/2014/main" id="{91E82602-5242-4A52-9545-511DE5AE993B}"/>
              </a:ext>
            </a:extLst>
          </p:cNvPr>
          <p:cNvPicPr>
            <a:picLocks noChangeAspect="1"/>
          </p:cNvPicPr>
          <p:nvPr/>
        </p:nvPicPr>
        <p:blipFill rotWithShape="1">
          <a:blip r:embed="rId2"/>
          <a:srcRect r="30963" b="118"/>
          <a:stretch/>
        </p:blipFill>
        <p:spPr>
          <a:xfrm>
            <a:off x="191344" y="524447"/>
            <a:ext cx="7272808" cy="6260049"/>
          </a:xfrm>
          <a:prstGeom prst="rect">
            <a:avLst/>
          </a:prstGeom>
          <a:ln>
            <a:solidFill>
              <a:schemeClr val="bg2">
                <a:lumMod val="75000"/>
              </a:schemeClr>
            </a:solidFill>
          </a:ln>
          <a:effectLst>
            <a:outerShdw blurRad="50800" dist="38100" algn="l" rotWithShape="0">
              <a:prstClr val="black">
                <a:alpha val="40000"/>
              </a:prstClr>
            </a:outerShdw>
          </a:effectLst>
        </p:spPr>
      </p:pic>
      <p:pic>
        <p:nvPicPr>
          <p:cNvPr id="10" name="Picture 9" descr="A screenshot of a computer&#10;&#10;Description automatically generated">
            <a:extLst>
              <a:ext uri="{FF2B5EF4-FFF2-40B4-BE49-F238E27FC236}">
                <a16:creationId xmlns:a16="http://schemas.microsoft.com/office/drawing/2014/main" id="{317D2992-F1F6-47F8-8D47-9450EDA3F3FF}"/>
              </a:ext>
            </a:extLst>
          </p:cNvPr>
          <p:cNvPicPr>
            <a:picLocks noChangeAspect="1"/>
          </p:cNvPicPr>
          <p:nvPr/>
        </p:nvPicPr>
        <p:blipFill rotWithShape="1">
          <a:blip r:embed="rId3"/>
          <a:srcRect l="7476" r="62403" b="4573"/>
          <a:stretch/>
        </p:blipFill>
        <p:spPr>
          <a:xfrm>
            <a:off x="8112224" y="618146"/>
            <a:ext cx="3970746" cy="6072905"/>
          </a:xfrm>
          <a:prstGeom prst="rect">
            <a:avLst/>
          </a:prstGeom>
          <a:ln>
            <a:solidFill>
              <a:schemeClr val="bg2">
                <a:lumMod val="75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85768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Rounded Corners 87">
            <a:extLst>
              <a:ext uri="{FF2B5EF4-FFF2-40B4-BE49-F238E27FC236}">
                <a16:creationId xmlns:a16="http://schemas.microsoft.com/office/drawing/2014/main" id="{91A12662-7A68-4D5A-86F4-44A2BBB713F4}"/>
              </a:ext>
            </a:extLst>
          </p:cNvPr>
          <p:cNvSpPr/>
          <p:nvPr/>
        </p:nvSpPr>
        <p:spPr>
          <a:xfrm>
            <a:off x="416878" y="3501007"/>
            <a:ext cx="444568" cy="200666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CA" dirty="0"/>
              <a:t>Metrics</a:t>
            </a:r>
          </a:p>
        </p:txBody>
      </p:sp>
      <p:sp>
        <p:nvSpPr>
          <p:cNvPr id="4" name="Rectangle: Rounded Corners 3">
            <a:extLst>
              <a:ext uri="{FF2B5EF4-FFF2-40B4-BE49-F238E27FC236}">
                <a16:creationId xmlns:a16="http://schemas.microsoft.com/office/drawing/2014/main" id="{572757EE-0B5A-4E7A-A872-81D656E993B2}"/>
              </a:ext>
            </a:extLst>
          </p:cNvPr>
          <p:cNvSpPr/>
          <p:nvPr/>
        </p:nvSpPr>
        <p:spPr>
          <a:xfrm>
            <a:off x="416878" y="1532495"/>
            <a:ext cx="444568" cy="15989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CA" sz="1600" dirty="0"/>
              <a:t>Confusion Matrix</a:t>
            </a:r>
          </a:p>
        </p:txBody>
      </p:sp>
      <p:sp>
        <p:nvSpPr>
          <p:cNvPr id="3" name="Slide Number Placeholder 2">
            <a:extLst>
              <a:ext uri="{FF2B5EF4-FFF2-40B4-BE49-F238E27FC236}">
                <a16:creationId xmlns:a16="http://schemas.microsoft.com/office/drawing/2014/main" id="{74843E0E-4879-40C0-BE22-40151448ADE4}"/>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
        <p:nvSpPr>
          <p:cNvPr id="5" name="Title 1">
            <a:extLst>
              <a:ext uri="{FF2B5EF4-FFF2-40B4-BE49-F238E27FC236}">
                <a16:creationId xmlns:a16="http://schemas.microsoft.com/office/drawing/2014/main" id="{19815C44-38D1-4D19-93BF-772566326415}"/>
              </a:ext>
            </a:extLst>
          </p:cNvPr>
          <p:cNvSpPr txBox="1">
            <a:spLocks/>
          </p:cNvSpPr>
          <p:nvPr/>
        </p:nvSpPr>
        <p:spPr>
          <a:xfrm>
            <a:off x="191344" y="-13692"/>
            <a:ext cx="10805160" cy="490364"/>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sz="2800" dirty="0">
                <a:solidFill>
                  <a:schemeClr val="bg1">
                    <a:lumMod val="85000"/>
                  </a:schemeClr>
                </a:solidFill>
              </a:rPr>
              <a:t>Results Comparison</a:t>
            </a:r>
            <a:endParaRPr lang="en-CA" sz="2800" dirty="0">
              <a:solidFill>
                <a:schemeClr val="bg1">
                  <a:lumMod val="85000"/>
                </a:schemeClr>
              </a:solidFill>
            </a:endParaRPr>
          </a:p>
        </p:txBody>
      </p:sp>
      <p:sp>
        <p:nvSpPr>
          <p:cNvPr id="7" name="Rectangle: Rounded Corners 6">
            <a:extLst>
              <a:ext uri="{FF2B5EF4-FFF2-40B4-BE49-F238E27FC236}">
                <a16:creationId xmlns:a16="http://schemas.microsoft.com/office/drawing/2014/main" id="{2E37D946-DC19-4285-8FD1-53EB0B3CD766}"/>
              </a:ext>
            </a:extLst>
          </p:cNvPr>
          <p:cNvSpPr/>
          <p:nvPr/>
        </p:nvSpPr>
        <p:spPr>
          <a:xfrm>
            <a:off x="2711624" y="1532495"/>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1356</a:t>
            </a:r>
            <a:endParaRPr lang="en-CA" sz="1600" dirty="0"/>
          </a:p>
        </p:txBody>
      </p:sp>
      <p:sp>
        <p:nvSpPr>
          <p:cNvPr id="6" name="Rectangle: Rounded Corners 5">
            <a:extLst>
              <a:ext uri="{FF2B5EF4-FFF2-40B4-BE49-F238E27FC236}">
                <a16:creationId xmlns:a16="http://schemas.microsoft.com/office/drawing/2014/main" id="{CF306C19-57B1-47BF-BCE1-F96CFDF42A54}"/>
              </a:ext>
            </a:extLst>
          </p:cNvPr>
          <p:cNvSpPr/>
          <p:nvPr/>
        </p:nvSpPr>
        <p:spPr>
          <a:xfrm>
            <a:off x="779928" y="1532495"/>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True Positive</a:t>
            </a:r>
            <a:endParaRPr lang="en-CA" sz="1600" dirty="0"/>
          </a:p>
        </p:txBody>
      </p:sp>
      <p:grpSp>
        <p:nvGrpSpPr>
          <p:cNvPr id="47" name="Group 46">
            <a:extLst>
              <a:ext uri="{FF2B5EF4-FFF2-40B4-BE49-F238E27FC236}">
                <a16:creationId xmlns:a16="http://schemas.microsoft.com/office/drawing/2014/main" id="{B8ED3B2B-1F12-4224-91D2-1CDF3C9E7082}"/>
              </a:ext>
            </a:extLst>
          </p:cNvPr>
          <p:cNvGrpSpPr/>
          <p:nvPr/>
        </p:nvGrpSpPr>
        <p:grpSpPr>
          <a:xfrm>
            <a:off x="9594880" y="1527745"/>
            <a:ext cx="1817191" cy="750886"/>
            <a:chOff x="6240016" y="2060848"/>
            <a:chExt cx="936104" cy="487596"/>
          </a:xfrm>
        </p:grpSpPr>
        <p:sp>
          <p:nvSpPr>
            <p:cNvPr id="48" name="Rectangle: Rounded Corners 47">
              <a:extLst>
                <a:ext uri="{FF2B5EF4-FFF2-40B4-BE49-F238E27FC236}">
                  <a16:creationId xmlns:a16="http://schemas.microsoft.com/office/drawing/2014/main" id="{799AE20A-B485-42AD-A7FD-B654A281ABA4}"/>
                </a:ext>
              </a:extLst>
            </p:cNvPr>
            <p:cNvSpPr/>
            <p:nvPr/>
          </p:nvSpPr>
          <p:spPr>
            <a:xfrm>
              <a:off x="6240016" y="2228616"/>
              <a:ext cx="936104" cy="31982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49" name="Rectangle: Rounded Corners 48">
              <a:extLst>
                <a:ext uri="{FF2B5EF4-FFF2-40B4-BE49-F238E27FC236}">
                  <a16:creationId xmlns:a16="http://schemas.microsoft.com/office/drawing/2014/main" id="{EB05B539-98E6-40E6-97DC-219D5730597E}"/>
                </a:ext>
              </a:extLst>
            </p:cNvPr>
            <p:cNvSpPr/>
            <p:nvPr/>
          </p:nvSpPr>
          <p:spPr>
            <a:xfrm>
              <a:off x="6240016" y="2060848"/>
              <a:ext cx="936104" cy="2160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Positive Label</a:t>
              </a:r>
              <a:endParaRPr lang="en-CA" sz="1600" dirty="0"/>
            </a:p>
          </p:txBody>
        </p:sp>
        <p:sp>
          <p:nvSpPr>
            <p:cNvPr id="50" name="TextBox 49">
              <a:extLst>
                <a:ext uri="{FF2B5EF4-FFF2-40B4-BE49-F238E27FC236}">
                  <a16:creationId xmlns:a16="http://schemas.microsoft.com/office/drawing/2014/main" id="{AC2BE447-4DD1-4E37-9E83-744614EF4B54}"/>
                </a:ext>
              </a:extLst>
            </p:cNvPr>
            <p:cNvSpPr txBox="1"/>
            <p:nvPr/>
          </p:nvSpPr>
          <p:spPr>
            <a:xfrm>
              <a:off x="6312024" y="2276872"/>
              <a:ext cx="792088" cy="219844"/>
            </a:xfrm>
            <a:prstGeom prst="rect">
              <a:avLst/>
            </a:prstGeom>
            <a:noFill/>
          </p:spPr>
          <p:txBody>
            <a:bodyPr wrap="square" rtlCol="0">
              <a:spAutoFit/>
            </a:bodyPr>
            <a:lstStyle/>
            <a:p>
              <a:pPr algn="ctr"/>
              <a:r>
                <a:rPr lang="en-US" sz="1600" dirty="0" err="1">
                  <a:solidFill>
                    <a:schemeClr val="bg1"/>
                  </a:solidFill>
                </a:rPr>
                <a:t>NotChurned</a:t>
              </a:r>
              <a:endParaRPr lang="en-CA" sz="1600" dirty="0">
                <a:solidFill>
                  <a:schemeClr val="bg1"/>
                </a:solidFill>
              </a:endParaRPr>
            </a:p>
          </p:txBody>
        </p:sp>
      </p:grpSp>
      <p:grpSp>
        <p:nvGrpSpPr>
          <p:cNvPr id="51" name="Group 50">
            <a:extLst>
              <a:ext uri="{FF2B5EF4-FFF2-40B4-BE49-F238E27FC236}">
                <a16:creationId xmlns:a16="http://schemas.microsoft.com/office/drawing/2014/main" id="{53214A1F-AE41-42EC-827B-64D891BD7BCE}"/>
              </a:ext>
            </a:extLst>
          </p:cNvPr>
          <p:cNvGrpSpPr/>
          <p:nvPr/>
        </p:nvGrpSpPr>
        <p:grpSpPr>
          <a:xfrm>
            <a:off x="7608167" y="1527745"/>
            <a:ext cx="1817191" cy="750886"/>
            <a:chOff x="6240016" y="2060848"/>
            <a:chExt cx="936104" cy="487596"/>
          </a:xfrm>
        </p:grpSpPr>
        <p:sp>
          <p:nvSpPr>
            <p:cNvPr id="52" name="Rectangle: Rounded Corners 51">
              <a:extLst>
                <a:ext uri="{FF2B5EF4-FFF2-40B4-BE49-F238E27FC236}">
                  <a16:creationId xmlns:a16="http://schemas.microsoft.com/office/drawing/2014/main" id="{F4066783-3740-4449-B75B-5527D27FA93C}"/>
                </a:ext>
              </a:extLst>
            </p:cNvPr>
            <p:cNvSpPr/>
            <p:nvPr/>
          </p:nvSpPr>
          <p:spPr>
            <a:xfrm>
              <a:off x="6240016" y="2228616"/>
              <a:ext cx="936104" cy="31982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3" name="Rectangle: Rounded Corners 52">
              <a:extLst>
                <a:ext uri="{FF2B5EF4-FFF2-40B4-BE49-F238E27FC236}">
                  <a16:creationId xmlns:a16="http://schemas.microsoft.com/office/drawing/2014/main" id="{974BB6E2-5295-4F1E-9718-00F416045F9D}"/>
                </a:ext>
              </a:extLst>
            </p:cNvPr>
            <p:cNvSpPr/>
            <p:nvPr/>
          </p:nvSpPr>
          <p:spPr>
            <a:xfrm>
              <a:off x="6240016" y="2060848"/>
              <a:ext cx="936104" cy="2160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Negative Label</a:t>
              </a:r>
              <a:endParaRPr lang="en-CA" sz="1600" dirty="0"/>
            </a:p>
          </p:txBody>
        </p:sp>
        <p:sp>
          <p:nvSpPr>
            <p:cNvPr id="54" name="TextBox 53">
              <a:extLst>
                <a:ext uri="{FF2B5EF4-FFF2-40B4-BE49-F238E27FC236}">
                  <a16:creationId xmlns:a16="http://schemas.microsoft.com/office/drawing/2014/main" id="{970F7D88-5811-4BF8-A2FD-8B4AC74FD78F}"/>
                </a:ext>
              </a:extLst>
            </p:cNvPr>
            <p:cNvSpPr txBox="1"/>
            <p:nvPr/>
          </p:nvSpPr>
          <p:spPr>
            <a:xfrm>
              <a:off x="6312024" y="2276872"/>
              <a:ext cx="792088" cy="219844"/>
            </a:xfrm>
            <a:prstGeom prst="rect">
              <a:avLst/>
            </a:prstGeom>
            <a:noFill/>
          </p:spPr>
          <p:txBody>
            <a:bodyPr wrap="square" rtlCol="0">
              <a:spAutoFit/>
            </a:bodyPr>
            <a:lstStyle/>
            <a:p>
              <a:pPr algn="ctr"/>
              <a:r>
                <a:rPr lang="en-US" sz="1600" dirty="0">
                  <a:solidFill>
                    <a:schemeClr val="bg1"/>
                  </a:solidFill>
                </a:rPr>
                <a:t>Churned</a:t>
              </a:r>
              <a:endParaRPr lang="en-CA" sz="1600" dirty="0">
                <a:solidFill>
                  <a:schemeClr val="bg1"/>
                </a:solidFill>
              </a:endParaRPr>
            </a:p>
          </p:txBody>
        </p:sp>
      </p:grpSp>
      <p:sp>
        <p:nvSpPr>
          <p:cNvPr id="56" name="Rectangle: Rounded Corners 55">
            <a:extLst>
              <a:ext uri="{FF2B5EF4-FFF2-40B4-BE49-F238E27FC236}">
                <a16:creationId xmlns:a16="http://schemas.microsoft.com/office/drawing/2014/main" id="{DBEE3CBA-F19A-45C2-9EE9-48B9CF0F5461}"/>
              </a:ext>
            </a:extLst>
          </p:cNvPr>
          <p:cNvSpPr/>
          <p:nvPr/>
        </p:nvSpPr>
        <p:spPr>
          <a:xfrm>
            <a:off x="4815064" y="1532495"/>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1393</a:t>
            </a:r>
            <a:endParaRPr lang="en-CA" sz="1600" dirty="0"/>
          </a:p>
        </p:txBody>
      </p:sp>
      <p:sp>
        <p:nvSpPr>
          <p:cNvPr id="57" name="Rectangle: Rounded Corners 56">
            <a:extLst>
              <a:ext uri="{FF2B5EF4-FFF2-40B4-BE49-F238E27FC236}">
                <a16:creationId xmlns:a16="http://schemas.microsoft.com/office/drawing/2014/main" id="{B42DE325-401F-4175-9AA7-ECF6E5302C55}"/>
              </a:ext>
            </a:extLst>
          </p:cNvPr>
          <p:cNvSpPr/>
          <p:nvPr/>
        </p:nvSpPr>
        <p:spPr>
          <a:xfrm>
            <a:off x="2711624" y="1938435"/>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223</a:t>
            </a:r>
            <a:endParaRPr lang="en-CA" sz="1600" dirty="0"/>
          </a:p>
        </p:txBody>
      </p:sp>
      <p:sp>
        <p:nvSpPr>
          <p:cNvPr id="58" name="Rectangle: Rounded Corners 57">
            <a:extLst>
              <a:ext uri="{FF2B5EF4-FFF2-40B4-BE49-F238E27FC236}">
                <a16:creationId xmlns:a16="http://schemas.microsoft.com/office/drawing/2014/main" id="{67D7BA88-29FA-408C-9A84-5A788EF02024}"/>
              </a:ext>
            </a:extLst>
          </p:cNvPr>
          <p:cNvSpPr/>
          <p:nvPr/>
        </p:nvSpPr>
        <p:spPr>
          <a:xfrm>
            <a:off x="779928" y="1938435"/>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False Positive</a:t>
            </a:r>
            <a:endParaRPr lang="en-CA" sz="1600" dirty="0"/>
          </a:p>
        </p:txBody>
      </p:sp>
      <p:sp>
        <p:nvSpPr>
          <p:cNvPr id="60" name="Rectangle: Rounded Corners 59">
            <a:extLst>
              <a:ext uri="{FF2B5EF4-FFF2-40B4-BE49-F238E27FC236}">
                <a16:creationId xmlns:a16="http://schemas.microsoft.com/office/drawing/2014/main" id="{2BB3CF5E-7B85-4A72-B3AC-F18F5E4BF087}"/>
              </a:ext>
            </a:extLst>
          </p:cNvPr>
          <p:cNvSpPr/>
          <p:nvPr/>
        </p:nvSpPr>
        <p:spPr>
          <a:xfrm>
            <a:off x="4815064" y="1938435"/>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234</a:t>
            </a:r>
            <a:endParaRPr lang="en-CA" sz="1600" dirty="0"/>
          </a:p>
        </p:txBody>
      </p:sp>
      <p:sp>
        <p:nvSpPr>
          <p:cNvPr id="61" name="Rectangle: Rounded Corners 60">
            <a:extLst>
              <a:ext uri="{FF2B5EF4-FFF2-40B4-BE49-F238E27FC236}">
                <a16:creationId xmlns:a16="http://schemas.microsoft.com/office/drawing/2014/main" id="{EB7A7CA9-C90B-4E86-9CD8-347A54E3DDE2}"/>
              </a:ext>
            </a:extLst>
          </p:cNvPr>
          <p:cNvSpPr/>
          <p:nvPr/>
        </p:nvSpPr>
        <p:spPr>
          <a:xfrm>
            <a:off x="2711624" y="2346160"/>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321</a:t>
            </a:r>
            <a:endParaRPr lang="en-CA" sz="1600" dirty="0"/>
          </a:p>
        </p:txBody>
      </p:sp>
      <p:sp>
        <p:nvSpPr>
          <p:cNvPr id="62" name="Rectangle: Rounded Corners 61">
            <a:extLst>
              <a:ext uri="{FF2B5EF4-FFF2-40B4-BE49-F238E27FC236}">
                <a16:creationId xmlns:a16="http://schemas.microsoft.com/office/drawing/2014/main" id="{9617DFAA-8A5A-4CE8-834D-72C821B9308F}"/>
              </a:ext>
            </a:extLst>
          </p:cNvPr>
          <p:cNvSpPr/>
          <p:nvPr/>
        </p:nvSpPr>
        <p:spPr>
          <a:xfrm>
            <a:off x="779928" y="2346160"/>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True Negative</a:t>
            </a:r>
            <a:endParaRPr lang="en-CA" sz="1600" dirty="0"/>
          </a:p>
        </p:txBody>
      </p:sp>
      <p:sp>
        <p:nvSpPr>
          <p:cNvPr id="63" name="Rectangle: Rounded Corners 62">
            <a:extLst>
              <a:ext uri="{FF2B5EF4-FFF2-40B4-BE49-F238E27FC236}">
                <a16:creationId xmlns:a16="http://schemas.microsoft.com/office/drawing/2014/main" id="{55279127-0658-407F-B383-C12A29FF7814}"/>
              </a:ext>
            </a:extLst>
          </p:cNvPr>
          <p:cNvSpPr/>
          <p:nvPr/>
        </p:nvSpPr>
        <p:spPr>
          <a:xfrm>
            <a:off x="4815064" y="2346160"/>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310</a:t>
            </a:r>
            <a:endParaRPr lang="en-CA" sz="1600" dirty="0"/>
          </a:p>
        </p:txBody>
      </p:sp>
      <p:sp>
        <p:nvSpPr>
          <p:cNvPr id="64" name="Rectangle: Rounded Corners 63">
            <a:extLst>
              <a:ext uri="{FF2B5EF4-FFF2-40B4-BE49-F238E27FC236}">
                <a16:creationId xmlns:a16="http://schemas.microsoft.com/office/drawing/2014/main" id="{4F0F13A9-E785-4B3A-BEFD-32D6EB306553}"/>
              </a:ext>
            </a:extLst>
          </p:cNvPr>
          <p:cNvSpPr/>
          <p:nvPr/>
        </p:nvSpPr>
        <p:spPr>
          <a:xfrm>
            <a:off x="2711624" y="2753885"/>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213</a:t>
            </a:r>
            <a:endParaRPr lang="en-CA" sz="1600" dirty="0">
              <a:solidFill>
                <a:schemeClr val="bg1"/>
              </a:solidFill>
            </a:endParaRPr>
          </a:p>
        </p:txBody>
      </p:sp>
      <p:sp>
        <p:nvSpPr>
          <p:cNvPr id="65" name="Rectangle: Rounded Corners 64">
            <a:extLst>
              <a:ext uri="{FF2B5EF4-FFF2-40B4-BE49-F238E27FC236}">
                <a16:creationId xmlns:a16="http://schemas.microsoft.com/office/drawing/2014/main" id="{45FF55F3-71B1-4E84-961B-268007CCE12E}"/>
              </a:ext>
            </a:extLst>
          </p:cNvPr>
          <p:cNvSpPr/>
          <p:nvPr/>
        </p:nvSpPr>
        <p:spPr>
          <a:xfrm>
            <a:off x="779928" y="2753885"/>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False Negative</a:t>
            </a:r>
            <a:endParaRPr lang="en-CA" sz="1600" dirty="0"/>
          </a:p>
        </p:txBody>
      </p:sp>
      <p:sp>
        <p:nvSpPr>
          <p:cNvPr id="66" name="Rectangle: Rounded Corners 65">
            <a:extLst>
              <a:ext uri="{FF2B5EF4-FFF2-40B4-BE49-F238E27FC236}">
                <a16:creationId xmlns:a16="http://schemas.microsoft.com/office/drawing/2014/main" id="{84FD119D-7F42-4CC7-9B2D-63E46E589F7C}"/>
              </a:ext>
            </a:extLst>
          </p:cNvPr>
          <p:cNvSpPr/>
          <p:nvPr/>
        </p:nvSpPr>
        <p:spPr>
          <a:xfrm>
            <a:off x="4815064" y="2753885"/>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176</a:t>
            </a:r>
            <a:endParaRPr lang="en-CA" sz="1600" dirty="0"/>
          </a:p>
        </p:txBody>
      </p:sp>
      <p:sp>
        <p:nvSpPr>
          <p:cNvPr id="67" name="Rectangle: Rounded Corners 66">
            <a:extLst>
              <a:ext uri="{FF2B5EF4-FFF2-40B4-BE49-F238E27FC236}">
                <a16:creationId xmlns:a16="http://schemas.microsoft.com/office/drawing/2014/main" id="{066AC5CF-4452-43DF-A456-FDCD682CB373}"/>
              </a:ext>
            </a:extLst>
          </p:cNvPr>
          <p:cNvSpPr/>
          <p:nvPr/>
        </p:nvSpPr>
        <p:spPr>
          <a:xfrm>
            <a:off x="2683502" y="3501008"/>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0.794</a:t>
            </a:r>
            <a:endParaRPr lang="en-CA" sz="1600" dirty="0"/>
          </a:p>
        </p:txBody>
      </p:sp>
      <p:sp>
        <p:nvSpPr>
          <p:cNvPr id="68" name="Rectangle: Rounded Corners 67">
            <a:extLst>
              <a:ext uri="{FF2B5EF4-FFF2-40B4-BE49-F238E27FC236}">
                <a16:creationId xmlns:a16="http://schemas.microsoft.com/office/drawing/2014/main" id="{A9A56987-9738-43D6-851B-75A38F884851}"/>
              </a:ext>
            </a:extLst>
          </p:cNvPr>
          <p:cNvSpPr/>
          <p:nvPr/>
        </p:nvSpPr>
        <p:spPr>
          <a:xfrm>
            <a:off x="751806" y="3501008"/>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Accuracy</a:t>
            </a:r>
            <a:endParaRPr lang="en-CA" sz="1600" dirty="0"/>
          </a:p>
        </p:txBody>
      </p:sp>
      <p:sp>
        <p:nvSpPr>
          <p:cNvPr id="69" name="Rectangle: Rounded Corners 68">
            <a:extLst>
              <a:ext uri="{FF2B5EF4-FFF2-40B4-BE49-F238E27FC236}">
                <a16:creationId xmlns:a16="http://schemas.microsoft.com/office/drawing/2014/main" id="{A7B1542E-68C0-44D8-BEF1-65F695921136}"/>
              </a:ext>
            </a:extLst>
          </p:cNvPr>
          <p:cNvSpPr/>
          <p:nvPr/>
        </p:nvSpPr>
        <p:spPr>
          <a:xfrm>
            <a:off x="4786942" y="3501008"/>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0.806</a:t>
            </a:r>
            <a:endParaRPr lang="en-CA" sz="1600" dirty="0"/>
          </a:p>
        </p:txBody>
      </p:sp>
      <p:sp>
        <p:nvSpPr>
          <p:cNvPr id="70" name="Rectangle: Rounded Corners 69">
            <a:extLst>
              <a:ext uri="{FF2B5EF4-FFF2-40B4-BE49-F238E27FC236}">
                <a16:creationId xmlns:a16="http://schemas.microsoft.com/office/drawing/2014/main" id="{D66B09FD-35A9-48E5-861B-47D7F92C7889}"/>
              </a:ext>
            </a:extLst>
          </p:cNvPr>
          <p:cNvSpPr/>
          <p:nvPr/>
        </p:nvSpPr>
        <p:spPr>
          <a:xfrm>
            <a:off x="2683502" y="3906948"/>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0.859</a:t>
            </a:r>
            <a:endParaRPr lang="en-CA" sz="1600" dirty="0"/>
          </a:p>
        </p:txBody>
      </p:sp>
      <p:sp>
        <p:nvSpPr>
          <p:cNvPr id="71" name="Rectangle: Rounded Corners 70">
            <a:extLst>
              <a:ext uri="{FF2B5EF4-FFF2-40B4-BE49-F238E27FC236}">
                <a16:creationId xmlns:a16="http://schemas.microsoft.com/office/drawing/2014/main" id="{FC8A70F0-3530-4F46-9496-C9804C39EED9}"/>
              </a:ext>
            </a:extLst>
          </p:cNvPr>
          <p:cNvSpPr/>
          <p:nvPr/>
        </p:nvSpPr>
        <p:spPr>
          <a:xfrm>
            <a:off x="751806" y="3906948"/>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Precision</a:t>
            </a:r>
            <a:endParaRPr lang="en-CA" sz="1600" dirty="0"/>
          </a:p>
        </p:txBody>
      </p:sp>
      <p:sp>
        <p:nvSpPr>
          <p:cNvPr id="72" name="Rectangle: Rounded Corners 71">
            <a:extLst>
              <a:ext uri="{FF2B5EF4-FFF2-40B4-BE49-F238E27FC236}">
                <a16:creationId xmlns:a16="http://schemas.microsoft.com/office/drawing/2014/main" id="{4EE995CD-41ED-413F-96A7-4532402BEA12}"/>
              </a:ext>
            </a:extLst>
          </p:cNvPr>
          <p:cNvSpPr/>
          <p:nvPr/>
        </p:nvSpPr>
        <p:spPr>
          <a:xfrm>
            <a:off x="4786942" y="3906948"/>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0.856</a:t>
            </a:r>
            <a:endParaRPr lang="en-CA" sz="1600" dirty="0"/>
          </a:p>
        </p:txBody>
      </p:sp>
      <p:sp>
        <p:nvSpPr>
          <p:cNvPr id="73" name="Rectangle: Rounded Corners 72">
            <a:extLst>
              <a:ext uri="{FF2B5EF4-FFF2-40B4-BE49-F238E27FC236}">
                <a16:creationId xmlns:a16="http://schemas.microsoft.com/office/drawing/2014/main" id="{05DC3777-96DB-4236-90AB-1E2051B6D1D8}"/>
              </a:ext>
            </a:extLst>
          </p:cNvPr>
          <p:cNvSpPr/>
          <p:nvPr/>
        </p:nvSpPr>
        <p:spPr>
          <a:xfrm>
            <a:off x="2683502" y="4314673"/>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0.864</a:t>
            </a:r>
            <a:endParaRPr lang="en-CA" sz="1600" dirty="0"/>
          </a:p>
        </p:txBody>
      </p:sp>
      <p:sp>
        <p:nvSpPr>
          <p:cNvPr id="74" name="Rectangle: Rounded Corners 73">
            <a:extLst>
              <a:ext uri="{FF2B5EF4-FFF2-40B4-BE49-F238E27FC236}">
                <a16:creationId xmlns:a16="http://schemas.microsoft.com/office/drawing/2014/main" id="{31F0664E-8673-485E-BD82-FF4AD57B7ABE}"/>
              </a:ext>
            </a:extLst>
          </p:cNvPr>
          <p:cNvSpPr/>
          <p:nvPr/>
        </p:nvSpPr>
        <p:spPr>
          <a:xfrm>
            <a:off x="751806" y="4314673"/>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Recall</a:t>
            </a:r>
            <a:endParaRPr lang="en-CA" sz="1600" dirty="0"/>
          </a:p>
        </p:txBody>
      </p:sp>
      <p:sp>
        <p:nvSpPr>
          <p:cNvPr id="75" name="Rectangle: Rounded Corners 74">
            <a:extLst>
              <a:ext uri="{FF2B5EF4-FFF2-40B4-BE49-F238E27FC236}">
                <a16:creationId xmlns:a16="http://schemas.microsoft.com/office/drawing/2014/main" id="{CED46844-8708-4174-A31D-393092EB4AA2}"/>
              </a:ext>
            </a:extLst>
          </p:cNvPr>
          <p:cNvSpPr/>
          <p:nvPr/>
        </p:nvSpPr>
        <p:spPr>
          <a:xfrm>
            <a:off x="4786942" y="4314673"/>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0.888</a:t>
            </a:r>
            <a:endParaRPr lang="en-CA" sz="1600" dirty="0"/>
          </a:p>
        </p:txBody>
      </p:sp>
      <p:sp>
        <p:nvSpPr>
          <p:cNvPr id="76" name="Rectangle: Rounded Corners 75">
            <a:extLst>
              <a:ext uri="{FF2B5EF4-FFF2-40B4-BE49-F238E27FC236}">
                <a16:creationId xmlns:a16="http://schemas.microsoft.com/office/drawing/2014/main" id="{EEF379EB-8E2B-407B-B8D0-C29632D55BB3}"/>
              </a:ext>
            </a:extLst>
          </p:cNvPr>
          <p:cNvSpPr/>
          <p:nvPr/>
        </p:nvSpPr>
        <p:spPr>
          <a:xfrm>
            <a:off x="2683502" y="4722398"/>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0.861</a:t>
            </a:r>
            <a:endParaRPr lang="en-CA" sz="1600" dirty="0">
              <a:solidFill>
                <a:schemeClr val="bg1"/>
              </a:solidFill>
            </a:endParaRPr>
          </a:p>
        </p:txBody>
      </p:sp>
      <p:sp>
        <p:nvSpPr>
          <p:cNvPr id="77" name="Rectangle: Rounded Corners 76">
            <a:extLst>
              <a:ext uri="{FF2B5EF4-FFF2-40B4-BE49-F238E27FC236}">
                <a16:creationId xmlns:a16="http://schemas.microsoft.com/office/drawing/2014/main" id="{1E6CC6C3-004A-40F8-B392-EEC097294778}"/>
              </a:ext>
            </a:extLst>
          </p:cNvPr>
          <p:cNvSpPr/>
          <p:nvPr/>
        </p:nvSpPr>
        <p:spPr>
          <a:xfrm>
            <a:off x="751806" y="4722398"/>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F1 Score</a:t>
            </a:r>
            <a:endParaRPr lang="en-CA" sz="1600" dirty="0"/>
          </a:p>
        </p:txBody>
      </p:sp>
      <p:sp>
        <p:nvSpPr>
          <p:cNvPr id="78" name="Rectangle: Rounded Corners 77">
            <a:extLst>
              <a:ext uri="{FF2B5EF4-FFF2-40B4-BE49-F238E27FC236}">
                <a16:creationId xmlns:a16="http://schemas.microsoft.com/office/drawing/2014/main" id="{EB114CA7-996E-4746-AACC-6AEF75ACF805}"/>
              </a:ext>
            </a:extLst>
          </p:cNvPr>
          <p:cNvSpPr/>
          <p:nvPr/>
        </p:nvSpPr>
        <p:spPr>
          <a:xfrm>
            <a:off x="4786942" y="4722398"/>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0.872</a:t>
            </a:r>
            <a:endParaRPr lang="en-CA" sz="1600" dirty="0"/>
          </a:p>
        </p:txBody>
      </p:sp>
      <p:sp>
        <p:nvSpPr>
          <p:cNvPr id="79" name="Rectangle: Rounded Corners 78">
            <a:extLst>
              <a:ext uri="{FF2B5EF4-FFF2-40B4-BE49-F238E27FC236}">
                <a16:creationId xmlns:a16="http://schemas.microsoft.com/office/drawing/2014/main" id="{F1714C07-A353-4A86-89FB-6F4863DE7906}"/>
              </a:ext>
            </a:extLst>
          </p:cNvPr>
          <p:cNvSpPr/>
          <p:nvPr/>
        </p:nvSpPr>
        <p:spPr>
          <a:xfrm>
            <a:off x="2683502" y="5130123"/>
            <a:ext cx="2016224" cy="377546"/>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0.834</a:t>
            </a:r>
            <a:endParaRPr lang="en-CA" sz="1600" dirty="0">
              <a:solidFill>
                <a:schemeClr val="bg1"/>
              </a:solidFill>
            </a:endParaRPr>
          </a:p>
        </p:txBody>
      </p:sp>
      <p:sp>
        <p:nvSpPr>
          <p:cNvPr id="80" name="Rectangle: Rounded Corners 79">
            <a:extLst>
              <a:ext uri="{FF2B5EF4-FFF2-40B4-BE49-F238E27FC236}">
                <a16:creationId xmlns:a16="http://schemas.microsoft.com/office/drawing/2014/main" id="{C96DD77D-ED3E-434D-9F71-EC7EB039F623}"/>
              </a:ext>
            </a:extLst>
          </p:cNvPr>
          <p:cNvSpPr/>
          <p:nvPr/>
        </p:nvSpPr>
        <p:spPr>
          <a:xfrm>
            <a:off x="751806" y="5130123"/>
            <a:ext cx="1790930" cy="37754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AUC</a:t>
            </a:r>
            <a:endParaRPr lang="en-CA" sz="1600" dirty="0"/>
          </a:p>
        </p:txBody>
      </p:sp>
      <p:sp>
        <p:nvSpPr>
          <p:cNvPr id="81" name="Rectangle: Rounded Corners 80">
            <a:extLst>
              <a:ext uri="{FF2B5EF4-FFF2-40B4-BE49-F238E27FC236}">
                <a16:creationId xmlns:a16="http://schemas.microsoft.com/office/drawing/2014/main" id="{0B276A3E-52A8-4CD2-A235-CA92963FBDE9}"/>
              </a:ext>
            </a:extLst>
          </p:cNvPr>
          <p:cNvSpPr/>
          <p:nvPr/>
        </p:nvSpPr>
        <p:spPr>
          <a:xfrm>
            <a:off x="4786942" y="5130123"/>
            <a:ext cx="2016224" cy="377546"/>
          </a:xfrm>
          <a:prstGeom prst="roundRect">
            <a:avLst/>
          </a:prstGeom>
          <a:solidFill>
            <a:srgbClr val="079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0.849</a:t>
            </a:r>
            <a:endParaRPr lang="en-CA" sz="1600" dirty="0"/>
          </a:p>
        </p:txBody>
      </p:sp>
      <p:sp>
        <p:nvSpPr>
          <p:cNvPr id="85" name="Title 1">
            <a:extLst>
              <a:ext uri="{FF2B5EF4-FFF2-40B4-BE49-F238E27FC236}">
                <a16:creationId xmlns:a16="http://schemas.microsoft.com/office/drawing/2014/main" id="{C4E98D6F-6F4B-4268-8D26-FE18BAD7E6DA}"/>
              </a:ext>
            </a:extLst>
          </p:cNvPr>
          <p:cNvSpPr>
            <a:spLocks noGrp="1"/>
          </p:cNvSpPr>
          <p:nvPr>
            <p:ph type="title"/>
          </p:nvPr>
        </p:nvSpPr>
        <p:spPr>
          <a:xfrm>
            <a:off x="4696006" y="1134533"/>
            <a:ext cx="2247457" cy="341483"/>
          </a:xfrm>
        </p:spPr>
        <p:txBody>
          <a:bodyPr vert="horz" lIns="91440" tIns="45720" rIns="91440" bIns="45720" rtlCol="0" anchor="ctr">
            <a:noAutofit/>
          </a:bodyPr>
          <a:lstStyle/>
          <a:p>
            <a:pPr algn="ctr"/>
            <a:r>
              <a:rPr lang="en-US" sz="1600" b="1" dirty="0">
                <a:solidFill>
                  <a:schemeClr val="tx2"/>
                </a:solidFill>
              </a:rPr>
              <a:t>Logistic Regression</a:t>
            </a:r>
            <a:endParaRPr lang="en-CA" sz="1600" b="1" dirty="0">
              <a:solidFill>
                <a:schemeClr val="tx2"/>
              </a:solidFill>
            </a:endParaRPr>
          </a:p>
        </p:txBody>
      </p:sp>
      <p:sp>
        <p:nvSpPr>
          <p:cNvPr id="86" name="Title 1">
            <a:extLst>
              <a:ext uri="{FF2B5EF4-FFF2-40B4-BE49-F238E27FC236}">
                <a16:creationId xmlns:a16="http://schemas.microsoft.com/office/drawing/2014/main" id="{3DB6ACCF-DEF0-402F-9E26-C6C3609B52FA}"/>
              </a:ext>
            </a:extLst>
          </p:cNvPr>
          <p:cNvSpPr txBox="1">
            <a:spLocks/>
          </p:cNvSpPr>
          <p:nvPr/>
        </p:nvSpPr>
        <p:spPr>
          <a:xfrm>
            <a:off x="2759461" y="1161939"/>
            <a:ext cx="1986331" cy="286672"/>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pPr algn="ctr"/>
            <a:r>
              <a:rPr lang="en-US" sz="1600" b="1" dirty="0">
                <a:solidFill>
                  <a:schemeClr val="tx2"/>
                </a:solidFill>
              </a:rPr>
              <a:t>Decision Tree </a:t>
            </a:r>
            <a:endParaRPr lang="en-CA" sz="1600" b="1" dirty="0">
              <a:solidFill>
                <a:schemeClr val="tx2"/>
              </a:solidFill>
            </a:endParaRPr>
          </a:p>
        </p:txBody>
      </p:sp>
      <p:sp>
        <p:nvSpPr>
          <p:cNvPr id="87" name="Rectangle: Rounded Corners 86">
            <a:extLst>
              <a:ext uri="{FF2B5EF4-FFF2-40B4-BE49-F238E27FC236}">
                <a16:creationId xmlns:a16="http://schemas.microsoft.com/office/drawing/2014/main" id="{CE8863F0-AC56-40C7-AC05-8EBB6681FAAA}"/>
              </a:ext>
            </a:extLst>
          </p:cNvPr>
          <p:cNvSpPr/>
          <p:nvPr/>
        </p:nvSpPr>
        <p:spPr>
          <a:xfrm>
            <a:off x="751806" y="3284983"/>
            <a:ext cx="6051360" cy="53503"/>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1" name="Group 90">
            <a:extLst>
              <a:ext uri="{FF2B5EF4-FFF2-40B4-BE49-F238E27FC236}">
                <a16:creationId xmlns:a16="http://schemas.microsoft.com/office/drawing/2014/main" id="{CFE8CEF1-C54C-469B-8725-6B71770B881B}"/>
              </a:ext>
            </a:extLst>
          </p:cNvPr>
          <p:cNvGrpSpPr/>
          <p:nvPr/>
        </p:nvGrpSpPr>
        <p:grpSpPr>
          <a:xfrm>
            <a:off x="7608167" y="2485515"/>
            <a:ext cx="3832028" cy="1598936"/>
            <a:chOff x="7608167" y="2392767"/>
            <a:chExt cx="3832028" cy="1598936"/>
          </a:xfrm>
        </p:grpSpPr>
        <p:sp>
          <p:nvSpPr>
            <p:cNvPr id="90" name="Rectangle: Rounded Corners 89">
              <a:extLst>
                <a:ext uri="{FF2B5EF4-FFF2-40B4-BE49-F238E27FC236}">
                  <a16:creationId xmlns:a16="http://schemas.microsoft.com/office/drawing/2014/main" id="{1EC9D3DF-925B-4D51-8109-C741EB39017A}"/>
                </a:ext>
              </a:extLst>
            </p:cNvPr>
            <p:cNvSpPr/>
            <p:nvPr/>
          </p:nvSpPr>
          <p:spPr>
            <a:xfrm>
              <a:off x="7608167" y="2392767"/>
              <a:ext cx="3832027" cy="1598936"/>
            </a:xfrm>
            <a:prstGeom prst="roundRect">
              <a:avLst>
                <a:gd name="adj" fmla="val 6659"/>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a:extLst>
                <a:ext uri="{FF2B5EF4-FFF2-40B4-BE49-F238E27FC236}">
                  <a16:creationId xmlns:a16="http://schemas.microsoft.com/office/drawing/2014/main" id="{78858568-C4F9-4707-AEA9-C9BC3006406F}"/>
                </a:ext>
              </a:extLst>
            </p:cNvPr>
            <p:cNvSpPr txBox="1"/>
            <p:nvPr/>
          </p:nvSpPr>
          <p:spPr>
            <a:xfrm>
              <a:off x="7608167" y="2429620"/>
              <a:ext cx="3832028" cy="1477328"/>
            </a:xfrm>
            <a:prstGeom prst="rect">
              <a:avLst/>
            </a:prstGeom>
            <a:noFill/>
          </p:spPr>
          <p:txBody>
            <a:bodyPr wrap="square" rtlCol="0">
              <a:spAutoFit/>
            </a:bodyPr>
            <a:lstStyle/>
            <a:p>
              <a:r>
                <a:rPr lang="en-CA" dirty="0">
                  <a:solidFill>
                    <a:schemeClr val="bg1"/>
                  </a:solidFill>
                </a:rPr>
                <a:t>As the tables depicts</a:t>
              </a:r>
            </a:p>
            <a:p>
              <a:pPr marL="285750" indent="-285750">
                <a:buFont typeface="Arial" panose="020B0604020202020204" pitchFamily="34" charset="0"/>
                <a:buChar char="•"/>
              </a:pPr>
              <a:r>
                <a:rPr lang="en-CA" dirty="0">
                  <a:solidFill>
                    <a:schemeClr val="bg1"/>
                  </a:solidFill>
                </a:rPr>
                <a:t>LR have predicted better TP and FN</a:t>
              </a:r>
            </a:p>
            <a:p>
              <a:pPr marL="285750" indent="-285750">
                <a:buFont typeface="Arial" panose="020B0604020202020204" pitchFamily="34" charset="0"/>
                <a:buChar char="•"/>
              </a:pPr>
              <a:r>
                <a:rPr lang="en-CA" dirty="0">
                  <a:solidFill>
                    <a:schemeClr val="bg1"/>
                  </a:solidFill>
                </a:rPr>
                <a:t>DT have predicted better FP and TN</a:t>
              </a:r>
            </a:p>
            <a:p>
              <a:pPr marL="285750" indent="-285750">
                <a:buFont typeface="Arial" panose="020B0604020202020204" pitchFamily="34" charset="0"/>
                <a:buChar char="•"/>
              </a:pPr>
              <a:r>
                <a:rPr lang="en-CA" dirty="0">
                  <a:solidFill>
                    <a:schemeClr val="bg1"/>
                  </a:solidFill>
                </a:rPr>
                <a:t>LR model has higher metrics except for precision</a:t>
              </a:r>
            </a:p>
          </p:txBody>
        </p:sp>
      </p:grpSp>
    </p:spTree>
    <p:extLst>
      <p:ext uri="{BB962C8B-B14F-4D97-AF65-F5344CB8AC3E}">
        <p14:creationId xmlns:p14="http://schemas.microsoft.com/office/powerpoint/2010/main" val="57280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3E1127C-8B13-4FF2-99A7-9DC7E6BD4410}"/>
              </a:ext>
            </a:extLst>
          </p:cNvPr>
          <p:cNvSpPr/>
          <p:nvPr/>
        </p:nvSpPr>
        <p:spPr>
          <a:xfrm>
            <a:off x="3359696" y="2436008"/>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a:extLst>
              <a:ext uri="{FF2B5EF4-FFF2-40B4-BE49-F238E27FC236}">
                <a16:creationId xmlns:a16="http://schemas.microsoft.com/office/drawing/2014/main" id="{FC9BDBB5-901D-4388-924C-A97CD0B8D6A0}"/>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
        <p:nvSpPr>
          <p:cNvPr id="4" name="Rectangle: Rounded Corners 3">
            <a:extLst>
              <a:ext uri="{FF2B5EF4-FFF2-40B4-BE49-F238E27FC236}">
                <a16:creationId xmlns:a16="http://schemas.microsoft.com/office/drawing/2014/main" id="{F97B7CF1-90CF-4DDC-953C-09A6162DD2F1}"/>
              </a:ext>
            </a:extLst>
          </p:cNvPr>
          <p:cNvSpPr/>
          <p:nvPr/>
        </p:nvSpPr>
        <p:spPr>
          <a:xfrm>
            <a:off x="1559496" y="2436008"/>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Program</a:t>
            </a:r>
            <a:endParaRPr lang="en-CA" sz="2400" dirty="0">
              <a:solidFill>
                <a:schemeClr val="bg1">
                  <a:lumMod val="85000"/>
                </a:schemeClr>
              </a:solidFill>
            </a:endParaRPr>
          </a:p>
        </p:txBody>
      </p:sp>
      <p:sp>
        <p:nvSpPr>
          <p:cNvPr id="20" name="Rectangle: Rounded Corners 19">
            <a:extLst>
              <a:ext uri="{FF2B5EF4-FFF2-40B4-BE49-F238E27FC236}">
                <a16:creationId xmlns:a16="http://schemas.microsoft.com/office/drawing/2014/main" id="{5CF92672-1D14-4505-9F95-CD942ECEDC55}"/>
              </a:ext>
            </a:extLst>
          </p:cNvPr>
          <p:cNvSpPr/>
          <p:nvPr/>
        </p:nvSpPr>
        <p:spPr>
          <a:xfrm>
            <a:off x="3359696" y="3035592"/>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Rounded Corners 20">
            <a:extLst>
              <a:ext uri="{FF2B5EF4-FFF2-40B4-BE49-F238E27FC236}">
                <a16:creationId xmlns:a16="http://schemas.microsoft.com/office/drawing/2014/main" id="{15FADCB8-8619-4FDD-B9D4-8AF25FB1F477}"/>
              </a:ext>
            </a:extLst>
          </p:cNvPr>
          <p:cNvSpPr/>
          <p:nvPr/>
        </p:nvSpPr>
        <p:spPr>
          <a:xfrm>
            <a:off x="1559496" y="3035592"/>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Course Title</a:t>
            </a:r>
            <a:endParaRPr lang="en-CA" sz="2400" dirty="0">
              <a:solidFill>
                <a:schemeClr val="bg1">
                  <a:lumMod val="85000"/>
                </a:schemeClr>
              </a:solidFill>
            </a:endParaRPr>
          </a:p>
        </p:txBody>
      </p:sp>
      <p:sp>
        <p:nvSpPr>
          <p:cNvPr id="22" name="Rectangle: Rounded Corners 21">
            <a:extLst>
              <a:ext uri="{FF2B5EF4-FFF2-40B4-BE49-F238E27FC236}">
                <a16:creationId xmlns:a16="http://schemas.microsoft.com/office/drawing/2014/main" id="{410D0AAA-BF32-4319-B8C8-44638EC51663}"/>
              </a:ext>
            </a:extLst>
          </p:cNvPr>
          <p:cNvSpPr/>
          <p:nvPr/>
        </p:nvSpPr>
        <p:spPr>
          <a:xfrm>
            <a:off x="3359696" y="3635176"/>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Rounded Corners 22">
            <a:extLst>
              <a:ext uri="{FF2B5EF4-FFF2-40B4-BE49-F238E27FC236}">
                <a16:creationId xmlns:a16="http://schemas.microsoft.com/office/drawing/2014/main" id="{B133A01B-5B51-45C5-8CA7-DC97F908D61B}"/>
              </a:ext>
            </a:extLst>
          </p:cNvPr>
          <p:cNvSpPr/>
          <p:nvPr/>
        </p:nvSpPr>
        <p:spPr>
          <a:xfrm>
            <a:off x="1559496" y="3635176"/>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Course Code</a:t>
            </a:r>
            <a:endParaRPr lang="en-CA" sz="2400" dirty="0">
              <a:solidFill>
                <a:schemeClr val="bg1">
                  <a:lumMod val="85000"/>
                </a:schemeClr>
              </a:solidFill>
            </a:endParaRPr>
          </a:p>
        </p:txBody>
      </p:sp>
      <p:sp>
        <p:nvSpPr>
          <p:cNvPr id="24" name="Rectangle: Rounded Corners 23">
            <a:extLst>
              <a:ext uri="{FF2B5EF4-FFF2-40B4-BE49-F238E27FC236}">
                <a16:creationId xmlns:a16="http://schemas.microsoft.com/office/drawing/2014/main" id="{9EDC59B5-9A44-4BDB-8354-42EFF1770271}"/>
              </a:ext>
            </a:extLst>
          </p:cNvPr>
          <p:cNvSpPr/>
          <p:nvPr/>
        </p:nvSpPr>
        <p:spPr>
          <a:xfrm>
            <a:off x="3359696" y="4234760"/>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Rounded Corners 24">
            <a:extLst>
              <a:ext uri="{FF2B5EF4-FFF2-40B4-BE49-F238E27FC236}">
                <a16:creationId xmlns:a16="http://schemas.microsoft.com/office/drawing/2014/main" id="{F36B7A2B-4694-4B37-98F9-B2BB830C7363}"/>
              </a:ext>
            </a:extLst>
          </p:cNvPr>
          <p:cNvSpPr/>
          <p:nvPr/>
        </p:nvSpPr>
        <p:spPr>
          <a:xfrm>
            <a:off x="1559496" y="4234760"/>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Professor</a:t>
            </a:r>
            <a:endParaRPr lang="en-CA" sz="2400" dirty="0">
              <a:solidFill>
                <a:schemeClr val="bg1">
                  <a:lumMod val="85000"/>
                </a:schemeClr>
              </a:solidFill>
            </a:endParaRPr>
          </a:p>
        </p:txBody>
      </p:sp>
      <p:sp>
        <p:nvSpPr>
          <p:cNvPr id="28" name="Rectangle: Rounded Corners 27">
            <a:extLst>
              <a:ext uri="{FF2B5EF4-FFF2-40B4-BE49-F238E27FC236}">
                <a16:creationId xmlns:a16="http://schemas.microsoft.com/office/drawing/2014/main" id="{447632AD-C62D-4F5A-BFEA-EE0F1D4895C7}"/>
              </a:ext>
            </a:extLst>
          </p:cNvPr>
          <p:cNvSpPr/>
          <p:nvPr/>
        </p:nvSpPr>
        <p:spPr>
          <a:xfrm>
            <a:off x="3359696" y="4834344"/>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DEBE00E0-72AD-436A-BDE4-A48698D13888}"/>
              </a:ext>
            </a:extLst>
          </p:cNvPr>
          <p:cNvSpPr/>
          <p:nvPr/>
        </p:nvSpPr>
        <p:spPr>
          <a:xfrm>
            <a:off x="1559496" y="4834344"/>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Semester</a:t>
            </a:r>
            <a:endParaRPr lang="en-CA" sz="2400" dirty="0">
              <a:solidFill>
                <a:schemeClr val="bg1">
                  <a:lumMod val="85000"/>
                </a:schemeClr>
              </a:solidFill>
            </a:endParaRPr>
          </a:p>
        </p:txBody>
      </p:sp>
      <p:sp>
        <p:nvSpPr>
          <p:cNvPr id="30" name="Rectangle: Rounded Corners 29">
            <a:extLst>
              <a:ext uri="{FF2B5EF4-FFF2-40B4-BE49-F238E27FC236}">
                <a16:creationId xmlns:a16="http://schemas.microsoft.com/office/drawing/2014/main" id="{3FA980AB-EBC5-4642-A74F-3B67D3A6E53A}"/>
              </a:ext>
            </a:extLst>
          </p:cNvPr>
          <p:cNvSpPr/>
          <p:nvPr/>
        </p:nvSpPr>
        <p:spPr>
          <a:xfrm>
            <a:off x="3359696" y="5445224"/>
            <a:ext cx="7560840" cy="57606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Rounded Corners 30">
            <a:extLst>
              <a:ext uri="{FF2B5EF4-FFF2-40B4-BE49-F238E27FC236}">
                <a16:creationId xmlns:a16="http://schemas.microsoft.com/office/drawing/2014/main" id="{0C1484FF-4B35-4D91-979F-82A99C103A93}"/>
              </a:ext>
            </a:extLst>
          </p:cNvPr>
          <p:cNvSpPr/>
          <p:nvPr/>
        </p:nvSpPr>
        <p:spPr>
          <a:xfrm>
            <a:off x="1559496" y="5445224"/>
            <a:ext cx="2808312" cy="57606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Section</a:t>
            </a:r>
            <a:endParaRPr lang="en-CA" sz="2400" dirty="0">
              <a:solidFill>
                <a:schemeClr val="bg1">
                  <a:lumMod val="85000"/>
                </a:schemeClr>
              </a:solidFill>
            </a:endParaRPr>
          </a:p>
        </p:txBody>
      </p:sp>
      <p:sp>
        <p:nvSpPr>
          <p:cNvPr id="32" name="TextBox 31">
            <a:extLst>
              <a:ext uri="{FF2B5EF4-FFF2-40B4-BE49-F238E27FC236}">
                <a16:creationId xmlns:a16="http://schemas.microsoft.com/office/drawing/2014/main" id="{27103B97-91E9-44EA-8394-2E3FA66FE540}"/>
              </a:ext>
            </a:extLst>
          </p:cNvPr>
          <p:cNvSpPr txBox="1"/>
          <p:nvPr/>
        </p:nvSpPr>
        <p:spPr>
          <a:xfrm>
            <a:off x="4511824" y="2493207"/>
            <a:ext cx="6264696" cy="461665"/>
          </a:xfrm>
          <a:prstGeom prst="rect">
            <a:avLst/>
          </a:prstGeom>
          <a:noFill/>
        </p:spPr>
        <p:txBody>
          <a:bodyPr wrap="square" rtlCol="0">
            <a:spAutoFit/>
          </a:bodyPr>
          <a:lstStyle/>
          <a:p>
            <a:r>
              <a:rPr lang="en-US" sz="2400" dirty="0"/>
              <a:t>Data Analytics for Business</a:t>
            </a:r>
            <a:endParaRPr lang="en-CA" sz="2400" dirty="0"/>
          </a:p>
        </p:txBody>
      </p:sp>
      <p:sp>
        <p:nvSpPr>
          <p:cNvPr id="33" name="TextBox 32">
            <a:extLst>
              <a:ext uri="{FF2B5EF4-FFF2-40B4-BE49-F238E27FC236}">
                <a16:creationId xmlns:a16="http://schemas.microsoft.com/office/drawing/2014/main" id="{F864A183-5C61-4D33-8FA9-F7EE511C98CE}"/>
              </a:ext>
            </a:extLst>
          </p:cNvPr>
          <p:cNvSpPr txBox="1"/>
          <p:nvPr/>
        </p:nvSpPr>
        <p:spPr>
          <a:xfrm>
            <a:off x="4514880" y="3095455"/>
            <a:ext cx="6264696" cy="461665"/>
          </a:xfrm>
          <a:prstGeom prst="rect">
            <a:avLst/>
          </a:prstGeom>
          <a:noFill/>
        </p:spPr>
        <p:txBody>
          <a:bodyPr wrap="square" rtlCol="0">
            <a:spAutoFit/>
          </a:bodyPr>
          <a:lstStyle/>
          <a:p>
            <a:r>
              <a:rPr lang="en-US" sz="2400" dirty="0"/>
              <a:t>Introduction to Data Analytics</a:t>
            </a:r>
            <a:endParaRPr lang="en-CA" sz="2400" dirty="0"/>
          </a:p>
        </p:txBody>
      </p:sp>
      <p:sp>
        <p:nvSpPr>
          <p:cNvPr id="34" name="TextBox 33">
            <a:extLst>
              <a:ext uri="{FF2B5EF4-FFF2-40B4-BE49-F238E27FC236}">
                <a16:creationId xmlns:a16="http://schemas.microsoft.com/office/drawing/2014/main" id="{80AC5747-D343-4D0C-896E-955876743161}"/>
              </a:ext>
            </a:extLst>
          </p:cNvPr>
          <p:cNvSpPr txBox="1"/>
          <p:nvPr/>
        </p:nvSpPr>
        <p:spPr>
          <a:xfrm>
            <a:off x="4511824" y="3671519"/>
            <a:ext cx="6264696" cy="461665"/>
          </a:xfrm>
          <a:prstGeom prst="rect">
            <a:avLst/>
          </a:prstGeom>
          <a:noFill/>
        </p:spPr>
        <p:txBody>
          <a:bodyPr wrap="square" rtlCol="0">
            <a:spAutoFit/>
          </a:bodyPr>
          <a:lstStyle/>
          <a:p>
            <a:r>
              <a:rPr lang="en-US" sz="2400" dirty="0"/>
              <a:t>DAB100</a:t>
            </a:r>
            <a:endParaRPr lang="en-CA" sz="2400" dirty="0"/>
          </a:p>
        </p:txBody>
      </p:sp>
      <p:sp>
        <p:nvSpPr>
          <p:cNvPr id="35" name="TextBox 34">
            <a:extLst>
              <a:ext uri="{FF2B5EF4-FFF2-40B4-BE49-F238E27FC236}">
                <a16:creationId xmlns:a16="http://schemas.microsoft.com/office/drawing/2014/main" id="{4058528F-0C2F-4A2F-8314-43FE3F2C89D3}"/>
              </a:ext>
            </a:extLst>
          </p:cNvPr>
          <p:cNvSpPr txBox="1"/>
          <p:nvPr/>
        </p:nvSpPr>
        <p:spPr>
          <a:xfrm>
            <a:off x="4511824" y="4276640"/>
            <a:ext cx="6299120" cy="461665"/>
          </a:xfrm>
          <a:prstGeom prst="rect">
            <a:avLst/>
          </a:prstGeom>
          <a:noFill/>
        </p:spPr>
        <p:txBody>
          <a:bodyPr wrap="square" rtlCol="0">
            <a:spAutoFit/>
          </a:bodyPr>
          <a:lstStyle/>
          <a:p>
            <a:r>
              <a:rPr lang="en-US" sz="2400" dirty="0"/>
              <a:t>Dr. Sabbir Ahmed</a:t>
            </a:r>
            <a:endParaRPr lang="en-CA" sz="2400" dirty="0"/>
          </a:p>
        </p:txBody>
      </p:sp>
      <p:sp>
        <p:nvSpPr>
          <p:cNvPr id="36" name="TextBox 35">
            <a:extLst>
              <a:ext uri="{FF2B5EF4-FFF2-40B4-BE49-F238E27FC236}">
                <a16:creationId xmlns:a16="http://schemas.microsoft.com/office/drawing/2014/main" id="{AE85C2EA-468A-4CF3-82D8-F8C821D490BF}"/>
              </a:ext>
            </a:extLst>
          </p:cNvPr>
          <p:cNvSpPr txBox="1"/>
          <p:nvPr/>
        </p:nvSpPr>
        <p:spPr>
          <a:xfrm>
            <a:off x="4511824" y="4878809"/>
            <a:ext cx="6299120" cy="461665"/>
          </a:xfrm>
          <a:prstGeom prst="rect">
            <a:avLst/>
          </a:prstGeom>
          <a:noFill/>
        </p:spPr>
        <p:txBody>
          <a:bodyPr wrap="square" rtlCol="0">
            <a:spAutoFit/>
          </a:bodyPr>
          <a:lstStyle/>
          <a:p>
            <a:r>
              <a:rPr lang="en-US" sz="2400" dirty="0"/>
              <a:t>Fall 2021</a:t>
            </a:r>
            <a:endParaRPr lang="en-CA" sz="2400" dirty="0"/>
          </a:p>
        </p:txBody>
      </p:sp>
      <p:sp>
        <p:nvSpPr>
          <p:cNvPr id="37" name="TextBox 36">
            <a:extLst>
              <a:ext uri="{FF2B5EF4-FFF2-40B4-BE49-F238E27FC236}">
                <a16:creationId xmlns:a16="http://schemas.microsoft.com/office/drawing/2014/main" id="{B0615772-0154-448E-BEE7-14823FF1F290}"/>
              </a:ext>
            </a:extLst>
          </p:cNvPr>
          <p:cNvSpPr txBox="1"/>
          <p:nvPr/>
        </p:nvSpPr>
        <p:spPr>
          <a:xfrm>
            <a:off x="4511824" y="5462762"/>
            <a:ext cx="6324272" cy="461665"/>
          </a:xfrm>
          <a:prstGeom prst="rect">
            <a:avLst/>
          </a:prstGeom>
          <a:noFill/>
        </p:spPr>
        <p:txBody>
          <a:bodyPr wrap="square" rtlCol="0">
            <a:spAutoFit/>
          </a:bodyPr>
          <a:lstStyle/>
          <a:p>
            <a:r>
              <a:rPr lang="en-US" sz="2400" dirty="0"/>
              <a:t>004</a:t>
            </a:r>
            <a:endParaRPr lang="en-CA" sz="2400" dirty="0"/>
          </a:p>
        </p:txBody>
      </p:sp>
      <p:pic>
        <p:nvPicPr>
          <p:cNvPr id="41" name="Picture 40" descr="Text&#10;&#10;Description automatically generated with low confidence">
            <a:extLst>
              <a:ext uri="{FF2B5EF4-FFF2-40B4-BE49-F238E27FC236}">
                <a16:creationId xmlns:a16="http://schemas.microsoft.com/office/drawing/2014/main" id="{ED9818C5-44CC-459D-9F6A-3D494A9AF0D7}"/>
              </a:ext>
            </a:extLst>
          </p:cNvPr>
          <p:cNvPicPr>
            <a:picLocks noChangeAspect="1"/>
          </p:cNvPicPr>
          <p:nvPr/>
        </p:nvPicPr>
        <p:blipFill>
          <a:blip r:embed="rId2"/>
          <a:stretch>
            <a:fillRect/>
          </a:stretch>
        </p:blipFill>
        <p:spPr>
          <a:xfrm>
            <a:off x="8976321" y="850790"/>
            <a:ext cx="1800200" cy="1023864"/>
          </a:xfrm>
          <a:prstGeom prst="rect">
            <a:avLst/>
          </a:prstGeom>
        </p:spPr>
      </p:pic>
      <p:pic>
        <p:nvPicPr>
          <p:cNvPr id="43" name="Picture 42" descr="A picture containing graphical user interface&#10;&#10;Description automatically generated">
            <a:extLst>
              <a:ext uri="{FF2B5EF4-FFF2-40B4-BE49-F238E27FC236}">
                <a16:creationId xmlns:a16="http://schemas.microsoft.com/office/drawing/2014/main" id="{5479E714-23BD-41D7-830B-6FC40CB855D2}"/>
              </a:ext>
            </a:extLst>
          </p:cNvPr>
          <p:cNvPicPr>
            <a:picLocks noChangeAspect="1"/>
          </p:cNvPicPr>
          <p:nvPr/>
        </p:nvPicPr>
        <p:blipFill rotWithShape="1">
          <a:blip r:embed="rId3"/>
          <a:srcRect t="22311" b="22315"/>
          <a:stretch/>
        </p:blipFill>
        <p:spPr>
          <a:xfrm>
            <a:off x="8258937" y="62935"/>
            <a:ext cx="2552007" cy="794898"/>
          </a:xfrm>
          <a:prstGeom prst="rect">
            <a:avLst/>
          </a:prstGeom>
        </p:spPr>
      </p:pic>
    </p:spTree>
    <p:extLst>
      <p:ext uri="{BB962C8B-B14F-4D97-AF65-F5344CB8AC3E}">
        <p14:creationId xmlns:p14="http://schemas.microsoft.com/office/powerpoint/2010/main" val="33619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06F1-E911-45E9-8D5E-B06E4C5C3FF4}"/>
              </a:ext>
            </a:extLst>
          </p:cNvPr>
          <p:cNvSpPr>
            <a:spLocks noGrp="1"/>
          </p:cNvSpPr>
          <p:nvPr>
            <p:ph type="title"/>
          </p:nvPr>
        </p:nvSpPr>
        <p:spPr/>
        <p:txBody>
          <a:bodyPr/>
          <a:lstStyle/>
          <a:p>
            <a:r>
              <a:rPr lang="en-US" dirty="0"/>
              <a:t>Group 02 - Team Members</a:t>
            </a:r>
            <a:endParaRPr lang="en-CA" dirty="0"/>
          </a:p>
        </p:txBody>
      </p:sp>
      <p:sp>
        <p:nvSpPr>
          <p:cNvPr id="5" name="Slide Number Placeholder 4">
            <a:extLst>
              <a:ext uri="{FF2B5EF4-FFF2-40B4-BE49-F238E27FC236}">
                <a16:creationId xmlns:a16="http://schemas.microsoft.com/office/drawing/2014/main" id="{A51485AC-5E7A-40B3-93A8-DEE815D0280D}"/>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
        <p:nvSpPr>
          <p:cNvPr id="6" name="Oval 5">
            <a:extLst>
              <a:ext uri="{FF2B5EF4-FFF2-40B4-BE49-F238E27FC236}">
                <a16:creationId xmlns:a16="http://schemas.microsoft.com/office/drawing/2014/main" id="{5E94536E-1CB4-4ABC-A7FD-5B970B7382BB}"/>
              </a:ext>
            </a:extLst>
          </p:cNvPr>
          <p:cNvSpPr/>
          <p:nvPr/>
        </p:nvSpPr>
        <p:spPr>
          <a:xfrm>
            <a:off x="269362" y="2403807"/>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88902C9D-8467-4F76-A6F5-C2C545682A4D}"/>
              </a:ext>
            </a:extLst>
          </p:cNvPr>
          <p:cNvSpPr/>
          <p:nvPr/>
        </p:nvSpPr>
        <p:spPr>
          <a:xfrm>
            <a:off x="269362" y="4365104"/>
            <a:ext cx="1836938"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tx1"/>
                </a:solidFill>
              </a:rPr>
              <a:t>0792620</a:t>
            </a:r>
            <a:endParaRPr lang="en-CA" b="1" dirty="0">
              <a:solidFill>
                <a:schemeClr val="tx1"/>
              </a:solidFill>
            </a:endParaRPr>
          </a:p>
        </p:txBody>
      </p:sp>
      <p:sp>
        <p:nvSpPr>
          <p:cNvPr id="18" name="Rectangle: Rounded Corners 17">
            <a:extLst>
              <a:ext uri="{FF2B5EF4-FFF2-40B4-BE49-F238E27FC236}">
                <a16:creationId xmlns:a16="http://schemas.microsoft.com/office/drawing/2014/main" id="{0C7967D9-E054-4FCD-9E57-F6CE237DCEAD}"/>
              </a:ext>
            </a:extLst>
          </p:cNvPr>
          <p:cNvSpPr/>
          <p:nvPr/>
        </p:nvSpPr>
        <p:spPr>
          <a:xfrm>
            <a:off x="2247462" y="4365104"/>
            <a:ext cx="1836939"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0787447</a:t>
            </a:r>
          </a:p>
        </p:txBody>
      </p:sp>
      <p:sp>
        <p:nvSpPr>
          <p:cNvPr id="19" name="Rectangle: Rounded Corners 18">
            <a:extLst>
              <a:ext uri="{FF2B5EF4-FFF2-40B4-BE49-F238E27FC236}">
                <a16:creationId xmlns:a16="http://schemas.microsoft.com/office/drawing/2014/main" id="{4DF1D331-5928-43D2-B857-5D48D97D27E5}"/>
              </a:ext>
            </a:extLst>
          </p:cNvPr>
          <p:cNvSpPr/>
          <p:nvPr/>
        </p:nvSpPr>
        <p:spPr>
          <a:xfrm>
            <a:off x="269360" y="4812749"/>
            <a:ext cx="1836940"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solidFill>
                  <a:schemeClr val="tx1">
                    <a:lumMod val="50000"/>
                  </a:schemeClr>
                </a:solidFill>
              </a:rPr>
              <a:t>Apruv Hiteshkumar Sathwara</a:t>
            </a:r>
            <a:endParaRPr lang="en-CA" dirty="0">
              <a:solidFill>
                <a:schemeClr val="tx1">
                  <a:lumMod val="50000"/>
                </a:schemeClr>
              </a:solidFill>
            </a:endParaRPr>
          </a:p>
        </p:txBody>
      </p:sp>
      <p:sp>
        <p:nvSpPr>
          <p:cNvPr id="21" name="Rectangle: Rounded Corners 20">
            <a:extLst>
              <a:ext uri="{FF2B5EF4-FFF2-40B4-BE49-F238E27FC236}">
                <a16:creationId xmlns:a16="http://schemas.microsoft.com/office/drawing/2014/main" id="{89CD51E2-E1C5-4114-8976-E4B20FA5526A}"/>
              </a:ext>
            </a:extLst>
          </p:cNvPr>
          <p:cNvSpPr/>
          <p:nvPr/>
        </p:nvSpPr>
        <p:spPr>
          <a:xfrm>
            <a:off x="2247462" y="4812749"/>
            <a:ext cx="1836940"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solidFill>
                  <a:schemeClr val="tx1">
                    <a:lumMod val="50000"/>
                  </a:schemeClr>
                </a:solidFill>
              </a:rPr>
              <a:t>Dhurvin Ketankumar Raval</a:t>
            </a:r>
            <a:endParaRPr lang="en-CA" dirty="0">
              <a:solidFill>
                <a:schemeClr val="tx1">
                  <a:lumMod val="50000"/>
                </a:schemeClr>
              </a:solidFill>
            </a:endParaRPr>
          </a:p>
        </p:txBody>
      </p:sp>
      <p:sp>
        <p:nvSpPr>
          <p:cNvPr id="22" name="Rectangle: Rounded Corners 21">
            <a:extLst>
              <a:ext uri="{FF2B5EF4-FFF2-40B4-BE49-F238E27FC236}">
                <a16:creationId xmlns:a16="http://schemas.microsoft.com/office/drawing/2014/main" id="{FE84E7F5-F48C-455B-B6B2-A197A95C4A37}"/>
              </a:ext>
            </a:extLst>
          </p:cNvPr>
          <p:cNvSpPr/>
          <p:nvPr/>
        </p:nvSpPr>
        <p:spPr>
          <a:xfrm>
            <a:off x="4186491" y="4365104"/>
            <a:ext cx="1836938"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0780765</a:t>
            </a:r>
          </a:p>
        </p:txBody>
      </p:sp>
      <p:sp>
        <p:nvSpPr>
          <p:cNvPr id="23" name="Rectangle: Rounded Corners 22">
            <a:extLst>
              <a:ext uri="{FF2B5EF4-FFF2-40B4-BE49-F238E27FC236}">
                <a16:creationId xmlns:a16="http://schemas.microsoft.com/office/drawing/2014/main" id="{FF203E72-73D4-42DB-8414-50E84C0D0360}"/>
              </a:ext>
            </a:extLst>
          </p:cNvPr>
          <p:cNvSpPr/>
          <p:nvPr/>
        </p:nvSpPr>
        <p:spPr>
          <a:xfrm>
            <a:off x="4186491" y="4812749"/>
            <a:ext cx="1836938"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Farzin Valiloo</a:t>
            </a:r>
            <a:endParaRPr lang="en-CA" dirty="0">
              <a:solidFill>
                <a:schemeClr val="tx1">
                  <a:lumMod val="50000"/>
                </a:schemeClr>
              </a:solidFill>
            </a:endParaRPr>
          </a:p>
        </p:txBody>
      </p:sp>
      <p:sp>
        <p:nvSpPr>
          <p:cNvPr id="24" name="Rectangle: Rounded Corners 23">
            <a:extLst>
              <a:ext uri="{FF2B5EF4-FFF2-40B4-BE49-F238E27FC236}">
                <a16:creationId xmlns:a16="http://schemas.microsoft.com/office/drawing/2014/main" id="{8363CAB9-CC40-48E7-8C7F-CB5B884C49A9}"/>
              </a:ext>
            </a:extLst>
          </p:cNvPr>
          <p:cNvSpPr/>
          <p:nvPr/>
        </p:nvSpPr>
        <p:spPr>
          <a:xfrm>
            <a:off x="6165414" y="4365104"/>
            <a:ext cx="1836938"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tx1"/>
                </a:solidFill>
              </a:rPr>
              <a:t>0791620</a:t>
            </a:r>
          </a:p>
        </p:txBody>
      </p:sp>
      <p:sp>
        <p:nvSpPr>
          <p:cNvPr id="25" name="Rectangle: Rounded Corners 24">
            <a:extLst>
              <a:ext uri="{FF2B5EF4-FFF2-40B4-BE49-F238E27FC236}">
                <a16:creationId xmlns:a16="http://schemas.microsoft.com/office/drawing/2014/main" id="{0333E011-3747-440F-BD67-DF0CAD9B8F99}"/>
              </a:ext>
            </a:extLst>
          </p:cNvPr>
          <p:cNvSpPr/>
          <p:nvPr/>
        </p:nvSpPr>
        <p:spPr>
          <a:xfrm>
            <a:off x="6165413" y="4812749"/>
            <a:ext cx="1836939"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50000"/>
                  </a:schemeClr>
                </a:solidFill>
              </a:rPr>
              <a:t>Manikandan Selva Subramanian</a:t>
            </a:r>
          </a:p>
        </p:txBody>
      </p:sp>
      <p:sp>
        <p:nvSpPr>
          <p:cNvPr id="26" name="Rectangle: Rounded Corners 25">
            <a:extLst>
              <a:ext uri="{FF2B5EF4-FFF2-40B4-BE49-F238E27FC236}">
                <a16:creationId xmlns:a16="http://schemas.microsoft.com/office/drawing/2014/main" id="{21A8683A-F053-40F0-8016-A920CDF8D366}"/>
              </a:ext>
            </a:extLst>
          </p:cNvPr>
          <p:cNvSpPr/>
          <p:nvPr/>
        </p:nvSpPr>
        <p:spPr>
          <a:xfrm>
            <a:off x="8141633" y="4365104"/>
            <a:ext cx="1836938"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tx1"/>
                </a:solidFill>
              </a:rPr>
              <a:t>0796641</a:t>
            </a:r>
          </a:p>
        </p:txBody>
      </p:sp>
      <p:sp>
        <p:nvSpPr>
          <p:cNvPr id="27" name="Rectangle: Rounded Corners 26">
            <a:extLst>
              <a:ext uri="{FF2B5EF4-FFF2-40B4-BE49-F238E27FC236}">
                <a16:creationId xmlns:a16="http://schemas.microsoft.com/office/drawing/2014/main" id="{904307FD-4AE2-42AC-A75C-89954CCAEDC6}"/>
              </a:ext>
            </a:extLst>
          </p:cNvPr>
          <p:cNvSpPr/>
          <p:nvPr/>
        </p:nvSpPr>
        <p:spPr>
          <a:xfrm>
            <a:off x="8141633" y="4812749"/>
            <a:ext cx="1836938"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solidFill>
                  <a:schemeClr val="tx1">
                    <a:lumMod val="50000"/>
                  </a:schemeClr>
                </a:solidFill>
              </a:rPr>
              <a:t>Navjot Kaur</a:t>
            </a:r>
            <a:endParaRPr lang="en-CA" dirty="0">
              <a:solidFill>
                <a:schemeClr val="tx1">
                  <a:lumMod val="50000"/>
                </a:schemeClr>
              </a:solidFill>
            </a:endParaRPr>
          </a:p>
        </p:txBody>
      </p:sp>
      <p:sp>
        <p:nvSpPr>
          <p:cNvPr id="28" name="Rectangle: Rounded Corners 27">
            <a:extLst>
              <a:ext uri="{FF2B5EF4-FFF2-40B4-BE49-F238E27FC236}">
                <a16:creationId xmlns:a16="http://schemas.microsoft.com/office/drawing/2014/main" id="{B69D68CC-8B0F-42C6-ADC7-B8CD9E48C8AE}"/>
              </a:ext>
            </a:extLst>
          </p:cNvPr>
          <p:cNvSpPr/>
          <p:nvPr/>
        </p:nvSpPr>
        <p:spPr>
          <a:xfrm>
            <a:off x="10128138" y="4365104"/>
            <a:ext cx="1836938" cy="36576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tx1"/>
                </a:solidFill>
              </a:rPr>
              <a:t>0789558</a:t>
            </a:r>
          </a:p>
        </p:txBody>
      </p:sp>
      <p:sp>
        <p:nvSpPr>
          <p:cNvPr id="29" name="Rectangle: Rounded Corners 28">
            <a:extLst>
              <a:ext uri="{FF2B5EF4-FFF2-40B4-BE49-F238E27FC236}">
                <a16:creationId xmlns:a16="http://schemas.microsoft.com/office/drawing/2014/main" id="{9E3695D6-AC8A-486B-A46F-C29D45A15F57}"/>
              </a:ext>
            </a:extLst>
          </p:cNvPr>
          <p:cNvSpPr/>
          <p:nvPr/>
        </p:nvSpPr>
        <p:spPr>
          <a:xfrm>
            <a:off x="10128138" y="4812749"/>
            <a:ext cx="1836938" cy="922050"/>
          </a:xfrm>
          <a:prstGeom prst="roundRect">
            <a:avLst>
              <a:gd name="adj" fmla="val 13568"/>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50000"/>
                  </a:schemeClr>
                </a:solidFill>
              </a:rPr>
              <a:t>Shraddha Rajaram Kolte</a:t>
            </a:r>
          </a:p>
        </p:txBody>
      </p:sp>
      <p:sp>
        <p:nvSpPr>
          <p:cNvPr id="30" name="Oval 29">
            <a:extLst>
              <a:ext uri="{FF2B5EF4-FFF2-40B4-BE49-F238E27FC236}">
                <a16:creationId xmlns:a16="http://schemas.microsoft.com/office/drawing/2014/main" id="{7079EF68-86F7-4884-9C55-4DCD70174674}"/>
              </a:ext>
            </a:extLst>
          </p:cNvPr>
          <p:cNvSpPr/>
          <p:nvPr/>
        </p:nvSpPr>
        <p:spPr>
          <a:xfrm>
            <a:off x="2250724" y="2392012"/>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a:extLst>
              <a:ext uri="{FF2B5EF4-FFF2-40B4-BE49-F238E27FC236}">
                <a16:creationId xmlns:a16="http://schemas.microsoft.com/office/drawing/2014/main" id="{4857E5F0-C86B-4171-8D91-834C5A2FDE13}"/>
              </a:ext>
            </a:extLst>
          </p:cNvPr>
          <p:cNvSpPr/>
          <p:nvPr/>
        </p:nvSpPr>
        <p:spPr>
          <a:xfrm>
            <a:off x="4186491" y="2392012"/>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a:extLst>
              <a:ext uri="{FF2B5EF4-FFF2-40B4-BE49-F238E27FC236}">
                <a16:creationId xmlns:a16="http://schemas.microsoft.com/office/drawing/2014/main" id="{EEF4AC88-D085-4630-9439-DD9A19352A1B}"/>
              </a:ext>
            </a:extLst>
          </p:cNvPr>
          <p:cNvSpPr/>
          <p:nvPr/>
        </p:nvSpPr>
        <p:spPr>
          <a:xfrm>
            <a:off x="6165414" y="2392012"/>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C3D3C84B-80F7-4FA2-BC33-0ABBAED52D3B}"/>
              </a:ext>
            </a:extLst>
          </p:cNvPr>
          <p:cNvSpPr/>
          <p:nvPr/>
        </p:nvSpPr>
        <p:spPr>
          <a:xfrm>
            <a:off x="8144337" y="2402480"/>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BD16357C-DFB7-4107-BD6A-4C069E094414}"/>
              </a:ext>
            </a:extLst>
          </p:cNvPr>
          <p:cNvSpPr/>
          <p:nvPr/>
        </p:nvSpPr>
        <p:spPr>
          <a:xfrm>
            <a:off x="10128139" y="2392012"/>
            <a:ext cx="1836939" cy="18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A person with a beard&#10;&#10;Description automatically generated with low confidence">
            <a:extLst>
              <a:ext uri="{FF2B5EF4-FFF2-40B4-BE49-F238E27FC236}">
                <a16:creationId xmlns:a16="http://schemas.microsoft.com/office/drawing/2014/main" id="{37D48B91-89A3-4259-8F55-704FD17C118B}"/>
              </a:ext>
            </a:extLst>
          </p:cNvPr>
          <p:cNvPicPr>
            <a:picLocks noChangeAspect="1"/>
          </p:cNvPicPr>
          <p:nvPr/>
        </p:nvPicPr>
        <p:blipFill rotWithShape="1">
          <a:blip r:embed="rId2"/>
          <a:srcRect b="25556"/>
          <a:stretch/>
        </p:blipFill>
        <p:spPr>
          <a:xfrm>
            <a:off x="4306874" y="2487506"/>
            <a:ext cx="1606447" cy="1609212"/>
          </a:xfrm>
          <a:prstGeom prst="ellipse">
            <a:avLst/>
          </a:prstGeom>
        </p:spPr>
      </p:pic>
      <p:pic>
        <p:nvPicPr>
          <p:cNvPr id="4" name="Picture 3" descr="A picture containing person, person, shirt, smiling&#10;&#10;Description automatically generated">
            <a:extLst>
              <a:ext uri="{FF2B5EF4-FFF2-40B4-BE49-F238E27FC236}">
                <a16:creationId xmlns:a16="http://schemas.microsoft.com/office/drawing/2014/main" id="{55A516D6-873E-4463-A050-0DFA30F7031B}"/>
              </a:ext>
            </a:extLst>
          </p:cNvPr>
          <p:cNvPicPr>
            <a:picLocks noChangeAspect="1"/>
          </p:cNvPicPr>
          <p:nvPr/>
        </p:nvPicPr>
        <p:blipFill rotWithShape="1">
          <a:blip r:embed="rId3"/>
          <a:srcRect l="2310" t="1" r="2473" b="27219"/>
          <a:stretch/>
        </p:blipFill>
        <p:spPr>
          <a:xfrm>
            <a:off x="2358537" y="2474879"/>
            <a:ext cx="1614787" cy="1609212"/>
          </a:xfrm>
          <a:prstGeom prst="ellipse">
            <a:avLst/>
          </a:prstGeom>
        </p:spPr>
      </p:pic>
      <p:pic>
        <p:nvPicPr>
          <p:cNvPr id="8" name="Picture 7" descr="A person wearing glasses&#10;&#10;Description automatically generated with medium confidence">
            <a:extLst>
              <a:ext uri="{FF2B5EF4-FFF2-40B4-BE49-F238E27FC236}">
                <a16:creationId xmlns:a16="http://schemas.microsoft.com/office/drawing/2014/main" id="{EE82D68F-67D5-4FDD-BE0A-32D80C4BE534}"/>
              </a:ext>
            </a:extLst>
          </p:cNvPr>
          <p:cNvPicPr>
            <a:picLocks noChangeAspect="1"/>
          </p:cNvPicPr>
          <p:nvPr/>
        </p:nvPicPr>
        <p:blipFill rotWithShape="1">
          <a:blip r:embed="rId4"/>
          <a:srcRect l="4200" t="6023" r="4802" b="23628"/>
          <a:stretch/>
        </p:blipFill>
        <p:spPr>
          <a:xfrm>
            <a:off x="6278221" y="2464174"/>
            <a:ext cx="1606447" cy="1655876"/>
          </a:xfrm>
          <a:prstGeom prst="ellipse">
            <a:avLst/>
          </a:prstGeom>
        </p:spPr>
      </p:pic>
      <p:pic>
        <p:nvPicPr>
          <p:cNvPr id="39" name="Picture 38">
            <a:extLst>
              <a:ext uri="{FF2B5EF4-FFF2-40B4-BE49-F238E27FC236}">
                <a16:creationId xmlns:a16="http://schemas.microsoft.com/office/drawing/2014/main" id="{EF940875-D32F-40C3-9D12-E284353BF642}"/>
              </a:ext>
            </a:extLst>
          </p:cNvPr>
          <p:cNvPicPr>
            <a:picLocks noChangeAspect="1"/>
          </p:cNvPicPr>
          <p:nvPr/>
        </p:nvPicPr>
        <p:blipFill>
          <a:blip r:embed="rId5"/>
          <a:srcRect t="150" b="150"/>
          <a:stretch/>
        </p:blipFill>
        <p:spPr>
          <a:xfrm>
            <a:off x="10227605" y="2469303"/>
            <a:ext cx="1637913" cy="1645171"/>
          </a:xfrm>
          <a:prstGeom prst="ellipse">
            <a:avLst/>
          </a:prstGeom>
        </p:spPr>
      </p:pic>
      <p:pic>
        <p:nvPicPr>
          <p:cNvPr id="41" name="Picture 40" descr="A person with a beard&#10;&#10;Description automatically generated with low confidence">
            <a:extLst>
              <a:ext uri="{FF2B5EF4-FFF2-40B4-BE49-F238E27FC236}">
                <a16:creationId xmlns:a16="http://schemas.microsoft.com/office/drawing/2014/main" id="{B11F24FF-5B0C-429E-A59A-C24A275C20B7}"/>
              </a:ext>
            </a:extLst>
          </p:cNvPr>
          <p:cNvPicPr>
            <a:picLocks noChangeAspect="1"/>
          </p:cNvPicPr>
          <p:nvPr/>
        </p:nvPicPr>
        <p:blipFill rotWithShape="1">
          <a:blip r:embed="rId6"/>
          <a:srcRect l="1404" t="5726" r="397" b="15971"/>
          <a:stretch/>
        </p:blipFill>
        <p:spPr>
          <a:xfrm>
            <a:off x="365364" y="2464174"/>
            <a:ext cx="1639420" cy="1680782"/>
          </a:xfrm>
          <a:prstGeom prst="ellipse">
            <a:avLst/>
          </a:prstGeom>
        </p:spPr>
      </p:pic>
      <p:pic>
        <p:nvPicPr>
          <p:cNvPr id="7" name="Picture 6" descr="A picture containing person, posing&#10;&#10;Description automatically generated">
            <a:extLst>
              <a:ext uri="{FF2B5EF4-FFF2-40B4-BE49-F238E27FC236}">
                <a16:creationId xmlns:a16="http://schemas.microsoft.com/office/drawing/2014/main" id="{BBC86E36-3B61-4C4A-885C-8EC6B30B4CB2}"/>
              </a:ext>
            </a:extLst>
          </p:cNvPr>
          <p:cNvPicPr>
            <a:picLocks noChangeAspect="1"/>
          </p:cNvPicPr>
          <p:nvPr/>
        </p:nvPicPr>
        <p:blipFill>
          <a:blip r:embed="rId7"/>
          <a:stretch>
            <a:fillRect/>
          </a:stretch>
        </p:blipFill>
        <p:spPr>
          <a:xfrm>
            <a:off x="8249095" y="2474879"/>
            <a:ext cx="1632302" cy="1650438"/>
          </a:xfrm>
          <a:prstGeom prst="ellipse">
            <a:avLst/>
          </a:prstGeom>
        </p:spPr>
      </p:pic>
    </p:spTree>
    <p:extLst>
      <p:ext uri="{BB962C8B-B14F-4D97-AF65-F5344CB8AC3E}">
        <p14:creationId xmlns:p14="http://schemas.microsoft.com/office/powerpoint/2010/main" val="10313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1F2E47-E93E-45E4-B3D6-244AAD2693F3}"/>
              </a:ext>
            </a:extLst>
          </p:cNvPr>
          <p:cNvSpPr>
            <a:spLocks noGrp="1"/>
          </p:cNvSpPr>
          <p:nvPr>
            <p:ph type="body" sz="quarter" idx="20"/>
          </p:nvPr>
        </p:nvSpPr>
        <p:spPr>
          <a:solidFill>
            <a:schemeClr val="accent2"/>
          </a:solidFill>
        </p:spPr>
        <p:txBody>
          <a:bodyPr/>
          <a:lstStyle/>
          <a:p>
            <a:endParaRPr lang="en-CA" dirty="0"/>
          </a:p>
        </p:txBody>
      </p:sp>
      <p:sp>
        <p:nvSpPr>
          <p:cNvPr id="3" name="Slide Number Placeholder 2">
            <a:extLst>
              <a:ext uri="{FF2B5EF4-FFF2-40B4-BE49-F238E27FC236}">
                <a16:creationId xmlns:a16="http://schemas.microsoft.com/office/drawing/2014/main" id="{EBF042B7-A63D-4B81-86C9-FAE166E05457}"/>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
        <p:nvSpPr>
          <p:cNvPr id="4" name="Title 3">
            <a:extLst>
              <a:ext uri="{FF2B5EF4-FFF2-40B4-BE49-F238E27FC236}">
                <a16:creationId xmlns:a16="http://schemas.microsoft.com/office/drawing/2014/main" id="{A6F6A77A-DD84-4C4C-B876-DAA905295729}"/>
              </a:ext>
            </a:extLst>
          </p:cNvPr>
          <p:cNvSpPr>
            <a:spLocks noGrp="1"/>
          </p:cNvSpPr>
          <p:nvPr>
            <p:ph type="title"/>
          </p:nvPr>
        </p:nvSpPr>
        <p:spPr/>
        <p:txBody>
          <a:bodyPr>
            <a:normAutofit fontScale="90000"/>
          </a:bodyPr>
          <a:lstStyle/>
          <a:p>
            <a:r>
              <a:rPr lang="en-US" dirty="0"/>
              <a:t>Project Developing Approach</a:t>
            </a:r>
            <a:endParaRPr lang="en-CA" dirty="0"/>
          </a:p>
        </p:txBody>
      </p:sp>
      <p:sp>
        <p:nvSpPr>
          <p:cNvPr id="5" name="TextBox 4">
            <a:extLst>
              <a:ext uri="{FF2B5EF4-FFF2-40B4-BE49-F238E27FC236}">
                <a16:creationId xmlns:a16="http://schemas.microsoft.com/office/drawing/2014/main" id="{E2DCAF17-5130-4FEA-A6E0-AE3A0A179A21}"/>
              </a:ext>
            </a:extLst>
          </p:cNvPr>
          <p:cNvSpPr txBox="1"/>
          <p:nvPr/>
        </p:nvSpPr>
        <p:spPr>
          <a:xfrm>
            <a:off x="3071664" y="4479205"/>
            <a:ext cx="7848872" cy="1384995"/>
          </a:xfrm>
          <a:prstGeom prst="rect">
            <a:avLst/>
          </a:prstGeom>
          <a:noFill/>
        </p:spPr>
        <p:txBody>
          <a:bodyPr wrap="square" rtlCol="0">
            <a:spAutoFit/>
          </a:bodyPr>
          <a:lstStyle/>
          <a:p>
            <a:r>
              <a:rPr lang="en-US" sz="2800" dirty="0"/>
              <a:t>All members were involved in all tasks of the project.</a:t>
            </a:r>
          </a:p>
          <a:p>
            <a:r>
              <a:rPr lang="en-US" sz="2800" dirty="0"/>
              <a:t>Including: Data cleaning and transformation, Creating dashboard, and Modeling </a:t>
            </a:r>
            <a:endParaRPr lang="en-CA" sz="2800" dirty="0"/>
          </a:p>
        </p:txBody>
      </p:sp>
    </p:spTree>
    <p:extLst>
      <p:ext uri="{BB962C8B-B14F-4D97-AF65-F5344CB8AC3E}">
        <p14:creationId xmlns:p14="http://schemas.microsoft.com/office/powerpoint/2010/main" val="263243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7A8F2-C5AD-45D1-A064-69DAD4092CE6}"/>
              </a:ext>
            </a:extLst>
          </p:cNvPr>
          <p:cNvSpPr>
            <a:spLocks noGrp="1"/>
          </p:cNvSpPr>
          <p:nvPr>
            <p:ph type="body" sz="quarter" idx="12"/>
          </p:nvPr>
        </p:nvSpPr>
        <p:spPr/>
        <p:txBody>
          <a:bodyPr/>
          <a:lstStyle/>
          <a:p>
            <a:endParaRPr lang="en-CA"/>
          </a:p>
        </p:txBody>
      </p:sp>
      <p:sp>
        <p:nvSpPr>
          <p:cNvPr id="3" name="Title 2">
            <a:extLst>
              <a:ext uri="{FF2B5EF4-FFF2-40B4-BE49-F238E27FC236}">
                <a16:creationId xmlns:a16="http://schemas.microsoft.com/office/drawing/2014/main" id="{56EC954B-7861-4543-82F0-36A02340FFB2}"/>
              </a:ext>
            </a:extLst>
          </p:cNvPr>
          <p:cNvSpPr>
            <a:spLocks noGrp="1"/>
          </p:cNvSpPr>
          <p:nvPr>
            <p:ph type="ctrTitle"/>
          </p:nvPr>
        </p:nvSpPr>
        <p:spPr/>
        <p:txBody>
          <a:bodyPr/>
          <a:lstStyle/>
          <a:p>
            <a:r>
              <a:rPr lang="en-US" dirty="0"/>
              <a:t>Cleaning &amp; Transforming Data</a:t>
            </a:r>
            <a:endParaRPr lang="en-CA" dirty="0"/>
          </a:p>
        </p:txBody>
      </p:sp>
      <p:sp>
        <p:nvSpPr>
          <p:cNvPr id="5" name="Text Placeholder 4">
            <a:extLst>
              <a:ext uri="{FF2B5EF4-FFF2-40B4-BE49-F238E27FC236}">
                <a16:creationId xmlns:a16="http://schemas.microsoft.com/office/drawing/2014/main" id="{5CE2B52F-8CA1-4C57-97AA-081926D8D365}"/>
              </a:ext>
            </a:extLst>
          </p:cNvPr>
          <p:cNvSpPr>
            <a:spLocks noGrp="1"/>
          </p:cNvSpPr>
          <p:nvPr>
            <p:ph type="body" sz="quarter" idx="13"/>
          </p:nvPr>
        </p:nvSpPr>
        <p:spPr/>
        <p:txBody>
          <a:bodyPr/>
          <a:lstStyle/>
          <a:p>
            <a:endParaRPr lang="en-CA"/>
          </a:p>
        </p:txBody>
      </p:sp>
      <p:sp>
        <p:nvSpPr>
          <p:cNvPr id="6" name="Text Placeholder 5">
            <a:extLst>
              <a:ext uri="{FF2B5EF4-FFF2-40B4-BE49-F238E27FC236}">
                <a16:creationId xmlns:a16="http://schemas.microsoft.com/office/drawing/2014/main" id="{3B0EEE69-0C28-4B66-BCB4-A224028AC337}"/>
              </a:ext>
            </a:extLst>
          </p:cNvPr>
          <p:cNvSpPr>
            <a:spLocks noGrp="1"/>
          </p:cNvSpPr>
          <p:nvPr>
            <p:ph type="body" sz="quarter" idx="14"/>
          </p:nvPr>
        </p:nvSpPr>
        <p:spPr/>
        <p:txBody>
          <a:bodyPr/>
          <a:lstStyle/>
          <a:p>
            <a:endParaRPr lang="en-CA"/>
          </a:p>
        </p:txBody>
      </p:sp>
    </p:spTree>
    <p:extLst>
      <p:ext uri="{BB962C8B-B14F-4D97-AF65-F5344CB8AC3E}">
        <p14:creationId xmlns:p14="http://schemas.microsoft.com/office/powerpoint/2010/main" val="51358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F30AB1F-7B58-432D-B166-641B1FCEADFB}"/>
              </a:ext>
            </a:extLst>
          </p:cNvPr>
          <p:cNvSpPr/>
          <p:nvPr/>
        </p:nvSpPr>
        <p:spPr>
          <a:xfrm>
            <a:off x="603396" y="1194719"/>
            <a:ext cx="3564979" cy="2664296"/>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a:p>
        </p:txBody>
      </p:sp>
      <p:sp>
        <p:nvSpPr>
          <p:cNvPr id="2" name="Title 1">
            <a:extLst>
              <a:ext uri="{FF2B5EF4-FFF2-40B4-BE49-F238E27FC236}">
                <a16:creationId xmlns:a16="http://schemas.microsoft.com/office/drawing/2014/main" id="{10BB7757-00B6-4BE6-A732-979968F8C04E}"/>
              </a:ext>
            </a:extLst>
          </p:cNvPr>
          <p:cNvSpPr>
            <a:spLocks noGrp="1"/>
          </p:cNvSpPr>
          <p:nvPr>
            <p:ph type="title"/>
          </p:nvPr>
        </p:nvSpPr>
        <p:spPr>
          <a:xfrm>
            <a:off x="575268" y="560874"/>
            <a:ext cx="10805160" cy="707886"/>
          </a:xfrm>
        </p:spPr>
        <p:txBody>
          <a:bodyPr/>
          <a:lstStyle/>
          <a:p>
            <a:r>
              <a:rPr lang="en-US" dirty="0"/>
              <a:t>Cleaning &amp; Transformation</a:t>
            </a:r>
            <a:endParaRPr lang="en-CA" dirty="0"/>
          </a:p>
        </p:txBody>
      </p:sp>
      <p:sp>
        <p:nvSpPr>
          <p:cNvPr id="3" name="Slide Number Placeholder 2">
            <a:extLst>
              <a:ext uri="{FF2B5EF4-FFF2-40B4-BE49-F238E27FC236}">
                <a16:creationId xmlns:a16="http://schemas.microsoft.com/office/drawing/2014/main" id="{C5339184-949F-4529-A60D-45D43B5E5077}"/>
              </a:ext>
            </a:extLst>
          </p:cNvPr>
          <p:cNvSpPr>
            <a:spLocks noGrp="1"/>
          </p:cNvSpPr>
          <p:nvPr>
            <p:ph type="sldNum" sz="quarter" idx="4"/>
          </p:nvPr>
        </p:nvSpPr>
        <p:spPr>
          <a:xfrm>
            <a:off x="272987" y="6342464"/>
            <a:ext cx="302281" cy="365760"/>
          </a:xfrm>
        </p:spPr>
        <p:txBody>
          <a:bodyPr/>
          <a:lstStyle/>
          <a:p>
            <a:fld id="{4FAB73BC-B049-4115-A692-8D63A059BFB8}" type="slidenum">
              <a:rPr lang="en-US" noProof="0" smtClean="0"/>
              <a:pPr/>
              <a:t>6</a:t>
            </a:fld>
            <a:endParaRPr lang="en-US" noProof="0" dirty="0"/>
          </a:p>
        </p:txBody>
      </p:sp>
      <p:sp>
        <p:nvSpPr>
          <p:cNvPr id="6" name="Rectangle: Rounded Corners 5">
            <a:extLst>
              <a:ext uri="{FF2B5EF4-FFF2-40B4-BE49-F238E27FC236}">
                <a16:creationId xmlns:a16="http://schemas.microsoft.com/office/drawing/2014/main" id="{8422986D-3800-4402-91B9-4E86FF163CF4}"/>
              </a:ext>
            </a:extLst>
          </p:cNvPr>
          <p:cNvSpPr/>
          <p:nvPr/>
        </p:nvSpPr>
        <p:spPr>
          <a:xfrm>
            <a:off x="742016" y="1377063"/>
            <a:ext cx="3240360" cy="65622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lumMod val="85000"/>
                  </a:schemeClr>
                </a:solidFill>
              </a:rPr>
              <a:t>Detected Missing Data in "</a:t>
            </a:r>
            <a:r>
              <a:rPr lang="en-CA" b="1" dirty="0" err="1">
                <a:solidFill>
                  <a:schemeClr val="bg1">
                    <a:lumMod val="85000"/>
                  </a:schemeClr>
                </a:solidFill>
              </a:rPr>
              <a:t>TotalCharges</a:t>
            </a:r>
            <a:r>
              <a:rPr lang="en-CA" b="1" dirty="0">
                <a:solidFill>
                  <a:schemeClr val="bg1">
                    <a:lumMod val="85000"/>
                  </a:schemeClr>
                </a:solidFill>
              </a:rPr>
              <a:t>" Column</a:t>
            </a:r>
          </a:p>
        </p:txBody>
      </p:sp>
      <p:sp>
        <p:nvSpPr>
          <p:cNvPr id="8" name="TextBox 7">
            <a:extLst>
              <a:ext uri="{FF2B5EF4-FFF2-40B4-BE49-F238E27FC236}">
                <a16:creationId xmlns:a16="http://schemas.microsoft.com/office/drawing/2014/main" id="{20730070-9A22-4454-9BA2-9D309F0B60AC}"/>
              </a:ext>
            </a:extLst>
          </p:cNvPr>
          <p:cNvSpPr txBox="1"/>
          <p:nvPr/>
        </p:nvSpPr>
        <p:spPr>
          <a:xfrm>
            <a:off x="789395" y="2226350"/>
            <a:ext cx="3378980" cy="1077218"/>
          </a:xfrm>
          <a:prstGeom prst="rect">
            <a:avLst/>
          </a:prstGeom>
          <a:noFill/>
        </p:spPr>
        <p:txBody>
          <a:bodyPr wrap="square" rtlCol="0">
            <a:spAutoFit/>
          </a:bodyPr>
          <a:lstStyle/>
          <a:p>
            <a:r>
              <a:rPr lang="en-US" sz="1600" dirty="0">
                <a:solidFill>
                  <a:schemeClr val="tx1">
                    <a:lumMod val="50000"/>
                  </a:schemeClr>
                </a:solidFill>
              </a:rPr>
              <a:t>Filled the missing data in "</a:t>
            </a:r>
            <a:r>
              <a:rPr lang="en-US" sz="1600" dirty="0" err="1">
                <a:solidFill>
                  <a:schemeClr val="tx1">
                    <a:lumMod val="50000"/>
                  </a:schemeClr>
                </a:solidFill>
              </a:rPr>
              <a:t>TotalCharges</a:t>
            </a:r>
            <a:r>
              <a:rPr lang="en-US" sz="1600" dirty="0">
                <a:solidFill>
                  <a:schemeClr val="tx1">
                    <a:lumMod val="50000"/>
                  </a:schemeClr>
                </a:solidFill>
              </a:rPr>
              <a:t>" with 0 based on the 0 value of "Tenure" of the respective clients</a:t>
            </a:r>
            <a:endParaRPr lang="en-CA" sz="1600" dirty="0">
              <a:solidFill>
                <a:schemeClr val="tx1">
                  <a:lumMod val="50000"/>
                </a:schemeClr>
              </a:solidFill>
            </a:endParaRPr>
          </a:p>
        </p:txBody>
      </p:sp>
      <p:sp>
        <p:nvSpPr>
          <p:cNvPr id="12" name="Rectangle: Rounded Corners 11">
            <a:extLst>
              <a:ext uri="{FF2B5EF4-FFF2-40B4-BE49-F238E27FC236}">
                <a16:creationId xmlns:a16="http://schemas.microsoft.com/office/drawing/2014/main" id="{41F5DEA4-905E-42C9-9ABA-319C0843EB47}"/>
              </a:ext>
            </a:extLst>
          </p:cNvPr>
          <p:cNvSpPr/>
          <p:nvPr/>
        </p:nvSpPr>
        <p:spPr>
          <a:xfrm>
            <a:off x="4306995" y="1194719"/>
            <a:ext cx="3564979" cy="2664296"/>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a:p>
        </p:txBody>
      </p:sp>
      <p:sp>
        <p:nvSpPr>
          <p:cNvPr id="13" name="Rectangle: Rounded Corners 12">
            <a:extLst>
              <a:ext uri="{FF2B5EF4-FFF2-40B4-BE49-F238E27FC236}">
                <a16:creationId xmlns:a16="http://schemas.microsoft.com/office/drawing/2014/main" id="{6067C2B5-F43D-40FC-8476-7C8A23FD1E04}"/>
              </a:ext>
            </a:extLst>
          </p:cNvPr>
          <p:cNvSpPr/>
          <p:nvPr/>
        </p:nvSpPr>
        <p:spPr>
          <a:xfrm>
            <a:off x="4445615" y="1377063"/>
            <a:ext cx="3240360" cy="65622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lumMod val="85000"/>
                  </a:schemeClr>
                </a:solidFill>
              </a:rPr>
              <a:t>Created "Seniority" Column</a:t>
            </a:r>
          </a:p>
        </p:txBody>
      </p:sp>
      <p:sp>
        <p:nvSpPr>
          <p:cNvPr id="14" name="TextBox 13">
            <a:extLst>
              <a:ext uri="{FF2B5EF4-FFF2-40B4-BE49-F238E27FC236}">
                <a16:creationId xmlns:a16="http://schemas.microsoft.com/office/drawing/2014/main" id="{6547F05C-8D46-4173-9FBD-A546EE0096CA}"/>
              </a:ext>
            </a:extLst>
          </p:cNvPr>
          <p:cNvSpPr txBox="1"/>
          <p:nvPr/>
        </p:nvSpPr>
        <p:spPr>
          <a:xfrm>
            <a:off x="4492994" y="2226350"/>
            <a:ext cx="3240360" cy="830997"/>
          </a:xfrm>
          <a:prstGeom prst="rect">
            <a:avLst/>
          </a:prstGeom>
          <a:noFill/>
        </p:spPr>
        <p:txBody>
          <a:bodyPr wrap="square" rtlCol="0">
            <a:spAutoFit/>
          </a:bodyPr>
          <a:lstStyle/>
          <a:p>
            <a:r>
              <a:rPr lang="en-US" sz="1600" dirty="0">
                <a:solidFill>
                  <a:schemeClr val="tx1">
                    <a:lumMod val="50000"/>
                  </a:schemeClr>
                </a:solidFill>
              </a:rPr>
              <a:t>Filled "Seniority" with corresponding text values to 0 and 1 (</a:t>
            </a:r>
            <a:r>
              <a:rPr lang="en-US" sz="1600" dirty="0" err="1">
                <a:solidFill>
                  <a:schemeClr val="tx1">
                    <a:lumMod val="50000"/>
                  </a:schemeClr>
                </a:solidFill>
              </a:rPr>
              <a:t>NotSenior</a:t>
            </a:r>
            <a:r>
              <a:rPr lang="en-US" sz="1600" dirty="0">
                <a:solidFill>
                  <a:schemeClr val="tx1">
                    <a:lumMod val="50000"/>
                  </a:schemeClr>
                </a:solidFill>
              </a:rPr>
              <a:t> and Senior)</a:t>
            </a:r>
            <a:endParaRPr lang="en-CA" sz="1600" dirty="0">
              <a:solidFill>
                <a:schemeClr val="tx1">
                  <a:lumMod val="50000"/>
                </a:schemeClr>
              </a:solidFill>
            </a:endParaRPr>
          </a:p>
        </p:txBody>
      </p:sp>
      <p:sp>
        <p:nvSpPr>
          <p:cNvPr id="15" name="Rectangle: Rounded Corners 14">
            <a:extLst>
              <a:ext uri="{FF2B5EF4-FFF2-40B4-BE49-F238E27FC236}">
                <a16:creationId xmlns:a16="http://schemas.microsoft.com/office/drawing/2014/main" id="{A0505921-4B8F-4D2E-BAF5-EC8287D23C8F}"/>
              </a:ext>
            </a:extLst>
          </p:cNvPr>
          <p:cNvSpPr/>
          <p:nvPr/>
        </p:nvSpPr>
        <p:spPr>
          <a:xfrm>
            <a:off x="8010594" y="1194719"/>
            <a:ext cx="3564979" cy="2664296"/>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sp>
        <p:nvSpPr>
          <p:cNvPr id="16" name="Rectangle: Rounded Corners 15">
            <a:extLst>
              <a:ext uri="{FF2B5EF4-FFF2-40B4-BE49-F238E27FC236}">
                <a16:creationId xmlns:a16="http://schemas.microsoft.com/office/drawing/2014/main" id="{B2004B90-20E5-4D65-83E6-FDC31FF4F15F}"/>
              </a:ext>
            </a:extLst>
          </p:cNvPr>
          <p:cNvSpPr/>
          <p:nvPr/>
        </p:nvSpPr>
        <p:spPr>
          <a:xfrm>
            <a:off x="8172903" y="1341059"/>
            <a:ext cx="3240360" cy="65622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lumMod val="85000"/>
                  </a:schemeClr>
                </a:solidFill>
              </a:rPr>
              <a:t>Created "</a:t>
            </a:r>
            <a:r>
              <a:rPr lang="en-CA" b="1" dirty="0" err="1">
                <a:solidFill>
                  <a:schemeClr val="bg1">
                    <a:lumMod val="85000"/>
                  </a:schemeClr>
                </a:solidFill>
              </a:rPr>
              <a:t>PhoneServices</a:t>
            </a:r>
            <a:r>
              <a:rPr lang="en-CA" b="1" dirty="0">
                <a:solidFill>
                  <a:schemeClr val="bg1">
                    <a:lumMod val="85000"/>
                  </a:schemeClr>
                </a:solidFill>
              </a:rPr>
              <a:t>" Column</a:t>
            </a:r>
          </a:p>
        </p:txBody>
      </p:sp>
      <p:sp>
        <p:nvSpPr>
          <p:cNvPr id="17" name="TextBox 16">
            <a:extLst>
              <a:ext uri="{FF2B5EF4-FFF2-40B4-BE49-F238E27FC236}">
                <a16:creationId xmlns:a16="http://schemas.microsoft.com/office/drawing/2014/main" id="{9079190C-5B77-4EB1-ABC2-6C728968485A}"/>
              </a:ext>
            </a:extLst>
          </p:cNvPr>
          <p:cNvSpPr txBox="1"/>
          <p:nvPr/>
        </p:nvSpPr>
        <p:spPr>
          <a:xfrm>
            <a:off x="8150972" y="2226350"/>
            <a:ext cx="3378980" cy="1323439"/>
          </a:xfrm>
          <a:prstGeom prst="rect">
            <a:avLst/>
          </a:prstGeom>
          <a:noFill/>
        </p:spPr>
        <p:txBody>
          <a:bodyPr wrap="square" rtlCol="0">
            <a:spAutoFit/>
          </a:bodyPr>
          <a:lstStyle/>
          <a:p>
            <a:r>
              <a:rPr lang="en-US" sz="1600" dirty="0">
                <a:solidFill>
                  <a:schemeClr val="tx1">
                    <a:lumMod val="50000"/>
                  </a:schemeClr>
                </a:solidFill>
              </a:rPr>
              <a:t>Grouped "</a:t>
            </a:r>
            <a:r>
              <a:rPr lang="en-US" sz="1600" dirty="0" err="1">
                <a:solidFill>
                  <a:schemeClr val="tx1">
                    <a:lumMod val="50000"/>
                  </a:schemeClr>
                </a:solidFill>
              </a:rPr>
              <a:t>PhoneService</a:t>
            </a:r>
            <a:r>
              <a:rPr lang="en-US" sz="1600" dirty="0">
                <a:solidFill>
                  <a:schemeClr val="tx1">
                    <a:lumMod val="50000"/>
                  </a:schemeClr>
                </a:solidFill>
              </a:rPr>
              <a:t>" and "</a:t>
            </a:r>
            <a:r>
              <a:rPr lang="en-US" sz="1600" dirty="0" err="1">
                <a:solidFill>
                  <a:schemeClr val="tx1">
                    <a:lumMod val="50000"/>
                  </a:schemeClr>
                </a:solidFill>
              </a:rPr>
              <a:t>MultipleLines</a:t>
            </a:r>
            <a:r>
              <a:rPr lang="en-US" sz="1600" dirty="0">
                <a:solidFill>
                  <a:schemeClr val="tx1">
                    <a:lumMod val="50000"/>
                  </a:schemeClr>
                </a:solidFill>
              </a:rPr>
              <a:t>" services column and filled it with "</a:t>
            </a:r>
            <a:r>
              <a:rPr lang="en-US" sz="1600" dirty="0" err="1">
                <a:solidFill>
                  <a:schemeClr val="tx1">
                    <a:lumMod val="50000"/>
                  </a:schemeClr>
                </a:solidFill>
              </a:rPr>
              <a:t>MultipleLines</a:t>
            </a:r>
            <a:r>
              <a:rPr lang="en-US" sz="1600" dirty="0">
                <a:solidFill>
                  <a:schemeClr val="tx1">
                    <a:lumMod val="50000"/>
                  </a:schemeClr>
                </a:solidFill>
              </a:rPr>
              <a:t>", "</a:t>
            </a:r>
            <a:r>
              <a:rPr lang="en-US" sz="1600" dirty="0" err="1">
                <a:solidFill>
                  <a:schemeClr val="tx1">
                    <a:lumMod val="50000"/>
                  </a:schemeClr>
                </a:solidFill>
              </a:rPr>
              <a:t>SingleLine</a:t>
            </a:r>
            <a:r>
              <a:rPr lang="en-US" sz="1600" dirty="0">
                <a:solidFill>
                  <a:schemeClr val="tx1">
                    <a:lumMod val="50000"/>
                  </a:schemeClr>
                </a:solidFill>
              </a:rPr>
              <a:t>" and "No" values</a:t>
            </a:r>
          </a:p>
          <a:p>
            <a:r>
              <a:rPr lang="en-US" sz="1600" dirty="0">
                <a:solidFill>
                  <a:schemeClr val="tx1">
                    <a:lumMod val="50000"/>
                  </a:schemeClr>
                </a:solidFill>
              </a:rPr>
              <a:t>-Created "Churned" column</a:t>
            </a:r>
          </a:p>
        </p:txBody>
      </p:sp>
      <p:sp>
        <p:nvSpPr>
          <p:cNvPr id="18" name="Rectangle: Rounded Corners 17">
            <a:extLst>
              <a:ext uri="{FF2B5EF4-FFF2-40B4-BE49-F238E27FC236}">
                <a16:creationId xmlns:a16="http://schemas.microsoft.com/office/drawing/2014/main" id="{3BF6A11B-30AA-4ABE-8B5A-D047EBA18420}"/>
              </a:ext>
            </a:extLst>
          </p:cNvPr>
          <p:cNvSpPr/>
          <p:nvPr/>
        </p:nvSpPr>
        <p:spPr>
          <a:xfrm>
            <a:off x="609692" y="3966736"/>
            <a:ext cx="3564979" cy="2817223"/>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a:p>
        </p:txBody>
      </p:sp>
      <p:sp>
        <p:nvSpPr>
          <p:cNvPr id="19" name="Rectangle: Rounded Corners 18">
            <a:extLst>
              <a:ext uri="{FF2B5EF4-FFF2-40B4-BE49-F238E27FC236}">
                <a16:creationId xmlns:a16="http://schemas.microsoft.com/office/drawing/2014/main" id="{68B39D7E-C6B6-4796-91ED-15354CA584D0}"/>
              </a:ext>
            </a:extLst>
          </p:cNvPr>
          <p:cNvSpPr/>
          <p:nvPr/>
        </p:nvSpPr>
        <p:spPr>
          <a:xfrm>
            <a:off x="748312" y="4149080"/>
            <a:ext cx="3240360" cy="6675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lumMod val="85000"/>
                  </a:schemeClr>
                </a:solidFill>
              </a:rPr>
              <a:t>Filled "Churned" Column </a:t>
            </a:r>
          </a:p>
        </p:txBody>
      </p:sp>
      <p:sp>
        <p:nvSpPr>
          <p:cNvPr id="20" name="TextBox 19">
            <a:extLst>
              <a:ext uri="{FF2B5EF4-FFF2-40B4-BE49-F238E27FC236}">
                <a16:creationId xmlns:a16="http://schemas.microsoft.com/office/drawing/2014/main" id="{29F4AF93-F075-4462-8626-6F2EED72AFB7}"/>
              </a:ext>
            </a:extLst>
          </p:cNvPr>
          <p:cNvSpPr txBox="1"/>
          <p:nvPr/>
        </p:nvSpPr>
        <p:spPr>
          <a:xfrm>
            <a:off x="732040" y="5016872"/>
            <a:ext cx="3517600" cy="830997"/>
          </a:xfrm>
          <a:prstGeom prst="rect">
            <a:avLst/>
          </a:prstGeom>
          <a:noFill/>
        </p:spPr>
        <p:txBody>
          <a:bodyPr wrap="square" rtlCol="0">
            <a:spAutoFit/>
          </a:bodyPr>
          <a:lstStyle/>
          <a:p>
            <a:r>
              <a:rPr lang="en-US" sz="1600" dirty="0">
                <a:solidFill>
                  <a:schemeClr val="tx1">
                    <a:lumMod val="50000"/>
                  </a:schemeClr>
                </a:solidFill>
              </a:rPr>
              <a:t>Filled "Churned" column with corresponding text values to 0 and 1 (Churned and </a:t>
            </a:r>
            <a:r>
              <a:rPr lang="en-US" sz="1600" dirty="0" err="1">
                <a:solidFill>
                  <a:schemeClr val="tx1">
                    <a:lumMod val="50000"/>
                  </a:schemeClr>
                </a:solidFill>
              </a:rPr>
              <a:t>NotChurned</a:t>
            </a:r>
            <a:r>
              <a:rPr lang="en-US" sz="1600" dirty="0">
                <a:solidFill>
                  <a:schemeClr val="tx1">
                    <a:lumMod val="50000"/>
                  </a:schemeClr>
                </a:solidFill>
              </a:rPr>
              <a:t>)</a:t>
            </a:r>
            <a:endParaRPr lang="en-CA" sz="1600" dirty="0">
              <a:solidFill>
                <a:schemeClr val="tx1">
                  <a:lumMod val="50000"/>
                </a:schemeClr>
              </a:solidFill>
            </a:endParaRPr>
          </a:p>
        </p:txBody>
      </p:sp>
      <p:sp>
        <p:nvSpPr>
          <p:cNvPr id="21" name="Rectangle: Rounded Corners 20">
            <a:extLst>
              <a:ext uri="{FF2B5EF4-FFF2-40B4-BE49-F238E27FC236}">
                <a16:creationId xmlns:a16="http://schemas.microsoft.com/office/drawing/2014/main" id="{1E4692BC-EB08-4B3E-B9C5-AEF04E18C595}"/>
              </a:ext>
            </a:extLst>
          </p:cNvPr>
          <p:cNvSpPr/>
          <p:nvPr/>
        </p:nvSpPr>
        <p:spPr>
          <a:xfrm>
            <a:off x="4313291" y="3966736"/>
            <a:ext cx="3564979" cy="2817223"/>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a:p>
        </p:txBody>
      </p:sp>
      <p:sp>
        <p:nvSpPr>
          <p:cNvPr id="22" name="Rectangle: Rounded Corners 21">
            <a:extLst>
              <a:ext uri="{FF2B5EF4-FFF2-40B4-BE49-F238E27FC236}">
                <a16:creationId xmlns:a16="http://schemas.microsoft.com/office/drawing/2014/main" id="{7FAE4D15-E4B0-4E5A-9C93-CC5104BDAD7B}"/>
              </a:ext>
            </a:extLst>
          </p:cNvPr>
          <p:cNvSpPr/>
          <p:nvPr/>
        </p:nvSpPr>
        <p:spPr>
          <a:xfrm>
            <a:off x="4451911" y="4149080"/>
            <a:ext cx="3240360" cy="6675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bg1">
                    <a:lumMod val="85000"/>
                  </a:schemeClr>
                </a:solidFill>
              </a:rPr>
              <a:t>Created "</a:t>
            </a:r>
            <a:r>
              <a:rPr lang="en-CA" sz="1600" b="1" dirty="0" err="1">
                <a:solidFill>
                  <a:schemeClr val="bg1">
                    <a:lumMod val="85000"/>
                  </a:schemeClr>
                </a:solidFill>
              </a:rPr>
              <a:t>NumberofInternetServices</a:t>
            </a:r>
            <a:r>
              <a:rPr lang="en-CA" sz="1600" b="1" dirty="0">
                <a:solidFill>
                  <a:schemeClr val="bg1">
                    <a:lumMod val="85000"/>
                  </a:schemeClr>
                </a:solidFill>
              </a:rPr>
              <a:t>" Column</a:t>
            </a:r>
          </a:p>
        </p:txBody>
      </p:sp>
      <p:sp>
        <p:nvSpPr>
          <p:cNvPr id="23" name="TextBox 22">
            <a:extLst>
              <a:ext uri="{FF2B5EF4-FFF2-40B4-BE49-F238E27FC236}">
                <a16:creationId xmlns:a16="http://schemas.microsoft.com/office/drawing/2014/main" id="{F876CFAD-C975-461E-8977-6EB066AD796F}"/>
              </a:ext>
            </a:extLst>
          </p:cNvPr>
          <p:cNvSpPr txBox="1"/>
          <p:nvPr/>
        </p:nvSpPr>
        <p:spPr>
          <a:xfrm>
            <a:off x="4574259" y="5016872"/>
            <a:ext cx="3240360" cy="1077218"/>
          </a:xfrm>
          <a:prstGeom prst="rect">
            <a:avLst/>
          </a:prstGeom>
          <a:noFill/>
        </p:spPr>
        <p:txBody>
          <a:bodyPr wrap="square" rtlCol="0">
            <a:spAutoFit/>
          </a:bodyPr>
          <a:lstStyle/>
          <a:p>
            <a:r>
              <a:rPr lang="en-US" sz="1600" dirty="0">
                <a:solidFill>
                  <a:schemeClr val="tx1">
                    <a:lumMod val="50000"/>
                  </a:schemeClr>
                </a:solidFill>
              </a:rPr>
              <a:t>Filled "</a:t>
            </a:r>
            <a:r>
              <a:rPr lang="en-US" sz="1600" dirty="0" err="1">
                <a:solidFill>
                  <a:schemeClr val="tx1">
                    <a:lumMod val="50000"/>
                  </a:schemeClr>
                </a:solidFill>
              </a:rPr>
              <a:t>NumberofInternetServices</a:t>
            </a:r>
            <a:r>
              <a:rPr lang="en-US" sz="1600" dirty="0">
                <a:solidFill>
                  <a:schemeClr val="tx1">
                    <a:lumMod val="50000"/>
                  </a:schemeClr>
                </a:solidFill>
              </a:rPr>
              <a:t>" based on the customer's number of active services that are related to internet services.</a:t>
            </a:r>
          </a:p>
        </p:txBody>
      </p:sp>
      <p:sp>
        <p:nvSpPr>
          <p:cNvPr id="24" name="Rectangle: Rounded Corners 23">
            <a:extLst>
              <a:ext uri="{FF2B5EF4-FFF2-40B4-BE49-F238E27FC236}">
                <a16:creationId xmlns:a16="http://schemas.microsoft.com/office/drawing/2014/main" id="{40F0B633-5021-428D-B451-AA7656A17394}"/>
              </a:ext>
            </a:extLst>
          </p:cNvPr>
          <p:cNvSpPr/>
          <p:nvPr/>
        </p:nvSpPr>
        <p:spPr>
          <a:xfrm>
            <a:off x="8016890" y="3966736"/>
            <a:ext cx="3564979" cy="2817223"/>
          </a:xfrm>
          <a:prstGeom prst="roundRect">
            <a:avLst>
              <a:gd name="adj" fmla="val 4148"/>
            </a:avLst>
          </a:prstGeom>
          <a:solidFill>
            <a:schemeClr val="tx2">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sp>
        <p:nvSpPr>
          <p:cNvPr id="25" name="Rectangle: Rounded Corners 24">
            <a:extLst>
              <a:ext uri="{FF2B5EF4-FFF2-40B4-BE49-F238E27FC236}">
                <a16:creationId xmlns:a16="http://schemas.microsoft.com/office/drawing/2014/main" id="{2FBBB6AE-1071-4825-915D-8E8AAE2AAE76}"/>
              </a:ext>
            </a:extLst>
          </p:cNvPr>
          <p:cNvSpPr/>
          <p:nvPr/>
        </p:nvSpPr>
        <p:spPr>
          <a:xfrm>
            <a:off x="8179199" y="4113076"/>
            <a:ext cx="3240360" cy="6675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lumMod val="85000"/>
                  </a:schemeClr>
                </a:solidFill>
              </a:rPr>
              <a:t>Delete Columns</a:t>
            </a:r>
          </a:p>
        </p:txBody>
      </p:sp>
      <p:sp>
        <p:nvSpPr>
          <p:cNvPr id="26" name="TextBox 25">
            <a:extLst>
              <a:ext uri="{FF2B5EF4-FFF2-40B4-BE49-F238E27FC236}">
                <a16:creationId xmlns:a16="http://schemas.microsoft.com/office/drawing/2014/main" id="{F6650ACF-F738-46AB-8F1E-5353BFBAFDFD}"/>
              </a:ext>
            </a:extLst>
          </p:cNvPr>
          <p:cNvSpPr txBox="1"/>
          <p:nvPr/>
        </p:nvSpPr>
        <p:spPr>
          <a:xfrm>
            <a:off x="8040216" y="4797152"/>
            <a:ext cx="3564979" cy="2062103"/>
          </a:xfrm>
          <a:prstGeom prst="rect">
            <a:avLst/>
          </a:prstGeom>
          <a:noFill/>
        </p:spPr>
        <p:txBody>
          <a:bodyPr wrap="square" rtlCol="0">
            <a:spAutoFit/>
          </a:bodyPr>
          <a:lstStyle/>
          <a:p>
            <a:r>
              <a:rPr lang="en-US" sz="1600" dirty="0">
                <a:solidFill>
                  <a:schemeClr val="tx1">
                    <a:lumMod val="50000"/>
                  </a:schemeClr>
                </a:solidFill>
              </a:rPr>
              <a:t>These columns have been deleted based on new created columns: </a:t>
            </a:r>
          </a:p>
          <a:p>
            <a:r>
              <a:rPr lang="en-US" sz="1600" dirty="0">
                <a:solidFill>
                  <a:schemeClr val="tx1">
                    <a:lumMod val="50000"/>
                  </a:schemeClr>
                </a:solidFill>
              </a:rPr>
              <a:t>"</a:t>
            </a:r>
            <a:r>
              <a:rPr lang="en-US" sz="1600" dirty="0" err="1">
                <a:solidFill>
                  <a:schemeClr val="tx1">
                    <a:lumMod val="50000"/>
                  </a:schemeClr>
                </a:solidFill>
              </a:rPr>
              <a:t>customerID</a:t>
            </a:r>
            <a:r>
              <a:rPr lang="en-US" sz="1600" dirty="0">
                <a:solidFill>
                  <a:schemeClr val="tx1">
                    <a:lumMod val="50000"/>
                  </a:schemeClr>
                </a:solidFill>
              </a:rPr>
              <a:t>", "</a:t>
            </a:r>
            <a:r>
              <a:rPr lang="en-US" sz="1600" dirty="0" err="1">
                <a:solidFill>
                  <a:schemeClr val="tx1">
                    <a:lumMod val="50000"/>
                  </a:schemeClr>
                </a:solidFill>
              </a:rPr>
              <a:t>SeniorCitizen</a:t>
            </a:r>
            <a:r>
              <a:rPr lang="en-US" sz="1600" dirty="0">
                <a:solidFill>
                  <a:schemeClr val="tx1">
                    <a:lumMod val="50000"/>
                  </a:schemeClr>
                </a:solidFill>
              </a:rPr>
              <a:t>", "</a:t>
            </a:r>
            <a:r>
              <a:rPr lang="en-US" sz="1600" dirty="0" err="1">
                <a:solidFill>
                  <a:schemeClr val="tx1">
                    <a:lumMod val="50000"/>
                  </a:schemeClr>
                </a:solidFill>
              </a:rPr>
              <a:t>PhoneService</a:t>
            </a:r>
            <a:r>
              <a:rPr lang="en-US" sz="1600" dirty="0">
                <a:solidFill>
                  <a:schemeClr val="tx1">
                    <a:lumMod val="50000"/>
                  </a:schemeClr>
                </a:solidFill>
              </a:rPr>
              <a:t>", "</a:t>
            </a:r>
            <a:r>
              <a:rPr lang="en-US" sz="1600" dirty="0" err="1">
                <a:solidFill>
                  <a:schemeClr val="tx1">
                    <a:lumMod val="50000"/>
                  </a:schemeClr>
                </a:solidFill>
              </a:rPr>
              <a:t>MultipleLines</a:t>
            </a:r>
            <a:r>
              <a:rPr lang="en-US" sz="1600" dirty="0">
                <a:solidFill>
                  <a:schemeClr val="tx1">
                    <a:lumMod val="50000"/>
                  </a:schemeClr>
                </a:solidFill>
              </a:rPr>
              <a:t>", "</a:t>
            </a:r>
            <a:r>
              <a:rPr lang="en-US" sz="1600" dirty="0" err="1">
                <a:solidFill>
                  <a:schemeClr val="tx1">
                    <a:lumMod val="50000"/>
                  </a:schemeClr>
                </a:solidFill>
              </a:rPr>
              <a:t>InternetService</a:t>
            </a:r>
            <a:r>
              <a:rPr lang="en-US" sz="1600" dirty="0">
                <a:solidFill>
                  <a:schemeClr val="tx1">
                    <a:lumMod val="50000"/>
                  </a:schemeClr>
                </a:solidFill>
              </a:rPr>
              <a:t>", "</a:t>
            </a:r>
            <a:r>
              <a:rPr lang="en-US" sz="1600" dirty="0" err="1">
                <a:solidFill>
                  <a:schemeClr val="tx1">
                    <a:lumMod val="50000"/>
                  </a:schemeClr>
                </a:solidFill>
              </a:rPr>
              <a:t>OnlineSecurity</a:t>
            </a:r>
            <a:r>
              <a:rPr lang="en-US" sz="1600" dirty="0">
                <a:solidFill>
                  <a:schemeClr val="tx1">
                    <a:lumMod val="50000"/>
                  </a:schemeClr>
                </a:solidFill>
              </a:rPr>
              <a:t>", "</a:t>
            </a:r>
            <a:r>
              <a:rPr lang="en-US" sz="1600" dirty="0" err="1">
                <a:solidFill>
                  <a:schemeClr val="tx1">
                    <a:lumMod val="50000"/>
                  </a:schemeClr>
                </a:solidFill>
              </a:rPr>
              <a:t>OnlineBackup</a:t>
            </a:r>
            <a:r>
              <a:rPr lang="en-US" sz="1600" dirty="0">
                <a:solidFill>
                  <a:schemeClr val="tx1">
                    <a:lumMod val="50000"/>
                  </a:schemeClr>
                </a:solidFill>
              </a:rPr>
              <a:t>", "</a:t>
            </a:r>
            <a:r>
              <a:rPr lang="en-US" sz="1600" dirty="0" err="1">
                <a:solidFill>
                  <a:schemeClr val="tx1">
                    <a:lumMod val="50000"/>
                  </a:schemeClr>
                </a:solidFill>
              </a:rPr>
              <a:t>DeviceProtection</a:t>
            </a:r>
            <a:r>
              <a:rPr lang="en-US" sz="1600" dirty="0">
                <a:solidFill>
                  <a:schemeClr val="tx1">
                    <a:lumMod val="50000"/>
                  </a:schemeClr>
                </a:solidFill>
              </a:rPr>
              <a:t>", "</a:t>
            </a:r>
            <a:r>
              <a:rPr lang="en-US" sz="1600" dirty="0" err="1">
                <a:solidFill>
                  <a:schemeClr val="tx1">
                    <a:lumMod val="50000"/>
                  </a:schemeClr>
                </a:solidFill>
              </a:rPr>
              <a:t>TechSupport</a:t>
            </a:r>
            <a:r>
              <a:rPr lang="en-US" sz="1600" dirty="0">
                <a:solidFill>
                  <a:schemeClr val="tx1">
                    <a:lumMod val="50000"/>
                  </a:schemeClr>
                </a:solidFill>
              </a:rPr>
              <a:t>", "</a:t>
            </a:r>
            <a:r>
              <a:rPr lang="en-US" sz="1600" dirty="0" err="1">
                <a:solidFill>
                  <a:schemeClr val="tx1">
                    <a:lumMod val="50000"/>
                  </a:schemeClr>
                </a:solidFill>
              </a:rPr>
              <a:t>StreamingTV</a:t>
            </a:r>
            <a:r>
              <a:rPr lang="en-US" sz="1600" dirty="0">
                <a:solidFill>
                  <a:schemeClr val="tx1">
                    <a:lumMod val="50000"/>
                  </a:schemeClr>
                </a:solidFill>
              </a:rPr>
              <a:t>", "</a:t>
            </a:r>
            <a:r>
              <a:rPr lang="en-US" sz="1600" dirty="0" err="1">
                <a:solidFill>
                  <a:schemeClr val="tx1">
                    <a:lumMod val="50000"/>
                  </a:schemeClr>
                </a:solidFill>
              </a:rPr>
              <a:t>StreamingMovies</a:t>
            </a:r>
            <a:r>
              <a:rPr lang="en-US" sz="1600" dirty="0">
                <a:solidFill>
                  <a:schemeClr val="tx1">
                    <a:lumMod val="50000"/>
                  </a:schemeClr>
                </a:solidFill>
              </a:rPr>
              <a:t>", "Churn"</a:t>
            </a:r>
          </a:p>
        </p:txBody>
      </p:sp>
    </p:spTree>
    <p:extLst>
      <p:ext uri="{BB962C8B-B14F-4D97-AF65-F5344CB8AC3E}">
        <p14:creationId xmlns:p14="http://schemas.microsoft.com/office/powerpoint/2010/main" val="131758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7A8F2-C5AD-45D1-A064-69DAD4092CE6}"/>
              </a:ext>
            </a:extLst>
          </p:cNvPr>
          <p:cNvSpPr>
            <a:spLocks noGrp="1"/>
          </p:cNvSpPr>
          <p:nvPr>
            <p:ph type="body" sz="quarter" idx="12"/>
          </p:nvPr>
        </p:nvSpPr>
        <p:spPr/>
        <p:txBody>
          <a:bodyPr/>
          <a:lstStyle/>
          <a:p>
            <a:endParaRPr lang="en-CA" dirty="0"/>
          </a:p>
        </p:txBody>
      </p:sp>
      <p:sp>
        <p:nvSpPr>
          <p:cNvPr id="3" name="Title 2">
            <a:extLst>
              <a:ext uri="{FF2B5EF4-FFF2-40B4-BE49-F238E27FC236}">
                <a16:creationId xmlns:a16="http://schemas.microsoft.com/office/drawing/2014/main" id="{56EC954B-7861-4543-82F0-36A02340FFB2}"/>
              </a:ext>
            </a:extLst>
          </p:cNvPr>
          <p:cNvSpPr>
            <a:spLocks noGrp="1"/>
          </p:cNvSpPr>
          <p:nvPr>
            <p:ph type="ctrTitle"/>
          </p:nvPr>
        </p:nvSpPr>
        <p:spPr/>
        <p:txBody>
          <a:bodyPr/>
          <a:lstStyle/>
          <a:p>
            <a:r>
              <a:rPr lang="en-US" dirty="0"/>
              <a:t>Dashboard &amp; Models</a:t>
            </a:r>
            <a:endParaRPr lang="en-CA" dirty="0"/>
          </a:p>
        </p:txBody>
      </p:sp>
      <p:sp>
        <p:nvSpPr>
          <p:cNvPr id="5" name="Text Placeholder 4">
            <a:extLst>
              <a:ext uri="{FF2B5EF4-FFF2-40B4-BE49-F238E27FC236}">
                <a16:creationId xmlns:a16="http://schemas.microsoft.com/office/drawing/2014/main" id="{5CE2B52F-8CA1-4C57-97AA-081926D8D365}"/>
              </a:ext>
            </a:extLst>
          </p:cNvPr>
          <p:cNvSpPr>
            <a:spLocks noGrp="1"/>
          </p:cNvSpPr>
          <p:nvPr>
            <p:ph type="body" sz="quarter" idx="13"/>
          </p:nvPr>
        </p:nvSpPr>
        <p:spPr/>
        <p:txBody>
          <a:bodyPr/>
          <a:lstStyle/>
          <a:p>
            <a:endParaRPr lang="en-CA"/>
          </a:p>
        </p:txBody>
      </p:sp>
      <p:sp>
        <p:nvSpPr>
          <p:cNvPr id="6" name="Text Placeholder 5">
            <a:extLst>
              <a:ext uri="{FF2B5EF4-FFF2-40B4-BE49-F238E27FC236}">
                <a16:creationId xmlns:a16="http://schemas.microsoft.com/office/drawing/2014/main" id="{3B0EEE69-0C28-4B66-BCB4-A224028AC337}"/>
              </a:ext>
            </a:extLst>
          </p:cNvPr>
          <p:cNvSpPr>
            <a:spLocks noGrp="1"/>
          </p:cNvSpPr>
          <p:nvPr>
            <p:ph type="body" sz="quarter" idx="14"/>
          </p:nvPr>
        </p:nvSpPr>
        <p:spPr/>
        <p:txBody>
          <a:bodyPr/>
          <a:lstStyle/>
          <a:p>
            <a:endParaRPr lang="en-CA"/>
          </a:p>
        </p:txBody>
      </p:sp>
    </p:spTree>
    <p:extLst>
      <p:ext uri="{BB962C8B-B14F-4D97-AF65-F5344CB8AC3E}">
        <p14:creationId xmlns:p14="http://schemas.microsoft.com/office/powerpoint/2010/main" val="243714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4BF27A8-DA5B-48FC-A923-287AD8A16903}"/>
              </a:ext>
            </a:extLst>
          </p:cNvPr>
          <p:cNvGrpSpPr/>
          <p:nvPr/>
        </p:nvGrpSpPr>
        <p:grpSpPr>
          <a:xfrm>
            <a:off x="6312024" y="3184728"/>
            <a:ext cx="5602659" cy="3155112"/>
            <a:chOff x="6312024" y="3184728"/>
            <a:chExt cx="5602659" cy="2907186"/>
          </a:xfrm>
        </p:grpSpPr>
        <p:sp>
          <p:nvSpPr>
            <p:cNvPr id="6" name="Rectangle: Rounded Corners 5">
              <a:extLst>
                <a:ext uri="{FF2B5EF4-FFF2-40B4-BE49-F238E27FC236}">
                  <a16:creationId xmlns:a16="http://schemas.microsoft.com/office/drawing/2014/main" id="{CEEBEA8C-CA61-4B1B-9303-C1755BB39550}"/>
                </a:ext>
              </a:extLst>
            </p:cNvPr>
            <p:cNvSpPr/>
            <p:nvPr/>
          </p:nvSpPr>
          <p:spPr>
            <a:xfrm>
              <a:off x="6317704" y="3562922"/>
              <a:ext cx="5596979" cy="2528992"/>
            </a:xfrm>
            <a:prstGeom prst="roundRect">
              <a:avLst>
                <a:gd name="adj" fmla="val 7628"/>
              </a:avLst>
            </a:prstGeom>
            <a:solidFill>
              <a:srgbClr val="3E4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697BAE8C-8FBB-4298-B10B-D5676115D8C0}"/>
                </a:ext>
              </a:extLst>
            </p:cNvPr>
            <p:cNvSpPr/>
            <p:nvPr/>
          </p:nvSpPr>
          <p:spPr>
            <a:xfrm>
              <a:off x="6312024" y="3184728"/>
              <a:ext cx="5602659" cy="707886"/>
            </a:xfrm>
            <a:prstGeom prst="roundRect">
              <a:avLst/>
            </a:prstGeom>
            <a:solidFill>
              <a:srgbClr val="E41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RECOMMENDATIONS</a:t>
              </a:r>
            </a:p>
          </p:txBody>
        </p:sp>
      </p:grpSp>
      <p:grpSp>
        <p:nvGrpSpPr>
          <p:cNvPr id="16" name="Group 15">
            <a:extLst>
              <a:ext uri="{FF2B5EF4-FFF2-40B4-BE49-F238E27FC236}">
                <a16:creationId xmlns:a16="http://schemas.microsoft.com/office/drawing/2014/main" id="{8FD5F692-165F-401B-8753-0335E3B89EC3}"/>
              </a:ext>
            </a:extLst>
          </p:cNvPr>
          <p:cNvGrpSpPr/>
          <p:nvPr/>
        </p:nvGrpSpPr>
        <p:grpSpPr>
          <a:xfrm>
            <a:off x="478681" y="3210128"/>
            <a:ext cx="5596979" cy="3129712"/>
            <a:chOff x="478681" y="3210128"/>
            <a:chExt cx="5596979" cy="2907186"/>
          </a:xfrm>
        </p:grpSpPr>
        <p:sp>
          <p:nvSpPr>
            <p:cNvPr id="12" name="Rectangle: Rounded Corners 11">
              <a:extLst>
                <a:ext uri="{FF2B5EF4-FFF2-40B4-BE49-F238E27FC236}">
                  <a16:creationId xmlns:a16="http://schemas.microsoft.com/office/drawing/2014/main" id="{E885F874-9241-4546-A362-19D2BA2FBE82}"/>
                </a:ext>
              </a:extLst>
            </p:cNvPr>
            <p:cNvSpPr/>
            <p:nvPr/>
          </p:nvSpPr>
          <p:spPr>
            <a:xfrm>
              <a:off x="478681" y="3588322"/>
              <a:ext cx="5596979" cy="2528992"/>
            </a:xfrm>
            <a:prstGeom prst="roundRect">
              <a:avLst>
                <a:gd name="adj" fmla="val 7628"/>
              </a:avLst>
            </a:prstGeom>
            <a:solidFill>
              <a:srgbClr val="3E4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673101D-376D-4390-8B02-61CF5B8FDBAF}"/>
                </a:ext>
              </a:extLst>
            </p:cNvPr>
            <p:cNvSpPr/>
            <p:nvPr/>
          </p:nvSpPr>
          <p:spPr>
            <a:xfrm>
              <a:off x="478681" y="3210128"/>
              <a:ext cx="5591299" cy="707886"/>
            </a:xfrm>
            <a:prstGeom prst="roundRect">
              <a:avLst/>
            </a:prstGeom>
            <a:solidFill>
              <a:srgbClr val="E41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grpSp>
      <p:sp>
        <p:nvSpPr>
          <p:cNvPr id="2" name="Title 1">
            <a:extLst>
              <a:ext uri="{FF2B5EF4-FFF2-40B4-BE49-F238E27FC236}">
                <a16:creationId xmlns:a16="http://schemas.microsoft.com/office/drawing/2014/main" id="{461783E1-DF91-4E71-9519-E8C5D7B1FEF6}"/>
              </a:ext>
            </a:extLst>
          </p:cNvPr>
          <p:cNvSpPr>
            <a:spLocks noGrp="1"/>
          </p:cNvSpPr>
          <p:nvPr>
            <p:ph type="title"/>
          </p:nvPr>
        </p:nvSpPr>
        <p:spPr/>
        <p:txBody>
          <a:bodyPr/>
          <a:lstStyle/>
          <a:p>
            <a:r>
              <a:rPr lang="en-US" dirty="0"/>
              <a:t>Dashboard Description &amp; Results</a:t>
            </a:r>
            <a:endParaRPr lang="en-CA" dirty="0"/>
          </a:p>
        </p:txBody>
      </p:sp>
      <p:sp>
        <p:nvSpPr>
          <p:cNvPr id="3" name="Slide Number Placeholder 2">
            <a:extLst>
              <a:ext uri="{FF2B5EF4-FFF2-40B4-BE49-F238E27FC236}">
                <a16:creationId xmlns:a16="http://schemas.microsoft.com/office/drawing/2014/main" id="{F5E79266-96CB-4126-A2D5-021D671584AA}"/>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5" name="TextBox 4">
            <a:extLst>
              <a:ext uri="{FF2B5EF4-FFF2-40B4-BE49-F238E27FC236}">
                <a16:creationId xmlns:a16="http://schemas.microsoft.com/office/drawing/2014/main" id="{46FCE0FD-BDF4-4B05-ADD7-968F48039212}"/>
              </a:ext>
            </a:extLst>
          </p:cNvPr>
          <p:cNvSpPr txBox="1"/>
          <p:nvPr/>
        </p:nvSpPr>
        <p:spPr>
          <a:xfrm>
            <a:off x="6317704" y="3927289"/>
            <a:ext cx="5596979" cy="1754326"/>
          </a:xfrm>
          <a:prstGeom prst="rect">
            <a:avLst/>
          </a:prstGeom>
          <a:noFill/>
        </p:spPr>
        <p:txBody>
          <a:bodyPr wrap="square">
            <a:spAutoFit/>
          </a:bodyPr>
          <a:lstStyle>
            <a:defPPr>
              <a:defRPr lang="en-US"/>
            </a:defPPr>
            <a:lvl1pPr>
              <a:defRPr sz="2400"/>
            </a:lvl1pPr>
          </a:lstStyle>
          <a:p>
            <a:r>
              <a:rPr lang="fa-IR" sz="1800" dirty="0">
                <a:solidFill>
                  <a:schemeClr val="bg1"/>
                </a:solidFill>
              </a:rPr>
              <a:t>‌</a:t>
            </a:r>
            <a:r>
              <a:rPr lang="en-US" sz="1800" dirty="0">
                <a:solidFill>
                  <a:schemeClr val="bg1"/>
                </a:solidFill>
              </a:rPr>
              <a:t>Based on these charts it is recommended that the company:</a:t>
            </a:r>
          </a:p>
          <a:p>
            <a:pPr marL="285750" indent="-285750">
              <a:buFontTx/>
              <a:buChar char="-"/>
            </a:pPr>
            <a:r>
              <a:rPr lang="en-US" sz="1800" dirty="0">
                <a:solidFill>
                  <a:schemeClr val="bg1"/>
                </a:solidFill>
              </a:rPr>
              <a:t>Promote bundle service subscriptions</a:t>
            </a:r>
          </a:p>
          <a:p>
            <a:pPr marL="285750" indent="-285750">
              <a:buFontTx/>
              <a:buChar char="-"/>
            </a:pPr>
            <a:r>
              <a:rPr lang="en-US" sz="1800" dirty="0">
                <a:solidFill>
                  <a:schemeClr val="bg1"/>
                </a:solidFill>
              </a:rPr>
              <a:t>Promote referral subscriptions</a:t>
            </a:r>
          </a:p>
          <a:p>
            <a:pPr marL="285750" indent="-285750">
              <a:buFontTx/>
              <a:buChar char="-"/>
            </a:pPr>
            <a:r>
              <a:rPr lang="en-US" sz="1800" dirty="0">
                <a:solidFill>
                  <a:schemeClr val="bg1"/>
                </a:solidFill>
              </a:rPr>
              <a:t>Design loyalty programs</a:t>
            </a:r>
          </a:p>
          <a:p>
            <a:pPr marL="285750" indent="-285750">
              <a:buFontTx/>
              <a:buChar char="-"/>
            </a:pPr>
            <a:endParaRPr lang="en-US" sz="1800" dirty="0">
              <a:solidFill>
                <a:schemeClr val="bg1"/>
              </a:solidFill>
            </a:endParaRPr>
          </a:p>
          <a:p>
            <a:pPr marL="285750" indent="-285750">
              <a:buFontTx/>
              <a:buChar char="-"/>
            </a:pPr>
            <a:endParaRPr lang="en-US" sz="1800" dirty="0">
              <a:solidFill>
                <a:schemeClr val="bg1"/>
              </a:solidFill>
            </a:endParaRPr>
          </a:p>
        </p:txBody>
      </p:sp>
      <p:sp>
        <p:nvSpPr>
          <p:cNvPr id="7" name="TextBox 6">
            <a:extLst>
              <a:ext uri="{FF2B5EF4-FFF2-40B4-BE49-F238E27FC236}">
                <a16:creationId xmlns:a16="http://schemas.microsoft.com/office/drawing/2014/main" id="{EC411668-CBE4-44B5-B83C-5449BF43982A}"/>
              </a:ext>
            </a:extLst>
          </p:cNvPr>
          <p:cNvSpPr txBox="1"/>
          <p:nvPr/>
        </p:nvSpPr>
        <p:spPr>
          <a:xfrm>
            <a:off x="1487488" y="1765058"/>
            <a:ext cx="9866312" cy="1200329"/>
          </a:xfrm>
          <a:prstGeom prst="rect">
            <a:avLst/>
          </a:prstGeom>
          <a:noFill/>
        </p:spPr>
        <p:txBody>
          <a:bodyPr wrap="square">
            <a:spAutoFit/>
          </a:bodyPr>
          <a:lstStyle/>
          <a:p>
            <a:r>
              <a:rPr lang="en-CA" sz="2400" dirty="0"/>
              <a:t>This dashboard utilizes a slicer (top right corner) in order to help the marketing manager to identify the difference between demographic and behavioral characteristics of the churned and retained clients of the company. </a:t>
            </a:r>
          </a:p>
        </p:txBody>
      </p:sp>
      <p:sp>
        <p:nvSpPr>
          <p:cNvPr id="8" name="Rectangle 7">
            <a:extLst>
              <a:ext uri="{FF2B5EF4-FFF2-40B4-BE49-F238E27FC236}">
                <a16:creationId xmlns:a16="http://schemas.microsoft.com/office/drawing/2014/main" id="{796F24F3-9266-4B51-92EB-7D1278C3C033}"/>
              </a:ext>
            </a:extLst>
          </p:cNvPr>
          <p:cNvSpPr/>
          <p:nvPr/>
        </p:nvSpPr>
        <p:spPr>
          <a:xfrm>
            <a:off x="943745" y="1901579"/>
            <a:ext cx="340395" cy="35020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FFE79336-1FBF-4E84-81C3-D38C922DCD1A}"/>
              </a:ext>
            </a:extLst>
          </p:cNvPr>
          <p:cNvSpPr txBox="1"/>
          <p:nvPr/>
        </p:nvSpPr>
        <p:spPr>
          <a:xfrm>
            <a:off x="473001" y="3927289"/>
            <a:ext cx="5596979" cy="2308324"/>
          </a:xfrm>
          <a:prstGeom prst="rect">
            <a:avLst/>
          </a:prstGeom>
          <a:noFill/>
        </p:spPr>
        <p:txBody>
          <a:bodyPr wrap="square">
            <a:spAutoFit/>
          </a:bodyPr>
          <a:lstStyle>
            <a:defPPr>
              <a:defRPr lang="en-US"/>
            </a:defPPr>
            <a:lvl1pPr>
              <a:defRPr sz="2400"/>
            </a:lvl1pPr>
          </a:lstStyle>
          <a:p>
            <a:r>
              <a:rPr lang="fa-IR" sz="1800" dirty="0">
                <a:solidFill>
                  <a:schemeClr val="bg1"/>
                </a:solidFill>
              </a:rPr>
              <a:t>‌</a:t>
            </a:r>
            <a:r>
              <a:rPr lang="en-US" sz="1800" dirty="0">
                <a:solidFill>
                  <a:schemeClr val="bg1"/>
                </a:solidFill>
              </a:rPr>
              <a:t>Based on these charts:</a:t>
            </a:r>
          </a:p>
          <a:p>
            <a:r>
              <a:rPr lang="en-US" sz="1800" dirty="0">
                <a:solidFill>
                  <a:schemeClr val="bg1"/>
                </a:solidFill>
              </a:rPr>
              <a:t>Churned clients are more likely to have partners, have dependents, be seniors, be females, be new clients, have more monthly charges, have less total charges, use fewer internet services and use more multiple lines phone services. They also have used more paperless billing and used electronic checks as their payment method and tend to have more longer-term contracts</a:t>
            </a:r>
            <a:endParaRPr lang="en-CA" sz="1800" dirty="0">
              <a:solidFill>
                <a:schemeClr val="bg1"/>
              </a:solidFill>
            </a:endParaRPr>
          </a:p>
        </p:txBody>
      </p:sp>
    </p:spTree>
    <p:extLst>
      <p:ext uri="{BB962C8B-B14F-4D97-AF65-F5344CB8AC3E}">
        <p14:creationId xmlns:p14="http://schemas.microsoft.com/office/powerpoint/2010/main" val="420936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75733E-2EF6-4669-868A-CF0E4B263C86}"/>
              </a:ext>
            </a:extLst>
          </p:cNvPr>
          <p:cNvPicPr>
            <a:picLocks noChangeAspect="1"/>
          </p:cNvPicPr>
          <p:nvPr/>
        </p:nvPicPr>
        <p:blipFill rotWithShape="1">
          <a:blip r:embed="rId2"/>
          <a:srcRect l="961" t="3307" r="961" b="2977"/>
          <a:stretch/>
        </p:blipFill>
        <p:spPr>
          <a:xfrm>
            <a:off x="191344" y="476672"/>
            <a:ext cx="11235475" cy="6364436"/>
          </a:xfrm>
          <a:prstGeom prst="rect">
            <a:avLst/>
          </a:prstGeom>
        </p:spPr>
      </p:pic>
      <p:sp>
        <p:nvSpPr>
          <p:cNvPr id="2" name="Title 1">
            <a:extLst>
              <a:ext uri="{FF2B5EF4-FFF2-40B4-BE49-F238E27FC236}">
                <a16:creationId xmlns:a16="http://schemas.microsoft.com/office/drawing/2014/main" id="{49466C42-C3FC-4185-86D8-E9A4AB02F460}"/>
              </a:ext>
            </a:extLst>
          </p:cNvPr>
          <p:cNvSpPr>
            <a:spLocks noGrp="1"/>
          </p:cNvSpPr>
          <p:nvPr>
            <p:ph type="title"/>
          </p:nvPr>
        </p:nvSpPr>
        <p:spPr>
          <a:xfrm>
            <a:off x="191344" y="-8359"/>
            <a:ext cx="10805160" cy="485031"/>
          </a:xfrm>
        </p:spPr>
        <p:txBody>
          <a:bodyPr>
            <a:normAutofit fontScale="90000"/>
          </a:bodyPr>
          <a:lstStyle/>
          <a:p>
            <a:r>
              <a:rPr lang="en-US" sz="2800" dirty="0">
                <a:solidFill>
                  <a:schemeClr val="bg1">
                    <a:lumMod val="85000"/>
                  </a:schemeClr>
                </a:solidFill>
              </a:rPr>
              <a:t>All Customers</a:t>
            </a:r>
            <a:endParaRPr lang="en-CA" sz="2800" dirty="0">
              <a:solidFill>
                <a:schemeClr val="bg1">
                  <a:lumMod val="85000"/>
                </a:schemeClr>
              </a:solidFill>
            </a:endParaRPr>
          </a:p>
        </p:txBody>
      </p:sp>
      <p:sp>
        <p:nvSpPr>
          <p:cNvPr id="3" name="Slide Number Placeholder 2">
            <a:extLst>
              <a:ext uri="{FF2B5EF4-FFF2-40B4-BE49-F238E27FC236}">
                <a16:creationId xmlns:a16="http://schemas.microsoft.com/office/drawing/2014/main" id="{BB36DE3E-529F-4B14-B217-571AA06CF6CF}"/>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Tree>
    <p:extLst>
      <p:ext uri="{BB962C8B-B14F-4D97-AF65-F5344CB8AC3E}">
        <p14:creationId xmlns:p14="http://schemas.microsoft.com/office/powerpoint/2010/main" val="1351378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Custom 3">
      <a:dk1>
        <a:srgbClr val="3E4870"/>
      </a:dk1>
      <a:lt1>
        <a:sysClr val="window" lastClr="FFFFFF"/>
      </a:lt1>
      <a:dk2>
        <a:srgbClr val="3E4870"/>
      </a:dk2>
      <a:lt2>
        <a:srgbClr val="E7E6E6"/>
      </a:lt2>
      <a:accent1>
        <a:srgbClr val="E41651"/>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341</TotalTime>
  <Words>587</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Tw Cen MT</vt:lpstr>
      <vt:lpstr>Arial</vt:lpstr>
      <vt:lpstr>Tw Cen MT Condensed</vt:lpstr>
      <vt:lpstr>Wingdings 3</vt:lpstr>
      <vt:lpstr>ModernClassicBlock-3</vt:lpstr>
      <vt:lpstr>Introduction To Data Analytics Final Project – Group 02</vt:lpstr>
      <vt:lpstr>PowerPoint Presentation</vt:lpstr>
      <vt:lpstr>Group 02 - Team Members</vt:lpstr>
      <vt:lpstr>Project Developing Approach</vt:lpstr>
      <vt:lpstr>Cleaning &amp; Transforming Data</vt:lpstr>
      <vt:lpstr>Cleaning &amp; Transformation</vt:lpstr>
      <vt:lpstr>Dashboard &amp; Models</vt:lpstr>
      <vt:lpstr>Dashboard Description &amp; Results</vt:lpstr>
      <vt:lpstr>All Customers</vt:lpstr>
      <vt:lpstr>Churned Customers</vt:lpstr>
      <vt:lpstr>Not Churned Customers</vt:lpstr>
      <vt:lpstr>Modeling With Azure Machine Learning Tool</vt:lpstr>
      <vt:lpstr>Decision Tree Model</vt:lpstr>
      <vt:lpstr>Logistic Regression Model</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Group 2 Intoduction To Data Analytics</dc:title>
  <dc:creator>Farzin Valiloo</dc:creator>
  <cp:lastModifiedBy>Maryam Aliakbari</cp:lastModifiedBy>
  <cp:revision>13</cp:revision>
  <dcterms:created xsi:type="dcterms:W3CDTF">2021-12-03T04:42:25Z</dcterms:created>
  <dcterms:modified xsi:type="dcterms:W3CDTF">2021-12-08T07:07:14Z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